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63" r:id="rId3"/>
    <p:sldId id="274" r:id="rId4"/>
    <p:sldId id="306" r:id="rId5"/>
    <p:sldId id="304" r:id="rId6"/>
    <p:sldId id="276" r:id="rId7"/>
    <p:sldId id="282" r:id="rId8"/>
    <p:sldId id="279" r:id="rId9"/>
    <p:sldId id="284" r:id="rId10"/>
    <p:sldId id="296" r:id="rId11"/>
    <p:sldId id="283" r:id="rId12"/>
    <p:sldId id="285" r:id="rId13"/>
    <p:sldId id="297" r:id="rId14"/>
    <p:sldId id="286" r:id="rId15"/>
    <p:sldId id="290" r:id="rId16"/>
    <p:sldId id="291" r:id="rId17"/>
    <p:sldId id="292" r:id="rId18"/>
    <p:sldId id="301" r:id="rId19"/>
    <p:sldId id="27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CCFF"/>
    <a:srgbClr val="0099FF"/>
    <a:srgbClr val="007000"/>
    <a:srgbClr val="004200"/>
    <a:srgbClr val="B0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1575F-9620-44BE-AE84-7C2DE025C7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AE13E-5166-484A-83A8-25E3521450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45B64-C9D7-482F-BFC2-15FA62D109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CD3EA6-24A9-43D6-9107-F71463D909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F022E-EC42-4452-B4DF-1BA1498D30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55470-AFF3-4526-B16F-98EF3E7946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07D0E-14B3-4678-BCBF-AD1B8CF933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2110C-CCD8-47BB-AD1E-B94E095583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21896-B232-4D76-B1AD-238C7B773A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2ED05-1D3F-47C9-A885-78B774C5AC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14C97-1C6B-4956-8EBD-C26AA19232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A79F36E-F86A-4CAA-A582-7B644971AF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alpha val="1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vseserialyonline.ru/photos/issledovanie-dlya-detey-48630-larg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-171450"/>
            <a:ext cx="64785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8" name="Рисунок 3" descr="&amp;Icy;&amp;scy;&amp;scy;&amp;lcy;&amp;iecy;&amp;dcy;&amp;ocy;&amp;vcy;&amp;acy;&amp;ncy;&amp;icy;&amp;iecy; &amp;ncy;&amp;acy;&amp;chcy;&amp;icy;&amp;ncy;&amp;acy;&amp;iecy;&amp;tcy;&amp;scy;&amp;yacy; &amp;scy; &amp;vcy;&amp;ocy;&amp;pcy;&amp;rcy;&amp;ocy;&amp;scy;&amp;ocy;&amp;v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Прямоугольник 4"/>
          <p:cNvSpPr>
            <a:spLocks noChangeArrowheads="1"/>
          </p:cNvSpPr>
          <p:nvPr/>
        </p:nvSpPr>
        <p:spPr bwMode="auto">
          <a:xfrm>
            <a:off x="827088" y="260350"/>
            <a:ext cx="7632700" cy="5857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>
                <a:latin typeface="Calibri" pitchFamily="34" charset="0"/>
              </a:rPr>
              <a:t>Метод эвристических вопросов 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alpha val="1098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im0-tub-ru.yandex.net/i?id=906fdcf67127288bf351481198b53869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2420938"/>
            <a:ext cx="3670300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Прямоугольник 4"/>
          <p:cNvSpPr>
            <a:spLocks noChangeArrowheads="1"/>
          </p:cNvSpPr>
          <p:nvPr/>
        </p:nvSpPr>
        <p:spPr bwMode="auto">
          <a:xfrm>
            <a:off x="755650" y="549275"/>
            <a:ext cx="3475038" cy="584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latin typeface="Calibri" pitchFamily="34" charset="0"/>
              </a:rPr>
              <a:t>Метод сравнения</a:t>
            </a:r>
            <a:endParaRPr lang="ru-RU" sz="3200"/>
          </a:p>
        </p:txBody>
      </p:sp>
      <p:sp>
        <p:nvSpPr>
          <p:cNvPr id="13316" name="Прямоугольник 6"/>
          <p:cNvSpPr>
            <a:spLocks noChangeArrowheads="1"/>
          </p:cNvSpPr>
          <p:nvPr/>
        </p:nvSpPr>
        <p:spPr bwMode="auto">
          <a:xfrm>
            <a:off x="1258888" y="1628775"/>
            <a:ext cx="6897687" cy="584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alibri" pitchFamily="34" charset="0"/>
              </a:rPr>
              <a:t> </a:t>
            </a:r>
            <a:r>
              <a:rPr lang="ru-RU" sz="3200" b="1" i="1">
                <a:latin typeface="Calibri" pitchFamily="34" charset="0"/>
              </a:rPr>
              <a:t>Метод эвристического наблюдения</a:t>
            </a:r>
            <a:endParaRPr lang="ru-RU" sz="3200"/>
          </a:p>
        </p:txBody>
      </p:sp>
      <p:sp>
        <p:nvSpPr>
          <p:cNvPr id="13317" name="Прямоугольник 4"/>
          <p:cNvSpPr>
            <a:spLocks noChangeArrowheads="1"/>
          </p:cNvSpPr>
          <p:nvPr/>
        </p:nvSpPr>
        <p:spPr bwMode="auto">
          <a:xfrm>
            <a:off x="2074863" y="6092825"/>
            <a:ext cx="7069137" cy="5857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latin typeface="Calibri" pitchFamily="34" charset="0"/>
              </a:rPr>
              <a:t>Метод эвристического исследования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0" name="Picture 2" descr="http://ya-uznayu.ru/images/img-content/karta-putewestvi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Прямоугольник 4"/>
          <p:cNvSpPr>
            <a:spLocks noChangeArrowheads="1"/>
          </p:cNvSpPr>
          <p:nvPr/>
        </p:nvSpPr>
        <p:spPr bwMode="auto">
          <a:xfrm>
            <a:off x="1835150" y="6273800"/>
            <a:ext cx="184150" cy="584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alpha val="1098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2-tub-ru.yandex.net/i?id=f9ce5eef8297a04d40f1d8e188b967cb&amp;n=33&amp;h=215&amp;w=21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825" y="3573463"/>
            <a:ext cx="3382963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Прямоугольник 7"/>
          <p:cNvSpPr>
            <a:spLocks noChangeArrowheads="1"/>
          </p:cNvSpPr>
          <p:nvPr/>
        </p:nvSpPr>
        <p:spPr bwMode="auto">
          <a:xfrm>
            <a:off x="1258888" y="333375"/>
            <a:ext cx="6656387" cy="584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latin typeface="Calibri" pitchFamily="34" charset="0"/>
              </a:rPr>
              <a:t>Метод конструирования понятия</a:t>
            </a:r>
            <a:r>
              <a:rPr lang="ru-RU" sz="3200" b="1">
                <a:latin typeface="Calibri" pitchFamily="34" charset="0"/>
              </a:rPr>
              <a:t> </a:t>
            </a:r>
          </a:p>
        </p:txBody>
      </p:sp>
      <p:sp>
        <p:nvSpPr>
          <p:cNvPr id="15364" name="Прямоугольник 9"/>
          <p:cNvSpPr>
            <a:spLocks noChangeArrowheads="1"/>
          </p:cNvSpPr>
          <p:nvPr/>
        </p:nvSpPr>
        <p:spPr bwMode="auto">
          <a:xfrm>
            <a:off x="4572000" y="2852738"/>
            <a:ext cx="3735388" cy="584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latin typeface="Calibri" pitchFamily="34" charset="0"/>
              </a:rPr>
              <a:t>Метод «Если бы…»</a:t>
            </a:r>
            <a:endParaRPr lang="ru-RU" sz="3200" b="1">
              <a:latin typeface="Calibri" pitchFamily="34" charset="0"/>
            </a:endParaRPr>
          </a:p>
        </p:txBody>
      </p:sp>
      <p:pic>
        <p:nvPicPr>
          <p:cNvPr id="15365" name="Picture 4" descr="http://stockfresh.com/files/a/anatolym/m/45/2131102_stock-photo-3d-small-people---global-business-growth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52413" y="692150"/>
            <a:ext cx="4032251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8" name="Picture 2" descr="http://newsomsk.ru/images/news/fullhd/2014/05/b2df318d4a49755482f3f142c7e4e4a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2" name="Picture 6" descr="https://bloguldeciocolata.files.wordpress.com/2012/05/cacaoy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6" descr="http://cacaocow.ru/upload/iblock/bde/39490322.p1ip548i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37063"/>
            <a:ext cx="2420938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6" name="Picture 7" descr="http://abnews.ru/wp-content/uploads/2015/10/Cocoa_bean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37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60" name="Picture 2" descr="https://im2-tub-ru.yandex.net/i?id=2c1b2793a31a12342704eb59bc974189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4" name="Picture 2" descr="https://1.bp.blogspot.com/-9KFCWdJZkmk/VtnW9e-JCYI/AAAAAAAAF1s/biDj7722L28/s1600/2784_big_1344925936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900113" y="585788"/>
            <a:ext cx="7848600" cy="446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/>
            <a:r>
              <a:rPr lang="ru-RU" sz="4400" b="1" i="1">
                <a:latin typeface="Calibri" pitchFamily="34" charset="0"/>
              </a:rPr>
              <a:t>“Хотя чужое знание может нас кое-чему научить, мудр бываешь лишь собственной мудростью” </a:t>
            </a:r>
            <a:br>
              <a:rPr lang="ru-RU" sz="4400" b="1" i="1">
                <a:latin typeface="Calibri" pitchFamily="34" charset="0"/>
              </a:rPr>
            </a:br>
            <a:r>
              <a:rPr lang="ru-RU" sz="4400" b="1" i="1">
                <a:latin typeface="Calibri" pitchFamily="34" charset="0"/>
              </a:rPr>
              <a:t>                                   М.Монтень</a:t>
            </a:r>
          </a:p>
          <a:p>
            <a:pPr indent="450850"/>
            <a:r>
              <a:rPr lang="ru-RU" sz="3200" b="1" i="1"/>
              <a:t>Французский писатель и философ эпохи Возрождения</a:t>
            </a:r>
          </a:p>
        </p:txBody>
      </p:sp>
      <p:pic>
        <p:nvPicPr>
          <p:cNvPr id="21507" name="Picture 6" descr="&amp;ecy;&amp;vcy;&amp;rcy;&amp;icy;&amp;scy;&amp;tcy;&amp;icy;&amp;chcy;&amp;iecy;&amp;scy;&amp;kcy;&amp;icy;&amp;iecy; &amp;mcy;&amp;iecy;&amp;tcy;&amp;ocy;&amp;dcy;&amp;ycy; &amp;ucy;&amp;pcy;&amp;rcy;&amp;acy;&amp;vcy;&amp;lcy;&amp;iecy;&amp;ncy;&amp;chcy;&amp;iecy;&amp;scy;&amp;kcy;&amp;icy;&amp;khcy; &amp;rcy;&amp;iecy;&amp;shcy;&amp;iecy;&amp;ncy;&amp;icy;&amp;jcy; 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425" y="4292600"/>
            <a:ext cx="2867025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420938"/>
            <a:ext cx="8569325" cy="1069975"/>
          </a:xfrm>
        </p:spPr>
        <p:txBody>
          <a:bodyPr/>
          <a:lstStyle/>
          <a:p>
            <a:pPr eaLnBrk="1" hangingPunct="1"/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>Учебно-исследовательская деятельность </a:t>
            </a:r>
            <a:br>
              <a:rPr lang="ru-RU" b="1" smtClean="0"/>
            </a:br>
            <a:r>
              <a:rPr lang="ru-RU" b="1" smtClean="0"/>
              <a:t>при интегрировании</a:t>
            </a:r>
            <a:br>
              <a:rPr lang="ru-RU" b="1" smtClean="0"/>
            </a:br>
            <a:r>
              <a:rPr lang="ru-RU" b="1" smtClean="0"/>
              <a:t>на уроках в рамках ФГОС ООО</a:t>
            </a:r>
            <a:r>
              <a:rPr lang="ru-RU" smtClean="0"/>
              <a:t/>
            </a:r>
            <a:br>
              <a:rPr lang="ru-RU" smtClean="0"/>
            </a:br>
            <a:endParaRPr lang="ru-RU" smtClean="0">
              <a:solidFill>
                <a:srgbClr val="82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611188" y="1484313"/>
            <a:ext cx="7772400" cy="1470025"/>
          </a:xfrm>
        </p:spPr>
        <p:txBody>
          <a:bodyPr/>
          <a:lstStyle/>
          <a:p>
            <a:pPr algn="r" eaLnBrk="1" hangingPunct="1"/>
            <a:r>
              <a:rPr lang="ru-RU" smtClean="0"/>
              <a:t>«Исследовать — значит видеть то, что видели все, и думать так, как не думал никто»                              </a:t>
            </a:r>
            <a:r>
              <a:rPr lang="ru-RU" sz="3600" smtClean="0"/>
              <a:t>Альберт Сент-Дьёрди, </a:t>
            </a:r>
            <a:br>
              <a:rPr lang="ru-RU" sz="3600" smtClean="0"/>
            </a:br>
            <a:r>
              <a:rPr lang="ru-RU" sz="3600" smtClean="0"/>
              <a:t>         американский биохимик</a:t>
            </a:r>
          </a:p>
        </p:txBody>
      </p:sp>
      <p:pic>
        <p:nvPicPr>
          <p:cNvPr id="4099" name="Picture 2" descr="https://im2-tub-ru.yandex.net/i?id=a3bd50fe486a5bc4cde15c44c984e6d2&amp;n=33&amp;h=215&amp;w=28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2275" y="3316288"/>
            <a:ext cx="5759450" cy="354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4" name="Picture 2" descr="https://im0-tub-ru.yandex.net/i?id=e1d89c29f75821a7cd152e2b5e876949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8" name="Picture 8" descr="https://wiki.mininuniver.ru/images/f/f9/%D0%A1%D1%85%D0%B5%D0%BC%D0%B0_%D0%B2%D0%B7%D0%B0%D0%B8%D0%BC%D0%BE%D1%81%D0%B2%D1%8F%D0%B7%D0%B8_%D0%B1%D0%B8%D0%BE%D0%BB%D0%BE%D0%B3%D0%B8%D0%B8_%D1%81_%D0%B4%D1%80%D1%83%D0%B3%D0%B8%D0%BC%D0%B8_%D0%BD%D0%B0%D1%83%D0%BA%D0%B0%D0%BC%D0%B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163"/>
            <a:ext cx="91440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3492500" y="2708275"/>
            <a:ext cx="1727200" cy="1944688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84663" y="4941888"/>
            <a:ext cx="1366837" cy="1727200"/>
          </a:xfrm>
          <a:prstGeom prst="rect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r>
              <a:rPr lang="ru-RU" dirty="0"/>
              <a:t>Технология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63888" y="3429000"/>
            <a:ext cx="1737468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Интеграция</a:t>
            </a:r>
          </a:p>
        </p:txBody>
      </p:sp>
      <p:pic>
        <p:nvPicPr>
          <p:cNvPr id="9" name="Picture 2" descr="http://kondryaevo.ucoz.ru/2014-2015/tekhnologij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8" y="4869160"/>
            <a:ext cx="1296144" cy="1404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650" y="476250"/>
            <a:ext cx="7920038" cy="5473700"/>
          </a:xfrm>
        </p:spPr>
        <p:txBody>
          <a:bodyPr>
            <a:normAutofit fontScale="62500" lnSpcReduction="20000"/>
          </a:bodyPr>
          <a:lstStyle/>
          <a:p>
            <a:pPr algn="l" eaLnBrk="1" hangingPunct="1">
              <a:lnSpc>
                <a:spcPct val="170000"/>
              </a:lnSpc>
              <a:spcBef>
                <a:spcPts val="0"/>
              </a:spcBef>
              <a:defRPr/>
            </a:pP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Интеграция при формировании</a:t>
            </a:r>
          </a:p>
          <a:p>
            <a:pPr algn="l" eaLnBrk="1" hangingPunct="1">
              <a:lnSpc>
                <a:spcPct val="170000"/>
              </a:lnSpc>
              <a:spcBef>
                <a:spcPts val="0"/>
              </a:spcBef>
              <a:defRPr/>
            </a:pPr>
            <a:r>
              <a:rPr lang="ru-RU" sz="4000" b="1" dirty="0" smtClean="0">
                <a:latin typeface="Calibri" pitchFamily="34" charset="0"/>
                <a:cs typeface="Calibri" pitchFamily="34" charset="0"/>
              </a:rPr>
              <a:t> учебно-исследовательской деятельности </a:t>
            </a:r>
            <a:r>
              <a:rPr lang="ru-RU" sz="4100" b="1" dirty="0" smtClean="0">
                <a:latin typeface="Calibri" pitchFamily="34" charset="0"/>
              </a:rPr>
              <a:t>позволяет:</a:t>
            </a:r>
          </a:p>
          <a:p>
            <a:pPr algn="l" eaLnBrk="1" hangingPunct="1">
              <a:lnSpc>
                <a:spcPct val="170000"/>
              </a:lnSpc>
              <a:spcBef>
                <a:spcPts val="0"/>
              </a:spcBef>
              <a:defRPr/>
            </a:pPr>
            <a:r>
              <a:rPr lang="ru-RU" sz="4100" b="1" dirty="0" smtClean="0">
                <a:latin typeface="Calibri" pitchFamily="34" charset="0"/>
              </a:rPr>
              <a:t>- более глубоко учитывать и использовать личностные особенности обучаемых;</a:t>
            </a:r>
          </a:p>
          <a:p>
            <a:pPr algn="l" eaLnBrk="1" hangingPunct="1">
              <a:lnSpc>
                <a:spcPct val="170000"/>
              </a:lnSpc>
              <a:spcBef>
                <a:spcPts val="0"/>
              </a:spcBef>
              <a:defRPr/>
            </a:pPr>
            <a:r>
              <a:rPr lang="ru-RU" sz="4100" b="1" dirty="0" smtClean="0">
                <a:latin typeface="Calibri" pitchFamily="34" charset="0"/>
              </a:rPr>
              <a:t>- заменить малоэффективные способы передачи знаний;</a:t>
            </a:r>
          </a:p>
          <a:p>
            <a:pPr algn="l" eaLnBrk="1" hangingPunct="1">
              <a:lnSpc>
                <a:spcPct val="170000"/>
              </a:lnSpc>
              <a:spcBef>
                <a:spcPts val="0"/>
              </a:spcBef>
              <a:defRPr/>
            </a:pPr>
            <a:r>
              <a:rPr lang="ru-RU" sz="4100" b="1" dirty="0" smtClean="0">
                <a:latin typeface="Calibri" pitchFamily="34" charset="0"/>
              </a:rPr>
              <a:t>- дает возможность проектировать учебный процесс;</a:t>
            </a:r>
          </a:p>
          <a:p>
            <a:pPr algn="l" eaLnBrk="1" hangingPunct="1">
              <a:lnSpc>
                <a:spcPct val="170000"/>
              </a:lnSpc>
              <a:spcBef>
                <a:spcPts val="0"/>
              </a:spcBef>
              <a:defRPr/>
            </a:pPr>
            <a:r>
              <a:rPr lang="ru-RU" sz="4100" b="1" dirty="0" smtClean="0">
                <a:latin typeface="Calibri" pitchFamily="34" charset="0"/>
              </a:rPr>
              <a:t>- обеспечить гарантированные результаты обучения.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6" name="Picture 2" descr="http://lh3.ggpht.com/Mpr5Qn0ihcGjJhRZPzJi-eEcSiFoxFLpX1MG18YINQW4xGM3NrWGSbQ2eJAX_GNaTA=w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33375"/>
            <a:ext cx="8496300" cy="627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20" name="Рисунок 3" descr="&amp;Ecy;&amp;tcy;&amp;acy;&amp;pcy;&amp;ycy; &amp;icy;&amp;scy;&amp;scy;&amp;lcy;&amp;iecy;&amp;dcy;&amp;ocy;&amp;vcy;&amp;acy;&amp;tcy;&amp;iecy;&amp;lcy;&amp;softcy;&amp;scy;&amp;kcy;&amp;ocy;&amp;jcy; &amp;rcy;&amp;acy;&amp;bcy;&amp;ocy;&amp;tcy;&amp;y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alpha val="25882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5"/>
          <p:cNvSpPr>
            <a:spLocks noChangeArrowheads="1"/>
          </p:cNvSpPr>
          <p:nvPr/>
        </p:nvSpPr>
        <p:spPr bwMode="auto">
          <a:xfrm>
            <a:off x="2627313" y="0"/>
            <a:ext cx="3876675" cy="584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latin typeface="Calibri" pitchFamily="34" charset="0"/>
              </a:rPr>
              <a:t>Метод "вживания"</a:t>
            </a:r>
            <a:r>
              <a:rPr lang="ru-RU" sz="3200" b="1">
                <a:latin typeface="Calibri" pitchFamily="34" charset="0"/>
              </a:rPr>
              <a:t> </a:t>
            </a:r>
            <a:endParaRPr lang="ru-RU" sz="3200"/>
          </a:p>
        </p:txBody>
      </p:sp>
      <p:pic>
        <p:nvPicPr>
          <p:cNvPr id="10243" name="Picture 8" descr="http://olimp-in-yaz.ru/sites/default/files/article-images/kommunikaivnyy_me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412875"/>
            <a:ext cx="615315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нь Победы_06">
  <a:themeElements>
    <a:clrScheme name="День Победы_06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День Победы_06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День Победы_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День Победы_06</Template>
  <TotalTime>660</TotalTime>
  <Words>76</Words>
  <Application>Microsoft Office PowerPoint</Application>
  <PresentationFormat>Экран (4:3)</PresentationFormat>
  <Paragraphs>24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День Победы_06</vt:lpstr>
      <vt:lpstr>Слайд 1</vt:lpstr>
      <vt:lpstr> Учебно-исследовательская деятельность  при интегрировании на уроках в рамках ФГОС ООО </vt:lpstr>
      <vt:lpstr>«Исследовать — значит видеть то, что видели все, и думать так, как не думал никто»                              Альберт Сент-Дьёрди,           американский биохимик</vt:lpstr>
      <vt:lpstr>Слайд 4</vt:lpstr>
      <vt:lpstr>Слайд 5</vt:lpstr>
      <vt:lpstr>Слайд 6</vt:lpstr>
      <vt:lpstr>Слайд 7</vt:lpstr>
      <vt:lpstr>Слайд 8</vt:lpstr>
      <vt:lpstr>Слайд 9</vt:lpstr>
      <vt:lpstr> 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Дима</cp:lastModifiedBy>
  <cp:revision>60</cp:revision>
  <dcterms:created xsi:type="dcterms:W3CDTF">2013-03-16T20:41:41Z</dcterms:created>
  <dcterms:modified xsi:type="dcterms:W3CDTF">2018-12-10T21:14:53Z</dcterms:modified>
</cp:coreProperties>
</file>