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9" r:id="rId4"/>
    <p:sldId id="257" r:id="rId5"/>
    <p:sldId id="262" r:id="rId6"/>
    <p:sldId id="263" r:id="rId7"/>
    <p:sldId id="261" r:id="rId8"/>
    <p:sldId id="260" r:id="rId9"/>
    <p:sldId id="266" r:id="rId10"/>
    <p:sldId id="264" r:id="rId11"/>
    <p:sldId id="258" r:id="rId12"/>
    <p:sldId id="272" r:id="rId13"/>
    <p:sldId id="271" r:id="rId14"/>
    <p:sldId id="270" r:id="rId15"/>
    <p:sldId id="274" r:id="rId16"/>
    <p:sldId id="275" r:id="rId17"/>
    <p:sldId id="269" r:id="rId18"/>
    <p:sldId id="273" r:id="rId1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2274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251200" y="1559908"/>
            <a:ext cx="3611126" cy="6658403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0050" y="711201"/>
            <a:ext cx="4616035" cy="4165601"/>
          </a:xfrm>
        </p:spPr>
        <p:txBody>
          <a:bodyPr anchor="b">
            <a:normAutofit/>
          </a:bodyPr>
          <a:lstStyle>
            <a:lvl1pPr algn="l">
              <a:defRPr sz="33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0050" y="5125157"/>
            <a:ext cx="3715688" cy="2551288"/>
          </a:xfrm>
        </p:spPr>
        <p:txBody>
          <a:bodyPr anchor="t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035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400050" y="711200"/>
            <a:ext cx="6057900" cy="4165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571502" y="5125156"/>
            <a:ext cx="5460999" cy="6096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200"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207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711200"/>
            <a:ext cx="6057900" cy="3860800"/>
          </a:xfrm>
        </p:spPr>
        <p:txBody>
          <a:bodyPr anchor="ctr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5486400"/>
            <a:ext cx="4787664" cy="2540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392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711200"/>
            <a:ext cx="5144840" cy="38608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00101" y="4572000"/>
            <a:ext cx="4801850" cy="643467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5734760"/>
            <a:ext cx="4786771" cy="2291640"/>
          </a:xfrm>
        </p:spPr>
        <p:txBody>
          <a:bodyPr anchor="ctr">
            <a:normAutofit/>
          </a:bodyPr>
          <a:lstStyle>
            <a:lvl1pPr marL="0" indent="0" algn="l">
              <a:buNone/>
              <a:defRPr sz="150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1451" y="947499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369146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894497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4572000"/>
            <a:ext cx="4786771" cy="2263200"/>
          </a:xfrm>
        </p:spPr>
        <p:txBody>
          <a:bodyPr anchor="b">
            <a:normAutofit/>
          </a:bodyPr>
          <a:lstStyle>
            <a:lvl1pPr algn="l">
              <a:defRPr sz="21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6843974"/>
            <a:ext cx="4787664" cy="1182425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22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213" y="711200"/>
            <a:ext cx="5144840" cy="3860800"/>
          </a:xfrm>
        </p:spPr>
        <p:txBody>
          <a:bodyPr anchor="ctr">
            <a:normAutofit/>
          </a:bodyPr>
          <a:lstStyle>
            <a:lvl1pPr algn="l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5181600"/>
            <a:ext cx="4786771" cy="1399821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6604000"/>
            <a:ext cx="4786770" cy="1422400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1451" y="947499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72151" y="3691468"/>
            <a:ext cx="342989" cy="779701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932453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711200"/>
            <a:ext cx="5644244" cy="3860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1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00050" y="5238045"/>
            <a:ext cx="4786771" cy="11176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15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0" y="6355648"/>
            <a:ext cx="4786770" cy="1670753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9135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</p:spPr>
        <p:txBody>
          <a:bodyPr>
            <a:normAutofit/>
          </a:bodyPr>
          <a:lstStyle>
            <a:lvl1pPr algn="l"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1" y="711201"/>
            <a:ext cx="4916150" cy="502356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362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24804" y="711200"/>
            <a:ext cx="1533146" cy="5892800"/>
          </a:xfrm>
        </p:spPr>
        <p:txBody>
          <a:bodyPr vert="eaVert">
            <a:normAutofit/>
          </a:bodyPr>
          <a:lstStyle>
            <a:lvl1pPr>
              <a:defRPr sz="21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711200"/>
            <a:ext cx="4387509" cy="73152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741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1" y="711200"/>
            <a:ext cx="4916150" cy="502356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94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641599"/>
            <a:ext cx="4801851" cy="3093156"/>
          </a:xfrm>
        </p:spPr>
        <p:txBody>
          <a:bodyPr anchor="b">
            <a:normAutofit/>
          </a:bodyPr>
          <a:lstStyle>
            <a:lvl1pPr algn="l">
              <a:defRPr sz="2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5983112"/>
            <a:ext cx="4801850" cy="2043289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bg2">
                    <a:lumMod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32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400051" y="711201"/>
            <a:ext cx="2962475" cy="5023556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3496771" y="711200"/>
            <a:ext cx="2961179" cy="50122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24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1" y="711200"/>
            <a:ext cx="2787650" cy="812800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050" y="1524001"/>
            <a:ext cx="2959100" cy="4210756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41263" y="755651"/>
            <a:ext cx="2823038" cy="768349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96772" y="1524000"/>
            <a:ext cx="2967529" cy="41994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088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754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99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0" y="711200"/>
            <a:ext cx="2400300" cy="2032000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50" y="711200"/>
            <a:ext cx="3329066" cy="7315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4000" y="2946403"/>
            <a:ext cx="2400300" cy="278835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683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1850" y="1930400"/>
            <a:ext cx="2672444" cy="1524000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71500" y="1219200"/>
            <a:ext cx="2460731" cy="64008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72021" y="3657600"/>
            <a:ext cx="2673167" cy="2777067"/>
          </a:xfrm>
        </p:spPr>
        <p:txBody>
          <a:bodyPr anchor="t">
            <a:normAutofit/>
          </a:bodyPr>
          <a:lstStyle>
            <a:lvl1pPr marL="0" indent="0">
              <a:buNone/>
              <a:defRPr sz="13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0050" y="8229601"/>
            <a:ext cx="4358793" cy="486833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226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5003006" y="5192890"/>
            <a:ext cx="1852842" cy="3544711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0051" y="5994400"/>
            <a:ext cx="4916150" cy="2032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0051" y="711201"/>
            <a:ext cx="4916150" cy="50235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72684" y="8229605"/>
            <a:ext cx="900347" cy="48683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1DC0DCB-6D52-4D1A-89CE-082BFF6245E3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0050" y="8229601"/>
            <a:ext cx="4358793" cy="48683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75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30820" y="7437972"/>
            <a:ext cx="642680" cy="8932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1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9CCEFC8-8B80-4577-85F2-7489BC968C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771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342900" rtl="0" eaLnBrk="1" latinLnBrk="0" hangingPunct="1">
        <a:spcBef>
          <a:spcPct val="0"/>
        </a:spcBef>
        <a:buNone/>
        <a:defRPr sz="24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5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3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900113" indent="-214313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2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1572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1500188" indent="-128588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05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3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672" y="1619672"/>
            <a:ext cx="56886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МУЗЫКАЛЬНО-ДИДАКТИЧЕСКИЕ ИГРЫ  ДЛЯ ДЕТЕЙ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РАННЕГО ДОШКОЛЬНОГО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ВОЗРАСТА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8680" y="5541496"/>
            <a:ext cx="56166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 И ТАНЦЫ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endParaRPr lang="ru-RU" sz="28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РАННЕГО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332800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85445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2696" y="5148064"/>
            <a:ext cx="5472608" cy="3908762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</a:t>
            </a:r>
          </a:p>
          <a:p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Дед Мороз хороший     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Хлопает в ладоши,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валенках шагает,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Ёлку зажигает!</a:t>
            </a:r>
            <a:b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ладошки хлопаем,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громко топаем,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Встанем дружно в хоровод,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Потому, что Новый год!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Елку наряжаем,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Вешаем игрушки, 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Шарики, хлопушки. </a:t>
            </a: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Выбрал папа елочку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Самую пушистую,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Самую пушистую,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Самую душистую…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Елочка так пахнет -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 сразу ахнет!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92696" y="645459"/>
            <a:ext cx="5328591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СТИХОТВОРЕНИЯ ДЛЯ ДЕТЕЙ РАНЕГО ДОШКОЛЬНОГО ВОЗРАСТА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78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2"/>
            <a:ext cx="6858000" cy="464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0688" y="611560"/>
            <a:ext cx="5400600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Танец с листочками</a:t>
            </a: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Листочки, листочки по ветру летят,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деток под ножками тихо шуршат.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плавно качаясь, ведут хоровод.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ветер осенний им песню поет.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вправо, то влево листочки летят,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Прощается с нами осенний наш сад.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Листочки, качаясь, ведут хоровод.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ветер осенний им песню поет.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снова листочки по ветру летят,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деток под ножками тихо шуршат.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И, плавно качаясь, ведут хоровод. 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ветер осенний им песню поет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0688" y="2586841"/>
            <a:ext cx="5472608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endParaRPr lang="ru-RU" b="1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«Вот какой нарядный детский сад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Вот какой нарядный детский сад,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мамин праздник у ребят,  ребят, у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ребят.</a:t>
            </a: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Маму поздравляют от души,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поздравляют малыши, малыши, малыши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Мы для мамы песню запоем,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для мамы пляску заведем, заведем, заведем!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859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9" y="12336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2"/>
            <a:ext cx="6858000" cy="464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4500" y="611560"/>
            <a:ext cx="40187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Стихотворения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Марта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696" y="1115617"/>
            <a:ext cx="5400600" cy="440120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8 Марта поздравляю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мамулечку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мою.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Много счастья ей желаю,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Обнимаю и люблю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весенним первым праздником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Вас-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-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поздравляем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самого прекрасного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от души —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желаем!</a:t>
            </a:r>
          </a:p>
          <a:p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Свою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маму поздравляю.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красивой ей желаю,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болеть и не грустить.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нас с папою любить!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бабуленьку родную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крепко поцелую,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Ведь бабуленька моя</a:t>
            </a:r>
            <a:b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Очень-очень добрая.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2696" y="5111551"/>
            <a:ext cx="54006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«Матрешки - вот какие крошки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матрёшки –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 какие крошки,</a:t>
            </a:r>
          </a:p>
          <a:p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нас, как у нас чистые ладошки.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                         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матрёшки – вот какие крошки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 нас, как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 новые сапожки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матрёшки – вот какие крошки</a:t>
            </a:r>
          </a:p>
          <a:p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Поплясать, поплясать </a:t>
            </a:r>
            <a:r>
              <a:rPr lang="ru-RU" sz="1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 немножко.</a:t>
            </a:r>
            <a:endParaRPr lang="ru-RU" sz="1600" i="0" dirty="0"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725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2"/>
            <a:ext cx="6858000" cy="464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0688" y="539553"/>
            <a:ext cx="55446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Танец с погремушками.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погремушка, развеселая игрушка,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Погремушку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подниму, веселее позвеню.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погремушка, развеселая игрушка,</a:t>
            </a:r>
          </a:p>
          <a:p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Погремушечку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держу, по ладошке постучу.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погремушка, развеселая игрушка,</a:t>
            </a:r>
          </a:p>
          <a:p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Погремушечку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держу, по коленке постучу.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погремушка, развеселая игрушка,</a:t>
            </a:r>
          </a:p>
          <a:p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Погремушечку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держу, ей по спинке постучу.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погремушка, развеселая игрушка,</a:t>
            </a:r>
          </a:p>
          <a:p>
            <a:r>
              <a:rPr lang="ru-RU" sz="16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Погремушечку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держу, ей по пятке постучу.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0688" y="5351888"/>
            <a:ext cx="55446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Песня «Я пеку, пеку, пеку»</a:t>
            </a:r>
          </a:p>
          <a:p>
            <a:endPara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пеку, пеку, пеку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Деткам всем по пирожку.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для милой мамочки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Испеку два пряничка. </a:t>
            </a:r>
          </a:p>
          <a:p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Кушай, кушай, мамочка,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Вкусные два пряничка.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ребяток позову,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Пирожками угощу.</a:t>
            </a:r>
          </a:p>
        </p:txBody>
      </p:sp>
    </p:spTree>
    <p:extLst>
      <p:ext uri="{BB962C8B-B14F-4D97-AF65-F5344CB8AC3E}">
        <p14:creationId xmlns:p14="http://schemas.microsoft.com/office/powerpoint/2010/main" val="305348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418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43023"/>
            <a:ext cx="6858000" cy="464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52736" y="1619672"/>
            <a:ext cx="49685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 МАТЕРИАЛ </a:t>
            </a: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ДЛЯ ДЕТЕЙ РАННЕГО ДОШКОЛЬНОГО ВОЗРАСТА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4704" y="5402996"/>
            <a:ext cx="504055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endParaRPr lang="ru-RU" sz="28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МУЗЫКАЛЬНЫЕ ИНСТРУМЕНТЫ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51884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6863"/>
            <a:ext cx="6858000" cy="4631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63132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20688" y="539552"/>
            <a:ext cx="5472608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летали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птички»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1.Вот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летали птички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птички-невелички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(Дети </a:t>
            </a: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бегают по залу и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машут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летали, все летали крыльями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махали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ручками, как крылышками).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летали, все летали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крыльями махали.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2.На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дорожку сели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зернышек поели.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(Присаживаются </a:t>
            </a: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корточки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Клю-клю-клю-клю как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зернышки люблю. 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стучат пальчиком по </a:t>
            </a:r>
            <a:r>
              <a:rPr lang="ru-RU" sz="12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полу).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Клю-клю-клю-клю как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зернышки люблю.     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Перышки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почистим, чтобы были чище.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(Обеими 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ручками справа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вот так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чтобы были чище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             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слева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отряхиваются).</a:t>
            </a:r>
            <a:endParaRPr lang="ru-RU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вот так,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были чище! </a:t>
            </a: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Прыгаем по веткам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сильней быть деткам.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Прыгают, </a:t>
            </a:r>
            <a:endParaRPr lang="ru-RU" sz="14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Прыг-скок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прыг-скок, Прыгаем по веткам.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размахивая</a:t>
            </a:r>
            <a:endParaRPr lang="ru-RU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Прыг-скок, прыг-скок, Прыгаем по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веткам.             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крылышками).</a:t>
            </a:r>
            <a:endParaRPr lang="ru-RU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Ведущий говорит: А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собачка прибежала 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(Разбегаются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собачка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 пташек распугала</a:t>
            </a:r>
            <a:r>
              <a:rPr lang="ru-RU" sz="1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догоняет).</a:t>
            </a:r>
            <a:endParaRPr lang="ru-RU" sz="1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хвалит </a:t>
            </a: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0688" y="5203112"/>
            <a:ext cx="554461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Игра «Кот и мышки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Вступление: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Дети-мышки бегают врассыпную по залу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Ходит кот по крыше – вот, вот, вот! 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(Останавливаются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и «дрожат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»)</a:t>
            </a:r>
            <a:endParaRPr lang="ru-RU" sz="1400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Берегитесь, мыши, кот идет!</a:t>
            </a:r>
            <a:b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Не пугай нас, котик, не пугай!  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 Мышки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грозят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коту)</a:t>
            </a:r>
            <a:endParaRPr lang="ru-RU" sz="1400" i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Сереньких мышаток ты не обижай!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Испугались мышки, ой-ой-ой!   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(Прижимают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ладошки к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щекам)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Убежали в норку быстренько домой!</a:t>
            </a:r>
          </a:p>
          <a:p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</a:rPr>
              <a:t>-Мяу!                 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                                     (Дети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убегают на 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стульчики)</a:t>
            </a:r>
            <a:endParaRPr lang="ru-RU" sz="1400" b="0" i="1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30731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09196"/>
            <a:ext cx="6858000" cy="463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0268"/>
            <a:ext cx="6858000" cy="4529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0688" y="611560"/>
            <a:ext cx="5400600" cy="4462760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«Зайка серенький»</a:t>
            </a:r>
          </a:p>
          <a:p>
            <a:pPr algn="ctr"/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серенький сидит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ушами шевелит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и вот так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ушами шевелит.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и вот так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ушами шевелит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Зайке холодно сидеть,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лапаньки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погреть.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и вот так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лапаньки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погреть!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и вот так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лапочки погреть!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холодно стоять,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Зайке надо поскакать.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и вот так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Зайке надо поскакать.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и вот так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Зайке надо поскакать.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Зайку волк испугал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(Взрослый рычит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 тут же убежал!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разбегаются врассыпную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50505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Киска к деткам подошла Молочка просила Молочка просила "Мяу" - говорила Мяу! Мяу! Мяу! Угостили молочком кисонька поела кисонька поела песенку запела! Мур! Мур! Мур!!!</a:t>
            </a:r>
            <a:r>
              <a:rPr kumimoji="0" lang="ru-RU" sz="5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0687" y="5074319"/>
            <a:ext cx="5616625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«Киска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деткам</a:t>
            </a:r>
          </a:p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подошла»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Киска к деткам подошла,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Молочка просила,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Молочка просила,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«Мяу» говорила.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Мяу… Мяу… Мяу… 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Угостили молочком 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Кисонька поела,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Кисонька поела,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Песенку запела: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Мурр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Мурр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Мурр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68960" y="5074318"/>
            <a:ext cx="30963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«Маленькая птичка»</a:t>
            </a:r>
          </a:p>
          <a:p>
            <a:endParaRPr lang="ru-RU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Маленькая птичка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Прилетела к нам, к нам, к нам.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Маленькой птичке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Зернышек я дам, дам, дам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Маленькая птичка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Зернышки клюет, клюет.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Маленькая птичка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Песенки поет, поет.</a:t>
            </a:r>
            <a:endParaRPr lang="ru-RU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046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dsilmr.edumsko.ru/uploads/3000/2453/section/151914/44251/poyu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83768"/>
            <a:ext cx="6858000" cy="6669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899592"/>
            <a:ext cx="67413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170"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«Художественно-эстетическое развитие»</a:t>
            </a:r>
          </a:p>
          <a:p>
            <a:pPr marL="90170" algn="ctr"/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«Музыкальная деятельность»</a:t>
            </a:r>
            <a:endParaRPr lang="ru-RU" sz="2800" b="1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53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s00.infourok.ru/images/doc/187/213570/hello_html_m3c05ac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664" y="11629"/>
            <a:ext cx="6453336" cy="912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305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8442"/>
            <a:ext cx="6857999" cy="475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" y="4583406"/>
            <a:ext cx="6869807" cy="452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20688" y="539553"/>
            <a:ext cx="532859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Птицы и птенчики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высотного звука у детей.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У подгруппы детей по одной картинке.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играет на металлофоне низкие и высокие звуки.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Дети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слушают звуки, если звук высокий, дети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поднимают</a:t>
            </a: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картинку с птенчиком, если звук низкий – поднимают картинку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птицей. Далее дети передают картинки другой подгруппе.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 материал: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Картинки с большой птицей и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птенцами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металлофон.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0688" y="5207179"/>
            <a:ext cx="5544616" cy="261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покажи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высотного звука у детей.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взрослый показывает картинку мамы, сопровождая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звукоподражанием на низком звуке. Ребёнок находит карточку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детёнышем и отвечает на высоком звуке.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Игровой материал: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5-6 наборов парных карточек с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мамами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детёнышами разных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0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3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8680" y="27166"/>
            <a:ext cx="5688632" cy="4841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600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Курица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цыплята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высотного звука у детей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Игровой материал.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Плоскостные картинки домика, куклы Маши, курица и </a:t>
            </a:r>
            <a:r>
              <a:rPr 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цыпл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металлофон.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раскладывается на столе.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в руках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картинки (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Курица 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цыплята).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игры.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Дети рассаживаются вокруг стола. Воспитатель берет куклу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говорит: «В этом домике живет кукла Маша, у нее есть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много кур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цыплят.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пора кормить, но они разбежались. Маша, позови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своих кур.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Послушайте, дети, кого зовет Маша», играет на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металлофоне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 второй октавы. Дети с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цыплятами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руках встают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ставят их перед Машей. Кукла кормит птиц. Воспитатель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просит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спеть тоненьким голосом, как цыплята, «пи-пи-пи».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кукла Маша зовет кур — воспитатель играет на металлофоне </a:t>
            </a:r>
            <a:endParaRPr lang="ru-RU" sz="1400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первой октавы. Дети ставят фигурки кур на стол перед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Машей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поют на этом же звуке «ко-ко-ко».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6646" y="5004048"/>
            <a:ext cx="5688634" cy="33316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нитками</a:t>
            </a:r>
          </a:p>
          <a:p>
            <a:pPr algn="ctr">
              <a:spcAft>
                <a:spcPts val="0"/>
              </a:spcAft>
            </a:pPr>
            <a:endParaRPr lang="ru-RU" sz="105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чувства ритма у детей.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материал: 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Клубок ярких, толстых, шерстяных ниток. Ножницы. Стол.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 игры: 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 тянет нитку и поёт: «У-у-у». Звук обрывается, ниточку отрезают ножницами и кладут на стол. Таким образом, отрезают нитки разной длины и раскладываются в любой последовательности. Педагог, проводя пальцами по ниткам,</a:t>
            </a:r>
            <a:r>
              <a:rPr lang="ru-RU" sz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пропивает либо длинные, либо короткие звуки. В промежутках между нитками звук исчезает. Варианты:</a:t>
            </a:r>
            <a:endParaRPr lang="ru-RU" sz="1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 раскладывает нитки, дети проводят по ним пальчиком и поют звук «у-у-у»; несколько детей держат в руках нитки, остальные, проходя мимо, поводят по нитям пальцем и пропивают звуки; дети сами выкладывают нитки и пропивают свой ритмический рисунок.</a:t>
            </a:r>
            <a:endPara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23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76" y="4900"/>
            <a:ext cx="6858544" cy="458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32" y="4635511"/>
            <a:ext cx="6845968" cy="455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92696" y="683568"/>
            <a:ext cx="4968552" cy="3289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с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пуговицами.</a:t>
            </a:r>
          </a:p>
          <a:p>
            <a:pPr algn="ctr">
              <a:spcAft>
                <a:spcPts val="0"/>
              </a:spcAft>
            </a:pPr>
            <a:endParaRPr lang="ru-RU" sz="105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чувства ритма у детей.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 материал: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Пуговицы разной величины (большие и маленькие, одного диаметра).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 игры: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Крупные пуговицы пропиваются длинными звуками, мелки – короткими. Игра проводится аналогично игре с нитками. В дальнейшем пуговицам даются «имена»: большим – «та», маленьким – «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Усложнение: выкладывание из пуговиц ритмических рисунков и их проговаривание, пропивание и похлопывание.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696" y="5272821"/>
            <a:ext cx="5328592" cy="3056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«Угадай, на чем играет зайчик»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Различать тембры различных музыкальных инструментов: погремушка, барабана, бубна, ложек, дудочки, колокольчика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 материал: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музыкальные инструменты: погремушка, барабан, бубен, ложки, дудочки, колокольчик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 детям в гости приходит зайка с волшебной коробочкой с инструментами. Дети угадывают, на чем играет зайка.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23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3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0688" y="539552"/>
            <a:ext cx="5472608" cy="3154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в домике живет».</a:t>
            </a:r>
            <a:endParaRPr lang="ru-RU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Развивать у детей память, связав героев сказок с определенным музыкальным инструментом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Игровой материал: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Музыкальный домик, персонажи, музыкальные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инструменты.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 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Дети знакомятся с персонажами сказки, которые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живут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музыкальном домике. У каждого персонажа есть любимый музыкальный инструмент (медведь – бубен, заяц – барабан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петушка – погремушка, птичка - колокольчик). Дети 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запоминают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угадывают, кто в домике живет по звучанию соответствующего инструмента.</a:t>
            </a:r>
            <a:endParaRPr lang="ru-RU" sz="1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0688" y="5148064"/>
            <a:ext cx="547260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«Барабанщики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Различать динамические оттенки: громко,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тихо.</a:t>
            </a: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Игровой материал: Барабан</a:t>
            </a:r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играет на барабане простой ритмический рисунок сначала громко (ребенок 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повторяет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затем – тихо (ребенок повторяет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156725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99993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0688" y="539552"/>
            <a:ext cx="5472608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 и ножки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Изменять шаг на бег с изменением динамики музыки (громко, тихо)</a:t>
            </a: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Воспитатель поет громко: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Большие ноги шли по дороге: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Топ, топ, топ, топ, топ,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топ!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ножки бежали по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дорожке: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топ, топ, топ, топ,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топ,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топ, топ, топ, топ,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топ.</a:t>
            </a:r>
          </a:p>
          <a:p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громкое пение идет с детьми, высоко поднимая колени, под тихое пение выполняется мелкий бег. При закреплении дети выполняют самостоятельно под пение воспитателя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0688" y="5039542"/>
            <a:ext cx="55446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«Тихо-громко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ctr"/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Соотносить тихие и громкие хлопки с текстом.</a:t>
            </a:r>
          </a:p>
          <a:p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Воспитатель проговаривает текст с соответствующим динамическим оттенком: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ребяток ручки хлопают,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Тихо-тихо ручки хлопают,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Громче хлопают,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Сами хлопают,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так хлопают,</a:t>
            </a: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 и хлопают.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78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87983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6858000" cy="4587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92696" y="611560"/>
            <a:ext cx="54726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«Весёлая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грустная Маша»</a:t>
            </a: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динамические оттенки: громко, тихо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Игровой материал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: картинка с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весёлой Машей и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картинка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с грустной Машей .</a:t>
            </a:r>
          </a:p>
          <a:p>
            <a:pPr algn="just"/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Ход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игры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: музыкальный руководитель показывает картинки и проигрывает пьесы соответствующие характеру картинок. После прослушивания каждой пьесы определятся её звучание (быстрое, весёлое, громкое или медленное, печальное, тихое). </a:t>
            </a:r>
            <a:endParaRPr lang="ru-RU" sz="14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696" y="5111551"/>
            <a:ext cx="547260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«Тихие </a:t>
            </a: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громкие 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звоночки»</a:t>
            </a:r>
          </a:p>
          <a:p>
            <a:pPr algn="ctr"/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Различать динамические оттенки: громко, тихо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Игровой материал: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Погремушки или </a:t>
            </a:r>
            <a:endParaRPr lang="ru-RU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шумовые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игрушки по числу детей.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</a:rPr>
              <a:t>Ход игры: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 Исполняется песня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Р.Рустамова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286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1.Ты звени, звоночек, тише,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286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Пусть тебя никто не слышит.   2 раза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286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2. Ты сильней звени, звонок,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2860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Чтобы каждый слышать мог!  2 раза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1-й куплет дети тихо звенят, на 2-й – громко.</a:t>
            </a:r>
            <a:endParaRPr lang="ru-RU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0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4600041"/>
            <a:ext cx="6857999" cy="455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20688" y="467544"/>
            <a:ext cx="54006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240" algn="ctr"/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«Отгадай-ка».</a:t>
            </a:r>
          </a:p>
          <a:p>
            <a:pPr marL="15240" algn="ctr"/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внимание и памяти; формировать слуховое восприятие детей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350" marR="8890" indent="201930" algn="just"/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материал.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 красочных бумажных колпачка, детские музыкальные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инструменты: губная гармошка,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металлофон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балалайка.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12700" indent="200660" algn="just"/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 игры.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Подгруппа детей сидит полукругом, перед ними стол, на нем под колпаками лежат музыкальные инструменты. Воспитатель вызывает к столу ребенка и предлагает ему повернуться спиной и отгадать, на чем он будет играть. Для проверки ответа разрешается заглянуть под колпачок.</a:t>
            </a:r>
          </a:p>
          <a:p>
            <a:pPr marL="204470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проводится в свободное от занятий время.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0687" y="5148064"/>
            <a:ext cx="5544617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37030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Наш оркестр   </a:t>
            </a: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marL="1637030"/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</a:rPr>
              <a:t>     </a:t>
            </a:r>
            <a:endParaRPr lang="ru-RU" sz="14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Игровой 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материал.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Детские музыкальные игрушки и инструменты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(гитара,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балалайки,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дудочки, маракас,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бубны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, барабан),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большая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коробка.</a:t>
            </a:r>
            <a:endParaRPr lang="ru-RU" sz="16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600" i="1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Ход </a:t>
            </a: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игры. 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Педагог говорит детям, что в детский сад пришла посылка, показывает ее, достает музыкальные инструменты и раздает их детям (предварительное знакомство с каждым инструментом проводится на музыкальном занятии). Все играют на этих инструментах так, как им хочется.</a:t>
            </a:r>
            <a:endParaRPr lang="ru-RU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Эта игровая ситуация может быть использована на утреннике. После «творческой» игры детей воспитатель предлагает послушать, как играет оркестр детей старшей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группы.</a:t>
            </a:r>
            <a:endParaRPr lang="ru-RU" sz="16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34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13" y="1"/>
            <a:ext cx="6822087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99992"/>
            <a:ext cx="6858000" cy="4644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avatars.mds.yandex.net/get-pdb/34158/54828917-478a-4f9b-bf25-bd86e750e476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58000" cy="449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48680" y="611560"/>
            <a:ext cx="59046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Танец – хоровод «Возле ёлочки нарядной детки побежали»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6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слова И.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Грантовской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.Возле ёлочки нарядной детки побежали,</a:t>
            </a:r>
          </a:p>
          <a:p>
            <a:pPr fontAlgn="base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ёлочки нарядной ножки замелькали.</a:t>
            </a:r>
          </a:p>
          <a:p>
            <a:pPr fontAlgn="base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Пр-в.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Да, да, да! Да, да, да! Вот какая ёлка!-2р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ёлочки нарядной детки покружились,</a:t>
            </a:r>
          </a:p>
          <a:p>
            <a:pPr fontAlgn="base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ёлочки нарядной детки веселились.</a:t>
            </a:r>
          </a:p>
          <a:p>
            <a:pPr fontAlgn="base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ёлочки нарядной все пошли вприсядку,</a:t>
            </a:r>
          </a:p>
          <a:p>
            <a:pPr fontAlgn="base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ёлочки нарядной весело ребяткам.</a:t>
            </a:r>
          </a:p>
          <a:p>
            <a:pPr fontAlgn="base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.Возле ёлочки нарядной детки побежали,</a:t>
            </a:r>
          </a:p>
          <a:p>
            <a:pPr fontAlgn="base"/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Возле ёлочки нарядной ножки замелькали.</a:t>
            </a:r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8680" y="5004047"/>
            <a:ext cx="554461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b="1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анец </a:t>
            </a:r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колечками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1.К нам Снегурочка пришла и колечки принесла.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ходят с колечками перед елкой.)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Ах, колечки хороши, с ними ходят малыши.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Посмотрите-ка в окошки, наши маленькие крошки.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выполняют «пружинку» и смотрят в колечки).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Как колечки хороши, смотрят в кольца малыши.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Мы колечко поднимаем, над </a:t>
            </a:r>
            <a:r>
              <a:rPr lang="ru-RU" sz="14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головкаю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качаем.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 Дети поднимают колечко над головой и качаются с ножки на ножку).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Елка, елка, посмотри, как колечки хороши</a:t>
            </a: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fontAlgn="base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4.Нет колечек у ребят за спиною они спят.</a:t>
            </a:r>
          </a:p>
          <a:p>
            <a:pPr fontAlgn="base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прячут колечки за спину)</a:t>
            </a:r>
            <a:endParaRPr lang="ru-RU" sz="1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Тише-тише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не шумите и колечки не будите.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Ты, колечко, выходи, вместе с нами попляши.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(Дети кружатся и выполняют поклон.)              </a:t>
            </a:r>
          </a:p>
          <a:p>
            <a:pPr fontAlgn="base"/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Покружись, покружись, а теперь всем поклонись!</a:t>
            </a:r>
            <a:endParaRPr lang="ru-RU" sz="140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26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455</TotalTime>
  <Words>635</Words>
  <Application>Microsoft Office PowerPoint</Application>
  <PresentationFormat>Экран (4:3)</PresentationFormat>
  <Paragraphs>286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Consolas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37</cp:revision>
  <dcterms:created xsi:type="dcterms:W3CDTF">2017-04-26T03:51:51Z</dcterms:created>
  <dcterms:modified xsi:type="dcterms:W3CDTF">2018-03-04T18:01:33Z</dcterms:modified>
</cp:coreProperties>
</file>