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82" r:id="rId2"/>
    <p:sldId id="301" r:id="rId3"/>
    <p:sldId id="297" r:id="rId4"/>
    <p:sldId id="306" r:id="rId5"/>
    <p:sldId id="307" r:id="rId6"/>
    <p:sldId id="308" r:id="rId7"/>
    <p:sldId id="309" r:id="rId8"/>
    <p:sldId id="310" r:id="rId9"/>
    <p:sldId id="298" r:id="rId10"/>
    <p:sldId id="302" r:id="rId11"/>
    <p:sldId id="311" r:id="rId12"/>
    <p:sldId id="303" r:id="rId13"/>
    <p:sldId id="295" r:id="rId14"/>
    <p:sldId id="258" r:id="rId15"/>
    <p:sldId id="304" r:id="rId16"/>
    <p:sldId id="259" r:id="rId17"/>
    <p:sldId id="285" r:id="rId18"/>
    <p:sldId id="262" r:id="rId19"/>
    <p:sldId id="263" r:id="rId20"/>
    <p:sldId id="264" r:id="rId21"/>
    <p:sldId id="265" r:id="rId22"/>
    <p:sldId id="268" r:id="rId23"/>
    <p:sldId id="269" r:id="rId24"/>
    <p:sldId id="270" r:id="rId25"/>
    <p:sldId id="271" r:id="rId26"/>
    <p:sldId id="272" r:id="rId27"/>
    <p:sldId id="276" r:id="rId28"/>
    <p:sldId id="278" r:id="rId29"/>
    <p:sldId id="279" r:id="rId30"/>
    <p:sldId id="280" r:id="rId31"/>
    <p:sldId id="283" r:id="rId32"/>
    <p:sldId id="312" r:id="rId33"/>
    <p:sldId id="313" r:id="rId34"/>
    <p:sldId id="314" r:id="rId35"/>
    <p:sldId id="296" r:id="rId36"/>
  </p:sldIdLst>
  <p:sldSz cx="9144000" cy="6858000" type="screen4x3"/>
  <p:notesSz cx="6858000" cy="9144000"/>
  <p:custShowLst>
    <p:custShow name="Произвольный показ 1" id="0">
      <p:sldLst>
        <p:sld r:id="rId2"/>
        <p:sld r:id="rId14"/>
        <p:sld r:id="rId15"/>
        <p:sld r:id="rId17"/>
        <p:sld r:id="rId18"/>
        <p:sld r:id="rId19"/>
        <p:sld r:id="rId20"/>
        <p:sld r:id="rId21"/>
        <p:sld r:id="rId22"/>
        <p:sld r:id="rId15"/>
        <p:sld r:id="rId17"/>
        <p:sld r:id="rId18"/>
        <p:sld r:id="rId19"/>
        <p:sld r:id="rId20"/>
        <p:sld r:id="rId21"/>
        <p:sld r:id="rId22"/>
        <p:sld r:id="rId23"/>
        <p:sld r:id="rId24"/>
        <p:sld r:id="rId25"/>
        <p:sld r:id="rId26"/>
        <p:sld r:id="rId27"/>
        <p:sld r:id="rId28"/>
        <p:sld r:id="rId29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624" autoAdjust="0"/>
  </p:normalViewPr>
  <p:slideViewPr>
    <p:cSldViewPr>
      <p:cViewPr varScale="1">
        <p:scale>
          <a:sx n="53" d="100"/>
          <a:sy n="53" d="100"/>
        </p:scale>
        <p:origin x="-6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A0B843-A5FC-463D-90A9-460EA1DE2F79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458E3-3CB5-4F01-90DA-4C8A48DAE4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0"/>
            <a:ext cx="8001000" cy="14287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  <a:latin typeface="Arial Black" pitchFamily="34" charset="0"/>
              </a:rPr>
              <a:t>Театральное объединение </a:t>
            </a:r>
            <a:r>
              <a:rPr lang="ru-RU" sz="3600" dirty="0" smtClean="0"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«Сказка»</a:t>
            </a:r>
            <a:endParaRPr lang="ru-RU" sz="4000" dirty="0"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5072063"/>
            <a:ext cx="7407275" cy="1214437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latin typeface="Arial Black" pitchFamily="34" charset="0"/>
              </a:rPr>
              <a:t>МОБУ «Благовещенская СОШ»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>
                <a:latin typeface="Arial Black" pitchFamily="34" charset="0"/>
              </a:rPr>
              <a:t>2016-2017 учебный год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15364" name="AutoShape 4" descr="http://cdtor.ru/images/novosti/2015/0925/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C:\Users\User\Desktop\115.jpg"/>
          <p:cNvPicPr>
            <a:picLocks noChangeAspect="1" noChangeArrowheads="1"/>
          </p:cNvPicPr>
          <p:nvPr/>
        </p:nvPicPr>
        <p:blipFill>
          <a:blip r:embed="rId2"/>
          <a:srcRect l="-1250"/>
          <a:stretch>
            <a:fillRect/>
          </a:stretch>
        </p:blipFill>
        <p:spPr bwMode="auto">
          <a:xfrm>
            <a:off x="2071670" y="1357298"/>
            <a:ext cx="5786438" cy="3714776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88640"/>
            <a:ext cx="8715436" cy="1525848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r>
              <a:rPr lang="ru-RU" sz="4000" b="1" dirty="0" smtClean="0">
                <a:solidFill>
                  <a:srgbClr val="C00000"/>
                </a:solidFill>
              </a:rPr>
              <a:t>Игровые педагогические технологии: игры-упражнения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43050"/>
            <a:ext cx="849694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Изобразительные движения и жесты;</a:t>
            </a:r>
          </a:p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Речевые игры;</a:t>
            </a:r>
          </a:p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Инсценирование песен;</a:t>
            </a:r>
          </a:p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Хороводы;</a:t>
            </a:r>
          </a:p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Сюжетные игры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Сюжетные танцы;</a:t>
            </a:r>
          </a:p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Импровизации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pPr lvl="0" algn="ctr"/>
            <a:r>
              <a:rPr lang="ru-RU" sz="2000" b="1" dirty="0" smtClean="0">
                <a:solidFill>
                  <a:srgbClr val="C00000"/>
                </a:solidFill>
              </a:rPr>
              <a:t>Театрализованные </a:t>
            </a:r>
            <a:r>
              <a:rPr lang="ru-RU" sz="2000" b="1" dirty="0">
                <a:solidFill>
                  <a:srgbClr val="C00000"/>
                </a:solidFill>
              </a:rPr>
              <a:t>игры всегда радуют, часто смешат детей, пользуясь у них неизменной любовью. Дети видят окружающий мир через образы, краски, звуки. </a:t>
            </a:r>
            <a:r>
              <a:rPr lang="ru-RU" sz="2000" b="1" dirty="0" smtClean="0">
                <a:solidFill>
                  <a:srgbClr val="C00000"/>
                </a:solidFill>
              </a:rPr>
              <a:t>Они </a:t>
            </a:r>
            <a:r>
              <a:rPr lang="ru-RU" sz="2000" b="1" dirty="0">
                <a:solidFill>
                  <a:srgbClr val="C00000"/>
                </a:solidFill>
              </a:rPr>
              <a:t>смеются, когда смеются персонажи, грустят, огорчаются вместе с ними. С удовольствием перевоплощаются в полюбившийся образ, </a:t>
            </a:r>
            <a:r>
              <a:rPr lang="ru-RU" sz="2000" b="1" dirty="0" smtClean="0">
                <a:solidFill>
                  <a:srgbClr val="C00000"/>
                </a:solidFill>
              </a:rPr>
              <a:t>  </a:t>
            </a:r>
            <a:r>
              <a:rPr lang="ru-RU" sz="2000" b="1" dirty="0">
                <a:solidFill>
                  <a:srgbClr val="C00000"/>
                </a:solidFill>
              </a:rPr>
              <a:t>добровольно принимают и присваивают свойственные ему черты.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616002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2" y="1000108"/>
          <a:ext cx="8501120" cy="3501183"/>
        </p:xfrm>
        <a:graphic>
          <a:graphicData uri="http://schemas.openxmlformats.org/drawingml/2006/table">
            <a:tbl>
              <a:tblPr/>
              <a:tblGrid>
                <a:gridCol w="1445190"/>
                <a:gridCol w="1445190"/>
                <a:gridCol w="1445190"/>
                <a:gridCol w="1445190"/>
                <a:gridCol w="1445190"/>
                <a:gridCol w="1275170"/>
              </a:tblGrid>
              <a:tr h="272108"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600" b="1" dirty="0">
                          <a:latin typeface="Calibri"/>
                          <a:ea typeface="Times New Roman"/>
                          <a:cs typeface="Times New Roman"/>
                        </a:rPr>
                        <a:t>Основы театральной культуры</a:t>
                      </a: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0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Темы программы и методы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диагностики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Вводное занятие. Цели и задачи театральной студии на новый учебный год. Обсуждение результатов работы прошлого года. Планы на будущий год</a:t>
                      </a: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600">
                          <a:latin typeface="Calibri"/>
                          <a:ea typeface="Times New Roman"/>
                          <a:cs typeface="Times New Roman"/>
                        </a:rPr>
                        <a:t>Проведение театральной викторины.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600">
                          <a:latin typeface="Calibri"/>
                          <a:ea typeface="Times New Roman"/>
                          <a:cs typeface="Times New Roman"/>
                        </a:rPr>
                        <a:t>. Знакомство с театральными профессиями: художник- костюмер, гримёр и т.д. Звук- ценность слова (занятия по сценической речи).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Эстетика (информационно- познавательное занятие)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972050" algn="l"/>
                        </a:tabLst>
                      </a:pPr>
                      <a:r>
                        <a:rPr lang="ru-RU" sz="1600" dirty="0">
                          <a:latin typeface="Calibri"/>
                          <a:ea typeface="Times New Roman"/>
                          <a:cs typeface="Times New Roman"/>
                        </a:rPr>
                        <a:t>Театрализованные игры «Сам себе режиссер», «Одно и то же, но по - разному»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6818" marR="6681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4643447"/>
          <a:ext cx="8429685" cy="2208276"/>
        </p:xfrm>
        <a:graphic>
          <a:graphicData uri="http://schemas.openxmlformats.org/drawingml/2006/table">
            <a:tbl>
              <a:tblPr/>
              <a:tblGrid>
                <a:gridCol w="1492341"/>
                <a:gridCol w="417912"/>
                <a:gridCol w="501495"/>
                <a:gridCol w="501495"/>
                <a:gridCol w="501495"/>
                <a:gridCol w="417912"/>
                <a:gridCol w="417912"/>
                <a:gridCol w="501495"/>
                <a:gridCol w="501495"/>
                <a:gridCol w="417912"/>
                <a:gridCol w="501495"/>
                <a:gridCol w="501495"/>
                <a:gridCol w="417912"/>
                <a:gridCol w="417912"/>
                <a:gridCol w="501495"/>
                <a:gridCol w="417912"/>
              </a:tblGrid>
              <a:tr h="3927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Уровень освоения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  А.В.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libri"/>
                          <a:ea typeface="Times New Roman"/>
                          <a:cs typeface="Times New Roman"/>
                        </a:rPr>
                        <a:t>  С.А.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  Д.А.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  В.Д.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  К.Н.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  К.А.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40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Calibri"/>
                          <a:ea typeface="Times New Roman"/>
                          <a:cs typeface="Times New Roman"/>
                        </a:rPr>
                        <a:t>  Н.С.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595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200" dirty="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720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Карта прохождения образовательного маршрута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72050" algn="l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Отслеживание динамики результатов и степени освоения образовательной программы по темам.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720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Уровень освоения материала по программе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«Актерское мастерство»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72050" algn="l"/>
              </a:tabLst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720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9720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9144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Смелый, уверенный вход в будущее, развитие его эмоциональной сферы, диагностика и коррекция его психологических комплексов, умение четко и доходчиво выражать свою мысль, доброжелательность в общении со сверстниками и взрослыми, умение владеть своим вниманием, фантазией, бережное отношение к окружающему миру, способность логического мышления и т.д. - вот к чему мы должны прийти к концу нашего "плавания".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Перед спектаклем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1285860"/>
            <a:ext cx="7048549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J:\фото м\IMG_10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357298"/>
            <a:ext cx="7778127" cy="511307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5786" y="274320"/>
            <a:ext cx="8147902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/>
                <a:latin typeface="Arial" charset="0"/>
              </a:rPr>
              <a:t>Открытое занятие театрального кружка «Сказка»</a:t>
            </a:r>
            <a:r>
              <a:rPr lang="ru-RU" sz="3600" b="1" dirty="0" smtClean="0">
                <a:solidFill>
                  <a:srgbClr val="FF0000"/>
                </a:solidFill>
                <a:effectLst/>
                <a:latin typeface="Arial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/>
                <a:latin typeface="Arial" charset="0"/>
              </a:rPr>
              <a:t>«Путешествие в страну «Фантазия»(районная площадка  ПДО)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031934"/>
            <a:ext cx="6886598" cy="535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Спектакль «Маменькина дочка»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829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Занятия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29256" y="928670"/>
            <a:ext cx="3487995" cy="241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 descr="E:\Доки\фото\печать\SAM_138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3143248"/>
            <a:ext cx="2787305" cy="3071810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643314"/>
            <a:ext cx="4000496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214290"/>
            <a:ext cx="3244820" cy="242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643174" y="857232"/>
            <a:ext cx="2643206" cy="3083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E:\Доки\сканир документы фото Байкова\Изображение 034.jpg"/>
          <p:cNvPicPr>
            <a:picLocks noChangeAspect="1" noChangeArrowheads="1"/>
          </p:cNvPicPr>
          <p:nvPr/>
        </p:nvPicPr>
        <p:blipFill>
          <a:blip r:embed="rId7" cstate="screen"/>
          <a:srcRect t="-2183"/>
          <a:stretch>
            <a:fillRect/>
          </a:stretch>
        </p:blipFill>
        <p:spPr bwMode="auto">
          <a:xfrm>
            <a:off x="3143240" y="4071942"/>
            <a:ext cx="1523996" cy="228597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На репетиции миниатюры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«Кто я в этом мире?»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Admin\Pictures\Мой фильм2.wmv_snapshot_00.13_[2018.03.28_23.57.03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8356626" cy="47006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320"/>
            <a:ext cx="7790712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rgbClr val="FF0000"/>
                </a:solidFill>
              </a:rPr>
              <a:t>Первый спектакль </a:t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«Горя бояться, счастья не видать»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Picture 4" descr="сказка Горя бояться счастья не видать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643050"/>
            <a:ext cx="6767855" cy="50717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505092" cy="107154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Спектакль «Как Кондрат хотел стать царем»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E:\Доки\театр\ySnbJBlOBA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1000108"/>
            <a:ext cx="7524771" cy="56435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8572528" cy="2571768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«Театр - ничуть не безделица и вовсе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не пустая вещь... Это такая кафедра,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с которой можно много сказать миру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добра».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400" b="1" dirty="0">
                <a:solidFill>
                  <a:srgbClr val="C00000"/>
                </a:solidFill>
              </a:rPr>
              <a:t>(Н. В. Гоголь)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556000"/>
            <a:ext cx="7376864" cy="275331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845573"/>
            <a:ext cx="3788672" cy="50181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5720" y="3000372"/>
            <a:ext cx="5028745" cy="3356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793375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Доки\сканир документы фото Байкова\Изображение 0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372534" cy="63280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E:\Доки\сканир документы фото Байкова\Изображение 0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728" y="357166"/>
            <a:ext cx="8738985" cy="60722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9690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Фольклорное представление «Петрушка»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62907"/>
            <a:ext cx="8001056" cy="532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РДК, спектакль «По щучьему велению»</a:t>
            </a:r>
            <a:endParaRPr lang="ru-RU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857232"/>
            <a:ext cx="7715304" cy="578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35038" y="404813"/>
            <a:ext cx="8208962" cy="73818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4000" b="1" dirty="0" smtClean="0">
                <a:solidFill>
                  <a:srgbClr val="820000"/>
                </a:solidFill>
              </a:rPr>
              <a:t> Конкурс «Таланты без границ» под девизом «Салют Победа!»(Канск)</a:t>
            </a:r>
          </a:p>
        </p:txBody>
      </p:sp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2643182"/>
            <a:ext cx="6340664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E:\канск\UVgg95pkb5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57158" y="1500174"/>
            <a:ext cx="4071966" cy="25230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 r="-2"/>
          <a:stretch>
            <a:fillRect/>
          </a:stretch>
        </p:blipFill>
        <p:spPr bwMode="auto">
          <a:xfrm>
            <a:off x="1607161" y="214290"/>
            <a:ext cx="5322293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858280" cy="85725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</a:rPr>
              <a:t>Перед спектаклем «Царевна-лягушка»</a:t>
            </a:r>
            <a:r>
              <a:rPr lang="ru-RU" sz="1600" b="1" dirty="0" smtClean="0">
                <a:solidFill>
                  <a:srgbClr val="FF0000"/>
                </a:solidFill>
              </a:rPr>
              <a:t> </a:t>
            </a:r>
            <a:br>
              <a:rPr lang="ru-RU" sz="1600" b="1" dirty="0" smtClean="0">
                <a:solidFill>
                  <a:srgbClr val="FF0000"/>
                </a:solidFill>
              </a:rPr>
            </a:br>
            <a:r>
              <a:rPr lang="ru-RU" sz="2000" b="1" dirty="0" smtClean="0">
                <a:solidFill>
                  <a:srgbClr val="FF0000"/>
                </a:solidFill>
              </a:rPr>
              <a:t>(конкурс «Таланты без границ»)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1142984"/>
            <a:ext cx="5500726" cy="5404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>
          <a:xfrm>
            <a:off x="285720" y="214290"/>
            <a:ext cx="8648730" cy="107157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2200" b="1" dirty="0" smtClean="0">
                <a:solidFill>
                  <a:srgbClr val="FF0000"/>
                </a:solidFill>
                <a:effectLst/>
                <a:latin typeface="Arial" charset="0"/>
              </a:rPr>
              <a:t>Выступление на районной площадке  ПДО и учителей русского языка и литературы: В.П. Астафьев </a:t>
            </a:r>
            <a:r>
              <a:rPr lang="ru-RU" sz="2700" b="1" dirty="0" smtClean="0">
                <a:solidFill>
                  <a:srgbClr val="FF0000"/>
                </a:solidFill>
              </a:rPr>
              <a:t>«Деревья растут для всех» (Марущак Н., Кудрин С.)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endParaRPr lang="ru-RU" sz="2200" b="1" dirty="0" smtClean="0">
              <a:effectLst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4" descr="IMG_112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071546"/>
            <a:ext cx="8358246" cy="5579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43636" y="714356"/>
            <a:ext cx="278608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57290" y="857232"/>
            <a:ext cx="3214710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285852" y="1"/>
            <a:ext cx="7143800" cy="785794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Эпизоды из театральной постановки «Ты не один!»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Picture 2" descr="J:\фото печать\IMG_1764.JPG"/>
          <p:cNvPicPr>
            <a:picLocks noChangeAspect="1" noChangeArrowheads="1"/>
          </p:cNvPicPr>
          <p:nvPr/>
        </p:nvPicPr>
        <p:blipFill>
          <a:blip r:embed="rId4" cstate="screen"/>
          <a:srcRect t="-3162"/>
          <a:stretch>
            <a:fillRect/>
          </a:stretch>
        </p:blipFill>
        <p:spPr bwMode="auto">
          <a:xfrm>
            <a:off x="2071670" y="2714620"/>
            <a:ext cx="5715037" cy="38576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9690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Закрытие фестиваля художественной самодеятельности «От сердца к сердцу» (РДК </a:t>
            </a:r>
            <a:r>
              <a:rPr lang="ru-RU" sz="1800" b="1" dirty="0" err="1" smtClean="0">
                <a:solidFill>
                  <a:srgbClr val="FF0000"/>
                </a:solidFill>
              </a:rPr>
              <a:t>с.Ирбейское</a:t>
            </a:r>
            <a:r>
              <a:rPr lang="ru-RU" sz="1800" b="1" dirty="0" smtClean="0">
                <a:solidFill>
                  <a:srgbClr val="FF0000"/>
                </a:solidFill>
              </a:rPr>
              <a:t>)</a:t>
            </a:r>
            <a:endParaRPr lang="ru-RU" sz="1800" b="1" dirty="0">
              <a:solidFill>
                <a:srgbClr val="FF0000"/>
              </a:solidFill>
            </a:endParaRPr>
          </a:p>
        </p:txBody>
      </p:sp>
      <p:pic>
        <p:nvPicPr>
          <p:cNvPr id="18434" name="Picture 3" descr="J:\фото печать\IMG_28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727" y="1145766"/>
            <a:ext cx="7358085" cy="5212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 </a:t>
            </a:r>
            <a:br>
              <a:rPr lang="ru-RU" b="1" u="sng" dirty="0" smtClean="0"/>
            </a:br>
            <a:r>
              <a:rPr lang="ru-RU" b="1" u="sng" dirty="0" smtClean="0">
                <a:solidFill>
                  <a:srgbClr val="C00000"/>
                </a:solidFill>
              </a:rPr>
              <a:t>"От игры и упражнений к спектаклю"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714488"/>
            <a:ext cx="807249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chemeClr val="tx2">
                    <a:lumMod val="75000"/>
                  </a:schemeClr>
                </a:solidFill>
              </a:rPr>
              <a:t>Дети не сразу овладевают умением держаться на сцене: они скованы, речь их не выразительна. Чтобы помочь им раскрыть свои потенциальные возможности, осознать необходимость работы над ролью, вести себя непринужденно, нужна специальная актерская тренировка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20168" cy="14176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Выступление на муниципальном этапе краевого творческого конкурса « Таланты без границ»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 «Храмы России» (2место)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7410" name="Picture 2" descr="J:\фото печать\IMG_275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75" y="1343025"/>
            <a:ext cx="7572375" cy="548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Сцены из спектакля «Царевна –лягушка»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dmin\Pictures\SDC13176.AVI_snapshot_00.49_[2018.03.27_22.01.27]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928670"/>
            <a:ext cx="3429024" cy="2571768"/>
          </a:xfrm>
          <a:prstGeom prst="rect">
            <a:avLst/>
          </a:prstGeom>
          <a:noFill/>
        </p:spPr>
      </p:pic>
      <p:pic>
        <p:nvPicPr>
          <p:cNvPr id="4" name="Picture 3" descr="C:\Users\Admin\Pictures\SDC13176.AVI_snapshot_10.29_[2018.03.27_22.06.26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643314"/>
            <a:ext cx="4000496" cy="3000372"/>
          </a:xfrm>
          <a:prstGeom prst="rect">
            <a:avLst/>
          </a:prstGeom>
          <a:noFill/>
        </p:spPr>
      </p:pic>
      <p:pic>
        <p:nvPicPr>
          <p:cNvPr id="5" name="Picture 2" descr="C:\Users\Admin\Pictures\SDC13176.AVI_snapshot_12.24_[2018.03.27_22.07.04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857232"/>
            <a:ext cx="3571900" cy="2801490"/>
          </a:xfrm>
          <a:prstGeom prst="rect">
            <a:avLst/>
          </a:prstGeom>
          <a:noFill/>
        </p:spPr>
      </p:pic>
      <p:pic>
        <p:nvPicPr>
          <p:cNvPr id="1027" name="Picture 3" descr="C:\Users\Admin\Pictures\SDC13176.AVI_snapshot_02.08_[2018.03.27_22.03.24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643314"/>
            <a:ext cx="4191008" cy="2928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Спектакль «Волшебная сила театра»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3800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714356"/>
            <a:ext cx="3800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14818"/>
            <a:ext cx="3800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4286256"/>
            <a:ext cx="38004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2214554"/>
            <a:ext cx="3562944" cy="214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643966" cy="121443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C00000"/>
                </a:solidFill>
              </a:rPr>
              <a:t>Сцена </a:t>
            </a:r>
            <a:r>
              <a:rPr lang="ru-RU" sz="3600" dirty="0">
                <a:solidFill>
                  <a:srgbClr val="C00000"/>
                </a:solidFill>
              </a:rPr>
              <a:t>из спектакля «Еще не взрослые, уже не дети» (2018г, РДК)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 descr="https://pp.userapi.com/c847021/v847021570/19423/76EBKQkn1k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735811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«Театр – это улей. Одни пчёлы строят соты, другие собирают цвет, третьи воспитывают молодое поколение,    а у всех вместе получается чудесный ароматный продукт их работы – мед… Но для этого нужно постоянно, изо дня в день, много, упорно, а главное дружно работать…»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К.С. Станиславский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Всего вам доброго!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21471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От игры и упражнений к спектаклю через реализацию программ:</a:t>
            </a: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u="sng" dirty="0" smtClean="0">
                <a:solidFill>
                  <a:srgbClr val="C00000"/>
                </a:solidFill>
              </a:rPr>
              <a:t>Дополнительная общеобразовательная  программа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«Азбука театра» </a:t>
            </a:r>
            <a:r>
              <a:rPr lang="ru-RU" sz="3600" b="1" dirty="0" smtClean="0">
                <a:solidFill>
                  <a:srgbClr val="C00000"/>
                </a:solidFill>
              </a:rPr>
              <a:t>(7-11лет)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86124"/>
            <a:ext cx="9144000" cy="3071834"/>
          </a:xfrm>
        </p:spPr>
        <p:txBody>
          <a:bodyPr>
            <a:noAutofit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</a:rPr>
              <a:t>Дополнительная</a:t>
            </a:r>
          </a:p>
          <a:p>
            <a:r>
              <a:rPr lang="ru-RU" sz="3600" b="1" u="sng" dirty="0" smtClean="0">
                <a:solidFill>
                  <a:srgbClr val="C00000"/>
                </a:solidFill>
              </a:rPr>
              <a:t> общеобразовательная программа </a:t>
            </a:r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«Актёрское мастерство» </a:t>
            </a:r>
            <a:r>
              <a:rPr lang="ru-RU" sz="3600" b="1" dirty="0" smtClean="0">
                <a:solidFill>
                  <a:srgbClr val="C00000"/>
                </a:solidFill>
              </a:rPr>
              <a:t>(12-17 лет)</a:t>
            </a:r>
          </a:p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Педагог дополнительного образования </a:t>
            </a:r>
            <a:r>
              <a:rPr lang="ru-RU" sz="3600" b="1" u="sng" dirty="0" err="1" smtClean="0">
                <a:solidFill>
                  <a:srgbClr val="C00000"/>
                </a:solidFill>
              </a:rPr>
              <a:t>Байкова</a:t>
            </a:r>
            <a:r>
              <a:rPr lang="ru-RU" sz="3600" b="1" u="sng" dirty="0" smtClean="0">
                <a:solidFill>
                  <a:srgbClr val="C00000"/>
                </a:solidFill>
              </a:rPr>
              <a:t> Л.П.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401080" cy="5072098"/>
          </a:xfrm>
        </p:spPr>
        <p:txBody>
          <a:bodyPr>
            <a:normAutofit fontScale="90000"/>
          </a:bodyPr>
          <a:lstStyle/>
          <a:p>
            <a:r>
              <a:rPr lang="ru-RU" sz="5400" b="1" u="sng" dirty="0" smtClean="0">
                <a:solidFill>
                  <a:srgbClr val="C00000"/>
                </a:solidFill>
              </a:rPr>
              <a:t>Цель: </a:t>
            </a:r>
            <a:br>
              <a:rPr lang="ru-RU" sz="5400" b="1" u="sng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</a:rPr>
              <a:t>Воспитание </a:t>
            </a:r>
            <a:r>
              <a:rPr lang="ru-RU" sz="5400" b="1" dirty="0">
                <a:solidFill>
                  <a:schemeClr val="tx2">
                    <a:lumMod val="75000"/>
                  </a:schemeClr>
                </a:solidFill>
              </a:rPr>
              <a:t>творческой индивидуальности ребёнка, развитие интереса и отзывчивости к искусству театра и актерской деятельности.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-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знакомство детей с различными видами театра (кукольный, драматический, оперный, театр балета, музыкальной комедии).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поэтапное освоение детьми различных видов творчества.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совершенствование артистических навыков детей в плане переживания и воплощения образа, моделирование навыков социального поведения в заданных условиях.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развитие речевой культуры;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развитие эстетического вкуса.</a:t>
            </a:r>
          </a:p>
          <a:p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- воспитание творческой активности ребёнка, ценящей в себе и других такие качества, как доброжелательность, трудолюбие, уважение к творчеству других.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Основные разделы программы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1.  Театральная игра</a:t>
            </a:r>
          </a:p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2.  Культура и техника речи</a:t>
            </a:r>
          </a:p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3.  Ритмопластика</a:t>
            </a:r>
          </a:p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4.  Этика и этикет</a:t>
            </a:r>
          </a:p>
          <a:p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5.  Работа над спектаклем, показ спектакля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Формы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Групповое занятие.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Занятия малокомплектными группами для работы над ролью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Индивидуальные занятия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Репетиции и выступления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Театр-сам по себе игра.</a:t>
            </a:r>
            <a:b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 детский театр – это игра вдвойне.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Особенность игровых педагогических технологий:</a:t>
            </a:r>
          </a:p>
          <a:p>
            <a:r>
              <a:rPr lang="ru-RU" dirty="0" smtClean="0"/>
              <a:t>Дидактическая цель занятия ставится перед детьми в форме игровой задачи;</a:t>
            </a:r>
          </a:p>
          <a:p>
            <a:r>
              <a:rPr lang="ru-RU" dirty="0" smtClean="0"/>
              <a:t>Вся деятельность на занятии подчинена правилам игры</a:t>
            </a:r>
          </a:p>
          <a:p>
            <a:r>
              <a:rPr lang="ru-RU" dirty="0" smtClean="0"/>
              <a:t>Любой учебный материал – используется как средство игры;</a:t>
            </a:r>
          </a:p>
          <a:p>
            <a:r>
              <a:rPr lang="ru-RU" dirty="0" smtClean="0"/>
              <a:t>Вводится элемент соревнования;</a:t>
            </a:r>
          </a:p>
          <a:p>
            <a:r>
              <a:rPr lang="ru-RU" dirty="0" smtClean="0"/>
              <a:t>Результат занятия соотносится с игровым результатом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433</TotalTime>
  <Words>800</Words>
  <PresentationFormat>Экран (4:3)</PresentationFormat>
  <Paragraphs>140</Paragraphs>
  <Slides>35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  <vt:variant>
        <vt:lpstr>Произвольные показы</vt:lpstr>
      </vt:variant>
      <vt:variant>
        <vt:i4>1</vt:i4>
      </vt:variant>
    </vt:vector>
  </HeadingPairs>
  <TitlesOfParts>
    <vt:vector size="37" baseType="lpstr">
      <vt:lpstr>Тема Office</vt:lpstr>
      <vt:lpstr>Театральное объединение «Сказка»</vt:lpstr>
      <vt:lpstr>«Театр - ничуть не безделица и вовсе не пустая вещь... Это такая кафедра, с которой можно много сказать миру добра». (Н. В. Гоголь) </vt:lpstr>
      <vt:lpstr>  "От игры и упражнений к спектаклю"  </vt:lpstr>
      <vt:lpstr>От игры и упражнений к спектаклю через реализацию программ: Дополнительная общеобразовательная  программа «Азбука театра» (7-11лет)</vt:lpstr>
      <vt:lpstr>Цель:  Воспитание творческой индивидуальности ребёнка, развитие интереса и отзывчивости к искусству театра и актерской деятельности.</vt:lpstr>
      <vt:lpstr>Задачи</vt:lpstr>
      <vt:lpstr>Основные разделы программы</vt:lpstr>
      <vt:lpstr>Формы</vt:lpstr>
      <vt:lpstr> Театр-сам по себе игра.  А детский театр – это игра вдвойне. </vt:lpstr>
      <vt:lpstr>  Игровые педагогические технологии: игры-упражнения </vt:lpstr>
      <vt:lpstr>Слайд 11</vt:lpstr>
      <vt:lpstr>Слайд 12</vt:lpstr>
      <vt:lpstr>Перед спектаклем</vt:lpstr>
      <vt:lpstr>Открытое занятие театрального кружка «Сказка» «Путешествие в страну «Фантазия»(районная площадка  ПДО)</vt:lpstr>
      <vt:lpstr>Спектакль «Маменькина дочка»</vt:lpstr>
      <vt:lpstr>Занятия </vt:lpstr>
      <vt:lpstr>На репетиции миниатюры  «Кто я в этом мире?»</vt:lpstr>
      <vt:lpstr>Первый спектакль  «Горя бояться, счастья не видать»</vt:lpstr>
      <vt:lpstr>Спектакль «Как Кондрат хотел стать царем»</vt:lpstr>
      <vt:lpstr>Слайд 20</vt:lpstr>
      <vt:lpstr>Слайд 21</vt:lpstr>
      <vt:lpstr>Фольклорное представление «Петрушка»</vt:lpstr>
      <vt:lpstr>РДК, спектакль «По щучьему велению»</vt:lpstr>
      <vt:lpstr> Конкурс «Таланты без границ» под девизом «Салют Победа!»(Канск)</vt:lpstr>
      <vt:lpstr>Слайд 25</vt:lpstr>
      <vt:lpstr>Перед спектаклем «Царевна-лягушка»  (конкурс «Таланты без границ»)</vt:lpstr>
      <vt:lpstr>Выступление на районной площадке  ПДО и учителей русского языка и литературы: В.П. Астафьев «Деревья растут для всех» (Марущак Н., Кудрин С.) </vt:lpstr>
      <vt:lpstr>Эпизоды из театральной постановки «Ты не один!»</vt:lpstr>
      <vt:lpstr>Закрытие фестиваля художественной самодеятельности «От сердца к сердцу» (РДК с.Ирбейское)</vt:lpstr>
      <vt:lpstr>Выступление на муниципальном этапе краевого творческого конкурса « Таланты без границ»  «Храмы России» (2место)</vt:lpstr>
      <vt:lpstr>Сцены из спектакля «Царевна –лягушка»</vt:lpstr>
      <vt:lpstr>Спектакль «Волшебная сила театра»</vt:lpstr>
      <vt:lpstr>Слайд 33</vt:lpstr>
      <vt:lpstr> Сцена из спектакля «Еще не взрослые, уже не дети» (2018г, РДК) </vt:lpstr>
      <vt:lpstr>Слайд 35</vt:lpstr>
      <vt:lpstr>Произвольный показ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театрального кружка «Сказка» (младшая группа)</dc:title>
  <dc:creator>Admin</dc:creator>
  <cp:lastModifiedBy>Admin</cp:lastModifiedBy>
  <cp:revision>52</cp:revision>
  <dcterms:created xsi:type="dcterms:W3CDTF">2018-03-28T16:23:55Z</dcterms:created>
  <dcterms:modified xsi:type="dcterms:W3CDTF">2018-12-11T16:54:27Z</dcterms:modified>
</cp:coreProperties>
</file>