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71" r:id="rId3"/>
    <p:sldId id="264" r:id="rId4"/>
    <p:sldId id="275" r:id="rId5"/>
    <p:sldId id="262" r:id="rId6"/>
    <p:sldId id="273" r:id="rId7"/>
    <p:sldId id="278" r:id="rId8"/>
    <p:sldId id="261" r:id="rId9"/>
    <p:sldId id="277" r:id="rId10"/>
    <p:sldId id="279" r:id="rId11"/>
    <p:sldId id="283" r:id="rId12"/>
    <p:sldId id="284" r:id="rId13"/>
    <p:sldId id="285" r:id="rId14"/>
    <p:sldId id="258" r:id="rId15"/>
    <p:sldId id="268" r:id="rId16"/>
    <p:sldId id="259" r:id="rId17"/>
    <p:sldId id="263" r:id="rId18"/>
    <p:sldId id="280" r:id="rId19"/>
    <p:sldId id="282" r:id="rId20"/>
    <p:sldId id="281" r:id="rId21"/>
    <p:sldId id="267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9900"/>
    <a:srgbClr val="00CC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2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985BF20-D629-40DC-9205-56D561DF424A}" type="datetimeFigureOut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7271AB8-410B-48EB-9F3B-B3BB13D96E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9B702BE-0D61-4D1A-9658-7664EE12FFD8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23AC8-5BE5-441E-A6B3-DECABAE1F2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04881-DE3A-41F6-B588-FF0FCAAB1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17400-8A68-4014-A392-9ED37730D8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A9FC1-5F18-4E71-8A93-4D9EAAEF05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B65C1-0130-41D5-8B74-858A8C7B29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33EDC-4066-425B-B20D-90F699AF0F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394F2-4662-4A2F-B223-2C78B076B7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42927-AB73-48A3-B2B9-E927F2F8D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FFEB9-2080-4592-BA11-669C8EF8B5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EBAFE-19BD-4662-9CA4-9B196BC1B1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F7637-7D6C-44A7-994E-57D9322767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83BC477-9931-40EB-8184-8DE3DD1B11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avmir.ru/wp-content/uploads/2009/06/untitled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Толерантность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4" descr="GE009_350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827088" y="188913"/>
            <a:ext cx="806450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>
                <a:solidFill>
                  <a:srgbClr val="FF0000"/>
                </a:solidFill>
              </a:rPr>
              <a:t>Толерантность</a:t>
            </a:r>
          </a:p>
        </p:txBody>
      </p:sp>
      <p:pic>
        <p:nvPicPr>
          <p:cNvPr id="2054" name="Picture 7" descr="Картинка 26 из 453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28813" y="1214438"/>
            <a:ext cx="5400675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8" name="Picture 4" descr="GE011_350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395288" y="260350"/>
            <a:ext cx="8280400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endParaRPr lang="ru-RU" sz="4000" b="1"/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ru-RU" sz="4000" b="1"/>
              <a:t> </a:t>
            </a:r>
            <a:endParaRPr lang="ru-RU" sz="4000"/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endParaRPr lang="ru-RU" sz="3200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6516688" y="5445125"/>
            <a:ext cx="19923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000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785813" y="428625"/>
            <a:ext cx="728662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Font typeface="Wingdings" pitchFamily="2" charset="2"/>
              <a:buChar char="Ø"/>
            </a:pPr>
            <a:r>
              <a:rPr lang="ru-RU" sz="3600" b="1" i="1">
                <a:solidFill>
                  <a:srgbClr val="0099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знание о сущности толерантных отношений;</a:t>
            </a:r>
          </a:p>
          <a:p>
            <a:pPr eaLnBrk="0" hangingPunct="0"/>
            <a:endParaRPr lang="ru-RU" sz="3600" b="1" i="1">
              <a:solidFill>
                <a:srgbClr val="0099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Ø"/>
            </a:pPr>
            <a:r>
              <a:rPr lang="ru-RU" sz="3600" b="1" i="1">
                <a:solidFill>
                  <a:srgbClr val="0099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практические навыки  подобного поведения;</a:t>
            </a:r>
          </a:p>
          <a:p>
            <a:pPr eaLnBrk="0" hangingPunct="0"/>
            <a:endParaRPr lang="ru-RU" sz="3600" b="1" i="1">
              <a:solidFill>
                <a:srgbClr val="0099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Ø"/>
            </a:pPr>
            <a:r>
              <a:rPr lang="ru-RU" sz="3600" b="1" i="1">
                <a:solidFill>
                  <a:srgbClr val="0099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переживание положительных эмоций по поводу достижения уважительного взаимодействия с окружающими людьми.</a:t>
            </a:r>
            <a:endParaRPr lang="ru-RU" sz="3600" b="1" i="1">
              <a:solidFill>
                <a:srgbClr val="00990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3000"/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3000"/>
                                        <p:tgtEl>
                                          <p:spTgt spid="43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2" name="Picture 4" descr="GE011_350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95288" y="260350"/>
            <a:ext cx="8280400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endParaRPr lang="ru-RU" sz="4000" b="1"/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ru-RU" sz="4000" b="1"/>
              <a:t> </a:t>
            </a:r>
            <a:endParaRPr lang="ru-RU" sz="4000"/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endParaRPr lang="ru-RU" sz="3200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6516688" y="5445125"/>
            <a:ext cx="19923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000"/>
          </a:p>
        </p:txBody>
      </p:sp>
      <p:sp>
        <p:nvSpPr>
          <p:cNvPr id="12295" name="Rectangle 2"/>
          <p:cNvSpPr>
            <a:spLocks noChangeArrowheads="1"/>
          </p:cNvSpPr>
          <p:nvPr/>
        </p:nvSpPr>
        <p:spPr bwMode="auto">
          <a:xfrm>
            <a:off x="785813" y="2366963"/>
            <a:ext cx="7286625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ru-RU" sz="3600" b="1" i="1">
              <a:solidFill>
                <a:srgbClr val="0099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3600" b="1" i="1">
              <a:solidFill>
                <a:srgbClr val="0099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3600" b="1" i="1">
              <a:solidFill>
                <a:srgbClr val="009900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8" name="Рисунок 7" descr="C:\Users\User\Documents\Фото школа\Переменки нац игр март 2010\124_2503\IMGP358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3500438"/>
            <a:ext cx="3591245" cy="271464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Рисунок 8" descr="C:\Users\User\Documents\Фото школа\ИГРЫ НА ПЕРЕМЕНЕ\Малышева\P3160131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3500" y="428625"/>
            <a:ext cx="3609975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428625" y="714375"/>
            <a:ext cx="45720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rgbClr val="C00000"/>
                </a:solidFill>
              </a:rPr>
              <a:t>Игра - одна из основных средств воспитания культуры межнационального общения.</a:t>
            </a:r>
          </a:p>
        </p:txBody>
      </p:sp>
      <p:pic>
        <p:nvPicPr>
          <p:cNvPr id="11" name="Рисунок 10" descr="C:\Users\User\Documents\Фото школа\Переменки нац игр март 2010\PICT269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29188" y="3786188"/>
            <a:ext cx="342900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6" name="Picture 4" descr="GE011_350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95288" y="260350"/>
            <a:ext cx="8280400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endParaRPr lang="ru-RU" sz="4000" b="1"/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ru-RU" sz="4000" b="1"/>
              <a:t> </a:t>
            </a:r>
            <a:endParaRPr lang="ru-RU" sz="4000"/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endParaRPr lang="ru-RU" sz="3200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6516688" y="5445125"/>
            <a:ext cx="19923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000"/>
          </a:p>
        </p:txBody>
      </p:sp>
      <p:sp>
        <p:nvSpPr>
          <p:cNvPr id="13319" name="Rectangle 2"/>
          <p:cNvSpPr>
            <a:spLocks noChangeArrowheads="1"/>
          </p:cNvSpPr>
          <p:nvPr/>
        </p:nvSpPr>
        <p:spPr bwMode="auto">
          <a:xfrm>
            <a:off x="785813" y="2366963"/>
            <a:ext cx="7286625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ru-RU" sz="3600" b="1" i="1">
              <a:solidFill>
                <a:srgbClr val="0099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3600" b="1" i="1">
              <a:solidFill>
                <a:srgbClr val="0099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3600" b="1" i="1">
              <a:solidFill>
                <a:srgbClr val="0099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500063" y="300038"/>
            <a:ext cx="828675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воспитывать с любовью и во имя любви;</a:t>
            </a:r>
            <a:endParaRPr lang="ru-RU" sz="2800" b="1" i="1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-воспитывать в духе мира;</a:t>
            </a:r>
            <a:endParaRPr lang="ru-RU" sz="2800" b="1" i="1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-вовлекать в процесс воспитания толерантности родителей и сообщество;</a:t>
            </a:r>
            <a:endParaRPr lang="ru-RU" sz="2800" b="1" i="1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поощрять совместную деятельность;</a:t>
            </a:r>
            <a:endParaRPr lang="ru-RU" sz="2800" b="1" i="1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признавать значимость и способности каждого, а также уважать чувства и позицию каждого;</a:t>
            </a:r>
            <a:endParaRPr lang="ru-RU" sz="2800" b="1" i="1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-формировать чувство справедливости;</a:t>
            </a:r>
            <a:endParaRPr lang="ru-RU" sz="2800" b="1" i="1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-избегать жестоких иерархических отношений;</a:t>
            </a:r>
            <a:endParaRPr lang="ru-RU" sz="2800" b="1" i="1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-создавать свободную и демократическую атмосферу в классе;</a:t>
            </a:r>
          </a:p>
          <a:p>
            <a:pPr eaLnBrk="0" hangingPunct="0"/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не допускать проявлений авторитаризма и манипулирования;</a:t>
            </a:r>
          </a:p>
          <a:p>
            <a:pPr eaLnBrk="0" hangingPunct="0"/>
            <a:endParaRPr lang="ru-RU" sz="2800" b="1" i="1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2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2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3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33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33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33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337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33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2000"/>
                                        <p:tgtEl>
                                          <p:spTgt spid="337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2000"/>
                                        <p:tgtEl>
                                          <p:spTgt spid="337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2000"/>
                                        <p:tgtEl>
                                          <p:spTgt spid="337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0" name="Picture 4" descr="GE011_350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95288" y="260350"/>
            <a:ext cx="8280400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endParaRPr lang="ru-RU" sz="4000" b="1"/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ru-RU" sz="4000" b="1"/>
              <a:t> </a:t>
            </a:r>
            <a:endParaRPr lang="ru-RU" sz="4000"/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endParaRPr lang="ru-RU" sz="3200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6516688" y="5445125"/>
            <a:ext cx="19923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000"/>
          </a:p>
        </p:txBody>
      </p:sp>
      <p:sp>
        <p:nvSpPr>
          <p:cNvPr id="14343" name="Rectangle 2"/>
          <p:cNvSpPr>
            <a:spLocks noChangeArrowheads="1"/>
          </p:cNvSpPr>
          <p:nvPr/>
        </p:nvSpPr>
        <p:spPr bwMode="auto">
          <a:xfrm>
            <a:off x="785813" y="2366963"/>
            <a:ext cx="7286625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ru-RU" sz="3600" b="1" i="1">
              <a:solidFill>
                <a:srgbClr val="0099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3600" b="1" i="1">
              <a:solidFill>
                <a:srgbClr val="0099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3600" b="1" i="1">
              <a:solidFill>
                <a:srgbClr val="0099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500063" y="-22225"/>
            <a:ext cx="8286750" cy="723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ru-RU" sz="2400"/>
          </a:p>
          <a:p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-быть готовым и способным к диалогу; пониманию и солидарности;</a:t>
            </a:r>
          </a:p>
          <a:p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воспитывать сопричастность;</a:t>
            </a:r>
          </a:p>
          <a:p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быть примером для детей и сообщества; уметь слушать;</a:t>
            </a:r>
          </a:p>
          <a:p>
            <a:pPr>
              <a:buFontTx/>
              <a:buChar char="-"/>
            </a:pPr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выражать одобрение относительно того, что сделано;</a:t>
            </a:r>
          </a:p>
          <a:p>
            <a:r>
              <a:rPr lang="ru-RU" sz="2800" b="1" i="1">
                <a:solidFill>
                  <a:srgbClr val="C00000"/>
                </a:solidFill>
              </a:rPr>
              <a:t>-</a:t>
            </a:r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поддерживать эмоциональные привязанности; развивать у учеников чувство взаимного расположения;</a:t>
            </a:r>
          </a:p>
          <a:p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-давать ученикам возможность самостоятельно решать проблемы;</a:t>
            </a:r>
          </a:p>
          <a:p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-показывать, что сохранение и достижение мира действительно возможно.                  </a:t>
            </a:r>
            <a:r>
              <a:rPr lang="ru-RU" sz="2800" b="1" i="1">
                <a:solidFill>
                  <a:srgbClr val="C00000"/>
                </a:solidFill>
              </a:rPr>
              <a:t>                                                                       </a:t>
            </a:r>
          </a:p>
          <a:p>
            <a:pPr>
              <a:buFontTx/>
              <a:buChar char="-"/>
            </a:pP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37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337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33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337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337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337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2000"/>
                                        <p:tgtEl>
                                          <p:spTgt spid="337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3" name="Picture 4" descr="GE011_350A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395288" y="188913"/>
            <a:ext cx="81010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</a:rPr>
              <a:t>Черты толерантной личности:</a:t>
            </a:r>
            <a:r>
              <a:rPr lang="ru-RU" sz="360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214313" y="1243013"/>
            <a:ext cx="5929312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80975">
              <a:buFont typeface="Wingdings" pitchFamily="2" charset="2"/>
              <a:buChar char="ü"/>
              <a:defRPr/>
            </a:pPr>
            <a:r>
              <a:rPr lang="ru-RU" sz="3200" b="1" i="1" dirty="0">
                <a:solidFill>
                  <a:srgbClr val="FFC000"/>
                </a:solidFill>
              </a:rPr>
              <a:t>доброжелательность</a:t>
            </a:r>
            <a:endParaRPr lang="ru-RU" sz="3200" i="1" dirty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3200" b="1" i="1" dirty="0">
                <a:solidFill>
                  <a:srgbClr val="FFC000"/>
                </a:solidFill>
              </a:rPr>
              <a:t>  снисходительность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3200" i="1" dirty="0">
                <a:solidFill>
                  <a:srgbClr val="FFC000"/>
                </a:solidFill>
              </a:rPr>
              <a:t>  </a:t>
            </a:r>
            <a:r>
              <a:rPr lang="ru-RU" sz="3200" b="1" i="1" dirty="0">
                <a:solidFill>
                  <a:srgbClr val="FFC000"/>
                </a:solidFill>
              </a:rPr>
              <a:t>терпимость</a:t>
            </a:r>
            <a:endParaRPr lang="ru-RU" sz="3200" i="1" dirty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3200" i="1" dirty="0">
                <a:solidFill>
                  <a:srgbClr val="FFC000"/>
                </a:solidFill>
              </a:rPr>
              <a:t>  </a:t>
            </a:r>
            <a:r>
              <a:rPr lang="ru-RU" sz="3200" b="1" i="1" dirty="0">
                <a:solidFill>
                  <a:srgbClr val="FFC000"/>
                </a:solidFill>
              </a:rPr>
              <a:t>взаимопонимание</a:t>
            </a:r>
            <a:r>
              <a:rPr lang="ru-RU" sz="3200" i="1" dirty="0">
                <a:solidFill>
                  <a:srgbClr val="FFC000"/>
                </a:solidFill>
              </a:rPr>
              <a:t>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3200" i="1" dirty="0">
                <a:solidFill>
                  <a:srgbClr val="FFC000"/>
                </a:solidFill>
              </a:rPr>
              <a:t>  </a:t>
            </a:r>
            <a:r>
              <a:rPr lang="ru-RU" sz="3200" b="1" i="1" dirty="0">
                <a:solidFill>
                  <a:srgbClr val="FFC000"/>
                </a:solidFill>
              </a:rPr>
              <a:t>чуткость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3200" b="1" i="1" dirty="0">
                <a:solidFill>
                  <a:srgbClr val="FFC000"/>
                </a:solidFill>
              </a:rPr>
              <a:t>  доверие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3200" b="1" i="1" dirty="0">
                <a:solidFill>
                  <a:srgbClr val="FFC000"/>
                </a:solidFill>
              </a:rPr>
              <a:t>  альтруизм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3200" b="1" i="1" dirty="0">
                <a:solidFill>
                  <a:srgbClr val="FFC000"/>
                </a:solidFill>
              </a:rPr>
              <a:t>  взаимоуважение 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800" b="1" dirty="0"/>
          </a:p>
        </p:txBody>
      </p:sp>
      <p:pic>
        <p:nvPicPr>
          <p:cNvPr id="9" name="Рисунок 8" descr="C:\Users\User\Desktop\КОНКУРС\2011-02-07 толерант\толерант 001.bmp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80112" y="1628800"/>
            <a:ext cx="3312768" cy="44124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2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2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2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2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0"/>
                            </p:stCondLst>
                            <p:childTnLst>
                              <p:par>
                                <p:cTn id="5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7" name="Picture 4" descr="GE011_350A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4643438" y="857250"/>
            <a:ext cx="4357687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ru-RU" sz="2800" b="1" dirty="0">
                <a:solidFill>
                  <a:srgbClr val="FFC000"/>
                </a:solidFill>
              </a:rPr>
              <a:t>умение не осуждать других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800" b="1" dirty="0">
                <a:solidFill>
                  <a:srgbClr val="FFC000"/>
                </a:solidFill>
              </a:rPr>
              <a:t>  гуманизм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800" b="1" dirty="0">
                <a:solidFill>
                  <a:srgbClr val="FFC000"/>
                </a:solidFill>
              </a:rPr>
              <a:t> ответственность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800" b="1" dirty="0">
                <a:solidFill>
                  <a:srgbClr val="FFC000"/>
                </a:solidFill>
              </a:rPr>
              <a:t> уступчивость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800" b="1" dirty="0">
                <a:solidFill>
                  <a:srgbClr val="FFC000"/>
                </a:solidFill>
              </a:rPr>
              <a:t> способность к сопереживанию</a:t>
            </a:r>
          </a:p>
          <a:p>
            <a:pPr marL="342900" indent="-342900">
              <a:defRPr/>
            </a:pPr>
            <a:endParaRPr lang="ru-RU" sz="2800" dirty="0"/>
          </a:p>
        </p:txBody>
      </p:sp>
      <p:pic>
        <p:nvPicPr>
          <p:cNvPr id="7" name="Рисунок 6" descr="C:\Users\User\Documents\Фото школа\Фестиваль дружбы\IMG_27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38" y="785813"/>
            <a:ext cx="37052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User\Documents\Фото школа\Фестиваль дружбы\IMG_270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57375" y="3929063"/>
            <a:ext cx="3735388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1" name="Picture 4" descr="GE011_350A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31013"/>
          </a:xfrm>
          <a:noFill/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323850" y="476250"/>
            <a:ext cx="4033838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ТОЛЕРАНТНЫЙ КЛАСС</a:t>
            </a:r>
          </a:p>
          <a:p>
            <a:endParaRPr lang="ru-RU" sz="2400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>
                <a:solidFill>
                  <a:srgbClr val="008000"/>
                </a:solidFill>
              </a:rPr>
              <a:t> умеют внимательно слушать и слышать;   </a:t>
            </a:r>
          </a:p>
          <a:p>
            <a:pPr>
              <a:buFont typeface="Wingdings" pitchFamily="2" charset="2"/>
              <a:buChar char="Ø"/>
            </a:pPr>
            <a:r>
              <a:rPr lang="ru-RU" sz="2400">
                <a:solidFill>
                  <a:srgbClr val="008000"/>
                </a:solidFill>
              </a:rPr>
              <a:t>советуют и предлагают;</a:t>
            </a:r>
          </a:p>
          <a:p>
            <a:pPr>
              <a:buFont typeface="Wingdings" pitchFamily="2" charset="2"/>
              <a:buChar char="Ø"/>
            </a:pPr>
            <a:r>
              <a:rPr lang="ru-RU" sz="2400">
                <a:solidFill>
                  <a:srgbClr val="008000"/>
                </a:solidFill>
              </a:rPr>
              <a:t> желают, сочувствуют, сопереживают;</a:t>
            </a:r>
          </a:p>
          <a:p>
            <a:pPr>
              <a:buFont typeface="Wingdings" pitchFamily="2" charset="2"/>
              <a:buChar char="Ø"/>
            </a:pPr>
            <a:r>
              <a:rPr lang="ru-RU" sz="2400">
                <a:solidFill>
                  <a:srgbClr val="008000"/>
                </a:solidFill>
              </a:rPr>
              <a:t>обеспечивают всякую поддержку;</a:t>
            </a:r>
          </a:p>
          <a:p>
            <a:pPr>
              <a:buFont typeface="Wingdings" pitchFamily="2" charset="2"/>
              <a:buChar char="Ø"/>
            </a:pPr>
            <a:r>
              <a:rPr lang="ru-RU" sz="2400">
                <a:solidFill>
                  <a:srgbClr val="008000"/>
                </a:solidFill>
              </a:rPr>
              <a:t>где царит согласие;</a:t>
            </a:r>
          </a:p>
          <a:p>
            <a:pPr>
              <a:buFont typeface="Wingdings" pitchFamily="2" charset="2"/>
              <a:buChar char="Ø"/>
            </a:pPr>
            <a:r>
              <a:rPr lang="ru-RU" sz="2400">
                <a:solidFill>
                  <a:srgbClr val="008000"/>
                </a:solidFill>
              </a:rPr>
              <a:t>есть стремление во</a:t>
            </a:r>
          </a:p>
          <a:p>
            <a:r>
              <a:rPr lang="ru-RU" sz="2400">
                <a:solidFill>
                  <a:srgbClr val="008000"/>
                </a:solidFill>
              </a:rPr>
              <a:t>всем разобраться.</a:t>
            </a:r>
          </a:p>
          <a:p>
            <a:r>
              <a:rPr lang="ru-RU" sz="2400" b="1"/>
              <a:t> </a:t>
            </a:r>
            <a:endParaRPr lang="ru-RU" sz="2400"/>
          </a:p>
        </p:txBody>
      </p:sp>
      <p:pic>
        <p:nvPicPr>
          <p:cNvPr id="6" name="Рисунок 5" descr="C:\Users\User\Pictures\школа фото\DSC0075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4810" y="1428736"/>
            <a:ext cx="4643470" cy="37862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5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51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51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6" name="Picture 4" descr="GE011_350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88" y="1428750"/>
          <a:ext cx="8540750" cy="4603750"/>
        </p:xfrm>
        <a:graphic>
          <a:graphicData uri="http://schemas.openxmlformats.org/drawingml/2006/table">
            <a:tbl>
              <a:tblPr/>
              <a:tblGrid>
                <a:gridCol w="1390650"/>
                <a:gridCol w="7150100"/>
              </a:tblGrid>
              <a:tr h="11287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Диагностика учащихся (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опросник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для индивидуального знакомства с воспитанником, методика незавершенных предложений).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День Бабушек (В рамках декады пожилых людей).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Ноябрь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Классный час "Моя семья".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Декабрь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Классный час "Будьте вежливы".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Январь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Классный час "На кого я хочу быть похожим".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Февраль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Конкурс "Сильные, смелые, ловкие, умелые". Участники конкурса: мальчики и папы класса 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Март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Праздник для мам и девочек "Дорогие и любимые". 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Апрель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"Трудом красивым славен человек" (родительское собрание совместно с учащимися; рассказ о профессии родителей). 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Май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Классный час "Поговорим о добре".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22860" y="642918"/>
            <a:ext cx="71785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kern="10" dirty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Предлагаемые формы работы в 1 классе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60" name="Picture 4" descr="GE011_350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88" y="1428750"/>
          <a:ext cx="8540750" cy="4878388"/>
        </p:xfrm>
        <a:graphic>
          <a:graphicData uri="http://schemas.openxmlformats.org/drawingml/2006/table">
            <a:tbl>
              <a:tblPr/>
              <a:tblGrid>
                <a:gridCol w="1390650"/>
                <a:gridCol w="7150100"/>
              </a:tblGrid>
              <a:tr h="11287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Классный час "Ты, да я, да мы с тобой". Составление Декларации прав и обязанностей учеников 2 класса.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Классный час "Да здравствует вежливость и доброта". 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Ноябрь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Диспут "Легко ли быть настоящим другом? "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Декабрь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Читательская конференция по сказкам Г.Х ("Гадкий утенок", "Детская болтовня"). Новогодний бал-маскарад "Новогодний коктейль".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Январь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Классный час "Я и мое имя". 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Февраль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Классный час "Самооценка и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взаимооценка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как способ познать себя и других". 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Март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Классный час "Россия – родина моя". 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Апрель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Классный час "О дружбе".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Май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КВН "Наш класс".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30688" y="642918"/>
            <a:ext cx="73629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kern="10" dirty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Предлагаемые формы работы во 2 классе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4" name="Picture 4" descr="GE011_350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88" y="1428750"/>
          <a:ext cx="8540750" cy="4603750"/>
        </p:xfrm>
        <a:graphic>
          <a:graphicData uri="http://schemas.openxmlformats.org/drawingml/2006/table">
            <a:tbl>
              <a:tblPr/>
              <a:tblGrid>
                <a:gridCol w="1390650"/>
                <a:gridCol w="7150100"/>
              </a:tblGrid>
              <a:tr h="11287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Классный час "Культура мира. Человек среди людей".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Классный час "Что такое толерантность".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Ноябрь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История национального костюма (познавательная экскурсия в краеведческий музей). Осенние игры и состязания.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Декабрь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 встречают Новый год в разных странах? (Игра - путешествие). Новогодний праздник "Святки".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Январь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Классный час "Мы разные, но все – таки мы вместе".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Февраль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Классный час "Учимся быть сплоченными".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Март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Читательская конференция по сказкам народов мира.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Апрель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Классный час "Стремись делать добро".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Май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Праздник "Я, ты, он, она - вместе дружная семья".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22860" y="642918"/>
            <a:ext cx="71785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kern="10" dirty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Предлагаемые формы работы в 3 классе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6" name="Picture 4" descr="GE011_350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WordArt 4"/>
          <p:cNvSpPr>
            <a:spLocks noChangeArrowheads="1" noChangeShapeType="1" noTextEdit="1"/>
          </p:cNvSpPr>
          <p:nvPr/>
        </p:nvSpPr>
        <p:spPr bwMode="auto">
          <a:xfrm>
            <a:off x="1619250" y="115888"/>
            <a:ext cx="6010275" cy="1885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16 ноября, отмечается Международный день толерантности</a:t>
            </a:r>
          </a:p>
          <a:p>
            <a:pPr algn="ctr"/>
            <a:r>
              <a:rPr lang="ru-RU" sz="2000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(терпимости).</a:t>
            </a:r>
          </a:p>
          <a:p>
            <a:pPr algn="ctr"/>
            <a:r>
              <a:rPr lang="ru-RU" sz="2000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Он объявлен ЮНЕСКО в. 1995 году</a:t>
            </a:r>
          </a:p>
          <a:p>
            <a:pPr algn="ctr"/>
            <a:r>
              <a:rPr lang="ru-RU" sz="2000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по случаю 50-летнего юбилея</a:t>
            </a:r>
          </a:p>
          <a:p>
            <a:pPr algn="ctr"/>
            <a:r>
              <a:rPr lang="ru-RU" sz="2000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этой организации.</a:t>
            </a:r>
          </a:p>
        </p:txBody>
      </p:sp>
      <p:pic>
        <p:nvPicPr>
          <p:cNvPr id="3078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88" y="2643188"/>
            <a:ext cx="3717925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592138" y="2468563"/>
            <a:ext cx="3630612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solidFill>
                  <a:srgbClr val="FF3300"/>
                </a:solidFill>
                <a:latin typeface="Monotype Corsiva" pitchFamily="66" charset="0"/>
              </a:rPr>
              <a:t>Люди на свет</a:t>
            </a:r>
          </a:p>
          <a:p>
            <a:pPr algn="ctr"/>
            <a:r>
              <a:rPr lang="ru-RU" sz="2400" b="1">
                <a:solidFill>
                  <a:srgbClr val="FF3300"/>
                </a:solidFill>
                <a:latin typeface="Monotype Corsiva" pitchFamily="66" charset="0"/>
              </a:rPr>
              <a:t>Рождаются разными:</a:t>
            </a:r>
          </a:p>
          <a:p>
            <a:pPr algn="ctr"/>
            <a:r>
              <a:rPr lang="ru-RU" sz="2400" b="1">
                <a:solidFill>
                  <a:srgbClr val="FF3300"/>
                </a:solidFill>
                <a:latin typeface="Monotype Corsiva" pitchFamily="66" charset="0"/>
              </a:rPr>
              <a:t>Непохожими, своеобразными.</a:t>
            </a:r>
          </a:p>
          <a:p>
            <a:pPr algn="ctr"/>
            <a:r>
              <a:rPr lang="ru-RU" sz="2400" b="1">
                <a:solidFill>
                  <a:srgbClr val="FF3300"/>
                </a:solidFill>
                <a:latin typeface="Monotype Corsiva" pitchFamily="66" charset="0"/>
              </a:rPr>
              <a:t>Чтобы других</a:t>
            </a:r>
          </a:p>
          <a:p>
            <a:pPr algn="ctr"/>
            <a:r>
              <a:rPr lang="ru-RU" sz="2400" b="1">
                <a:solidFill>
                  <a:srgbClr val="FF3300"/>
                </a:solidFill>
                <a:latin typeface="Monotype Corsiva" pitchFamily="66" charset="0"/>
              </a:rPr>
              <a:t>Ты смог понимать,</a:t>
            </a:r>
          </a:p>
          <a:p>
            <a:pPr algn="ctr"/>
            <a:r>
              <a:rPr lang="ru-RU" sz="2400" b="1">
                <a:solidFill>
                  <a:srgbClr val="FF3300"/>
                </a:solidFill>
                <a:latin typeface="Monotype Corsiva" pitchFamily="66" charset="0"/>
              </a:rPr>
              <a:t>Нужно терпенье</a:t>
            </a:r>
          </a:p>
          <a:p>
            <a:pPr algn="ctr"/>
            <a:r>
              <a:rPr lang="ru-RU" sz="2400" b="1">
                <a:solidFill>
                  <a:srgbClr val="FF3300"/>
                </a:solidFill>
                <a:latin typeface="Monotype Corsiva" pitchFamily="66" charset="0"/>
              </a:rPr>
              <a:t>В себе воспитать.</a:t>
            </a:r>
          </a:p>
          <a:p>
            <a:pPr algn="ctr"/>
            <a:r>
              <a:rPr lang="ru-RU" sz="2400" b="1">
                <a:solidFill>
                  <a:srgbClr val="FF3300"/>
                </a:solidFill>
                <a:latin typeface="Monotype Corsiva" pitchFamily="66" charset="0"/>
              </a:rPr>
              <a:t>Нужно с добром</a:t>
            </a:r>
          </a:p>
          <a:p>
            <a:pPr algn="ctr"/>
            <a:r>
              <a:rPr lang="ru-RU" sz="2400" b="1">
                <a:solidFill>
                  <a:srgbClr val="FF3300"/>
                </a:solidFill>
                <a:latin typeface="Monotype Corsiva" pitchFamily="66" charset="0"/>
              </a:rPr>
              <a:t>К  людям в дом приходить,</a:t>
            </a:r>
          </a:p>
          <a:p>
            <a:pPr algn="ctr"/>
            <a:r>
              <a:rPr lang="ru-RU" sz="2400" b="1">
                <a:solidFill>
                  <a:srgbClr val="FF3300"/>
                </a:solidFill>
                <a:latin typeface="Monotype Corsiva" pitchFamily="66" charset="0"/>
              </a:rPr>
              <a:t>Дружбу, любовь</a:t>
            </a:r>
          </a:p>
          <a:p>
            <a:pPr algn="ctr"/>
            <a:r>
              <a:rPr lang="ru-RU" sz="2400" b="1">
                <a:solidFill>
                  <a:srgbClr val="FF3300"/>
                </a:solidFill>
                <a:latin typeface="Monotype Corsiva" pitchFamily="66" charset="0"/>
              </a:rPr>
              <a:t>В своем сердце хранить!</a:t>
            </a:r>
            <a:r>
              <a:rPr lang="ru-RU">
                <a:solidFill>
                  <a:srgbClr val="FF33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8" name="Picture 4" descr="GE011_350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88" y="1428750"/>
          <a:ext cx="8540750" cy="4603750"/>
        </p:xfrm>
        <a:graphic>
          <a:graphicData uri="http://schemas.openxmlformats.org/drawingml/2006/table">
            <a:tbl>
              <a:tblPr/>
              <a:tblGrid>
                <a:gridCol w="1390650"/>
                <a:gridCol w="7150100"/>
              </a:tblGrid>
              <a:tr h="11287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Классный час "О правах и обязанностях ребенка" (знакомство с Конвенцией о правах ребенка и Устава школы).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Классный час "Чтобы радость людям дарить, нужно добрым и вежливым быть".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Ноябрь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Психологический тренинг "Научись управлять собой".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Декабрь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Пресс - конференция (с участием родителей) "Однажды в моем классе...".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Январь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Классный час "Шесть шагов разрешения конфликта".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Февраль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Классный час "Толерантность – путь к миру".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Март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Классный час "Учимся договариваться".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Апрель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Классный час "Толерантное отношение поколений".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Май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Игровая программа "Час общения".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22860" y="642918"/>
            <a:ext cx="71785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kern="10" dirty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/>
              </a:rPr>
              <a:t>Предлагаемые формы работы в 4 классе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2" name="Picture 4" descr="GE011_350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1049338"/>
            <a:ext cx="4643438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ru-RU" sz="6600" b="1">
                <a:solidFill>
                  <a:srgbClr val="FF0000"/>
                </a:solidFill>
                <a:latin typeface="Times New Roman" pitchFamily="18" charset="0"/>
              </a:rPr>
              <a:t>Мы очень разные, </a:t>
            </a:r>
            <a:endParaRPr lang="ru-RU" sz="6600" b="1"/>
          </a:p>
        </p:txBody>
      </p:sp>
      <p:sp>
        <p:nvSpPr>
          <p:cNvPr id="19462" name="Rectangle 12"/>
          <p:cNvSpPr>
            <a:spLocks noChangeArrowheads="1"/>
          </p:cNvSpPr>
          <p:nvPr/>
        </p:nvSpPr>
        <p:spPr bwMode="auto">
          <a:xfrm>
            <a:off x="3995738" y="4286250"/>
            <a:ext cx="44640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solidFill>
                  <a:srgbClr val="FF0000"/>
                </a:solidFill>
              </a:rPr>
              <a:t>но мы вместе 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endParaRPr lang="ru-RU" sz="1600"/>
          </a:p>
        </p:txBody>
      </p:sp>
      <p:pic>
        <p:nvPicPr>
          <p:cNvPr id="19463" name="Рисунок 10" descr="C:\Users\User\Pictures\школа фото\101MSDCF\DSC005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642938"/>
            <a:ext cx="3786187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Рисунок 11" descr="C:\Users\User\Pictures\школа фото\101MSDCF\DSC0056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500" y="3571875"/>
            <a:ext cx="3929063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500" y="2071688"/>
            <a:ext cx="371475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  <p:bldP spid="1946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099" name="Picture 4" descr="GE011_350A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2292" name="Rectangle 6"/>
          <p:cNvSpPr>
            <a:spLocks noChangeArrowheads="1"/>
          </p:cNvSpPr>
          <p:nvPr/>
        </p:nvSpPr>
        <p:spPr bwMode="auto">
          <a:xfrm>
            <a:off x="142875" y="4195763"/>
            <a:ext cx="87153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4400" b="1" i="1" dirty="0">
                <a:solidFill>
                  <a:srgbClr val="FF0000"/>
                </a:solidFill>
                <a:latin typeface="Times New Roman" pitchFamily="18" charset="0"/>
              </a:rPr>
              <a:t>Основа толерантности </a:t>
            </a:r>
            <a:r>
              <a:rPr lang="ru-RU" sz="4400" dirty="0">
                <a:latin typeface="Times New Roman" pitchFamily="18" charset="0"/>
              </a:rPr>
              <a:t>- </a:t>
            </a:r>
            <a:r>
              <a:rPr lang="ru-RU" sz="4400" i="1" dirty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</a:rPr>
              <a:t>признание права на отличие</a:t>
            </a:r>
          </a:p>
          <a:p>
            <a:pPr algn="just">
              <a:defRPr/>
            </a:pPr>
            <a:r>
              <a:rPr lang="ru-RU" sz="4400" dirty="0">
                <a:latin typeface="Times New Roman" pitchFamily="18" charset="0"/>
              </a:rPr>
              <a:t> 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557459">
            <a:off x="1279178" y="653046"/>
            <a:ext cx="2757413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 descr="C:\Users\User\Documents\Фото школа\Фестиваль дружбы\IMG_267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236870">
            <a:off x="5681372" y="520106"/>
            <a:ext cx="2714644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Толерантность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4" name="Picture 4" descr="GE009_350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71500" y="350838"/>
            <a:ext cx="8143875" cy="600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3200" b="1" i="1">
                <a:solidFill>
                  <a:srgbClr val="0E1E2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английский язык</a:t>
            </a:r>
            <a:r>
              <a:rPr lang="ru-RU" sz="3200" i="1">
                <a:solidFill>
                  <a:srgbClr val="0E1E2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</a:p>
          <a:p>
            <a:pPr algn="just" eaLnBrk="0" hangingPunct="0"/>
            <a:r>
              <a:rPr lang="ru-RU" sz="3200" i="1">
                <a:solidFill>
                  <a:srgbClr val="0E1E2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«готовность и способность воспринимать без протеста личность»;</a:t>
            </a:r>
          </a:p>
          <a:p>
            <a:pPr algn="just" eaLnBrk="0" hangingPunct="0"/>
            <a:r>
              <a:rPr lang="ru-RU" sz="3200" b="1" i="1">
                <a:solidFill>
                  <a:srgbClr val="0E1E2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французский </a:t>
            </a:r>
            <a:r>
              <a:rPr lang="ru-RU" sz="3200" i="1">
                <a:solidFill>
                  <a:srgbClr val="0E1E2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</a:p>
          <a:p>
            <a:pPr algn="just" eaLnBrk="0" hangingPunct="0"/>
            <a:r>
              <a:rPr lang="ru-RU" sz="3200" i="1">
                <a:solidFill>
                  <a:srgbClr val="0E1E2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«уважение свободы другого, его образа мысли»;</a:t>
            </a:r>
          </a:p>
          <a:p>
            <a:pPr algn="just" eaLnBrk="0" hangingPunct="0"/>
            <a:r>
              <a:rPr lang="ru-RU" sz="3200" b="1" i="1">
                <a:solidFill>
                  <a:srgbClr val="0E1E2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арабский </a:t>
            </a:r>
            <a:r>
              <a:rPr lang="ru-RU" sz="3200" i="1">
                <a:solidFill>
                  <a:srgbClr val="0E1E2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«прощение, снисхождение, сострадание, терпение»;</a:t>
            </a:r>
          </a:p>
          <a:p>
            <a:pPr algn="just" eaLnBrk="0" hangingPunct="0"/>
            <a:r>
              <a:rPr lang="ru-RU" sz="32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китайский</a:t>
            </a:r>
            <a:r>
              <a:rPr lang="ru-RU" sz="32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« позволять, допускать, проявлять великодушие в отношении других»;</a:t>
            </a:r>
            <a:endParaRPr lang="ru-RU" sz="3200" i="1">
              <a:solidFill>
                <a:srgbClr val="0E1E2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3200" b="1" i="1">
                <a:solidFill>
                  <a:srgbClr val="0E1E2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персидский </a:t>
            </a:r>
            <a:r>
              <a:rPr lang="ru-RU" sz="3200" i="1">
                <a:solidFill>
                  <a:srgbClr val="0E1E2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«готовность к примирению».</a:t>
            </a:r>
            <a:r>
              <a:rPr lang="ru-RU" sz="3200" b="1" i="1">
                <a:solidFill>
                  <a:srgbClr val="0E1E2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3200" i="1">
              <a:solidFill>
                <a:srgbClr val="0E1E2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296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296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296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296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296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296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296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296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296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296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296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296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296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296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296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296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8" name="Picture 4" descr="GE011_350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WordArt 6"/>
          <p:cNvSpPr>
            <a:spLocks noChangeArrowheads="1" noChangeShapeType="1" noTextEdit="1"/>
          </p:cNvSpPr>
          <p:nvPr/>
        </p:nvSpPr>
        <p:spPr bwMode="auto">
          <a:xfrm rot="-1809098">
            <a:off x="796925" y="1100138"/>
            <a:ext cx="3673475" cy="1524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666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терпимость</a:t>
            </a:r>
          </a:p>
        </p:txBody>
      </p:sp>
      <p:sp>
        <p:nvSpPr>
          <p:cNvPr id="7175" name="WordArt 7"/>
          <p:cNvSpPr>
            <a:spLocks noChangeArrowheads="1" noChangeShapeType="1" noTextEdit="1"/>
          </p:cNvSpPr>
          <p:nvPr/>
        </p:nvSpPr>
        <p:spPr bwMode="auto">
          <a:xfrm rot="-2098431">
            <a:off x="534988" y="2327275"/>
            <a:ext cx="7559675" cy="15414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714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уважение к чужому мнению</a:t>
            </a:r>
          </a:p>
        </p:txBody>
      </p:sp>
      <p:sp>
        <p:nvSpPr>
          <p:cNvPr id="7176" name="WordArt 8"/>
          <p:cNvSpPr>
            <a:spLocks noChangeArrowheads="1" noChangeShapeType="1" noTextEdit="1"/>
          </p:cNvSpPr>
          <p:nvPr/>
        </p:nvSpPr>
        <p:spPr bwMode="auto">
          <a:xfrm rot="-2000926">
            <a:off x="4067175" y="3868738"/>
            <a:ext cx="3646488" cy="156686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654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лояльность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nimBg="1"/>
      <p:bldP spid="7175" grpId="0" animBg="1"/>
      <p:bldP spid="717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2" name="Picture 4" descr="GE011_350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WordArt 7"/>
          <p:cNvSpPr>
            <a:spLocks noChangeArrowheads="1" noChangeShapeType="1" noTextEdit="1"/>
          </p:cNvSpPr>
          <p:nvPr/>
        </p:nvSpPr>
        <p:spPr bwMode="auto">
          <a:xfrm rot="-2098431">
            <a:off x="534988" y="2327275"/>
            <a:ext cx="7559675" cy="15414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714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5126" name="Прямоугольник 7"/>
          <p:cNvSpPr>
            <a:spLocks noChangeArrowheads="1"/>
          </p:cNvSpPr>
          <p:nvPr/>
        </p:nvSpPr>
        <p:spPr bwMode="auto">
          <a:xfrm>
            <a:off x="714375" y="571500"/>
            <a:ext cx="7858125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>
                <a:solidFill>
                  <a:srgbClr val="FF0000"/>
                </a:solidFill>
                <a:latin typeface="Times New Roman" pitchFamily="18" charset="0"/>
              </a:rPr>
              <a:t>Толерантность - способность, умение терпеть, мириться с чужим мнением, быть снисходительным к поступкам других людей, мягко относиться к их промахам, ошибкам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6" name="Picture 4" descr="GE011_350A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395288" y="260350"/>
            <a:ext cx="8280400" cy="312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  <a:defRPr/>
            </a:pPr>
            <a:endParaRPr lang="ru-RU" sz="4000" b="1" dirty="0"/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  <a:defRPr/>
            </a:pPr>
            <a:endParaRPr lang="ru-RU" sz="4000" b="1" dirty="0"/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  <a:defRPr/>
            </a:pPr>
            <a:endParaRPr lang="ru-RU" sz="3200" dirty="0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6516688" y="5445125"/>
            <a:ext cx="19923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000"/>
          </a:p>
        </p:txBody>
      </p:sp>
      <p:pic>
        <p:nvPicPr>
          <p:cNvPr id="13" name="Picture 4" descr="Цените людей"/>
          <p:cNvPicPr>
            <a:picLocks noChangeAspect="1" noChangeArrowheads="1"/>
          </p:cNvPicPr>
          <p:nvPr/>
        </p:nvPicPr>
        <p:blipFill>
          <a:blip r:embed="rId4" cstate="screen"/>
          <a:srcRect l="6889" t="4214" r="6889" b="4214"/>
          <a:stretch>
            <a:fillRect/>
          </a:stretch>
        </p:blipFill>
        <p:spPr bwMode="auto">
          <a:xfrm>
            <a:off x="6000750" y="2500313"/>
            <a:ext cx="293687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57188" y="285750"/>
            <a:ext cx="5715000" cy="615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>
                <a:solidFill>
                  <a:srgbClr val="C00000"/>
                </a:solidFill>
              </a:rPr>
              <a:t>Ключевые социальные компетентности:</a:t>
            </a:r>
          </a:p>
          <a:p>
            <a:pPr algn="ctr"/>
            <a:endParaRPr lang="ru-RU" sz="3200" b="1" i="1">
              <a:solidFill>
                <a:srgbClr val="C00000"/>
              </a:solidFill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2800" i="1">
                <a:solidFill>
                  <a:srgbClr val="0070C0"/>
                </a:solidFill>
              </a:rPr>
              <a:t>компетентность социального взаимодействия с обществом;</a:t>
            </a:r>
          </a:p>
          <a:p>
            <a:pPr algn="ctr">
              <a:buFont typeface="Wingdings" pitchFamily="2" charset="2"/>
              <a:buChar char="Ø"/>
            </a:pPr>
            <a:endParaRPr lang="ru-RU" sz="2800" i="1">
              <a:solidFill>
                <a:srgbClr val="0070C0"/>
              </a:solidFill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2800" i="1">
                <a:solidFill>
                  <a:srgbClr val="0070C0"/>
                </a:solidFill>
              </a:rPr>
              <a:t>компетентность общения на основе диалога;</a:t>
            </a:r>
          </a:p>
          <a:p>
            <a:pPr algn="ctr">
              <a:buFont typeface="Wingdings" pitchFamily="2" charset="2"/>
              <a:buChar char="Ø"/>
            </a:pPr>
            <a:endParaRPr lang="ru-RU" sz="2800" i="1">
              <a:solidFill>
                <a:srgbClr val="0070C0"/>
              </a:solidFill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2800" i="1">
                <a:solidFill>
                  <a:srgbClr val="0070C0"/>
                </a:solidFill>
              </a:rPr>
              <a:t>компетентность в сфере культурно - досуговой деятельности</a:t>
            </a:r>
            <a:r>
              <a:rPr lang="ru-RU"/>
              <a:t> </a:t>
            </a:r>
          </a:p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20" name="Picture 4" descr="GE011_350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395288" y="260350"/>
            <a:ext cx="8280400" cy="516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Теперь, когда мы научились</a:t>
            </a:r>
            <a:b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Летать по воздуху, как птицы,</a:t>
            </a:r>
            <a:b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Плавать под водой, как рыбы,</a:t>
            </a:r>
            <a:b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Нам не хватает только одного:</a:t>
            </a:r>
            <a:b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Научиться жить на земле, как люди.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  <a:defRPr/>
            </a:pPr>
            <a:endParaRPr lang="ru-RU" sz="3200" dirty="0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6516688" y="5445125"/>
            <a:ext cx="19923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/>
              <a:t>Б. Шоу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2000"/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2000"/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Picture 4" descr="GE011_350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395288" y="260350"/>
            <a:ext cx="8280400" cy="484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Толерантность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ru-RU" sz="3200" b="1" dirty="0"/>
              <a:t> </a:t>
            </a:r>
            <a:r>
              <a:rPr lang="ru-RU" sz="4000" b="1" dirty="0"/>
              <a:t>межличностная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ru-RU" sz="4000" b="1" dirty="0"/>
              <a:t> социальная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ru-RU" sz="4000" b="1" dirty="0"/>
              <a:t> национальная</a:t>
            </a:r>
            <a:r>
              <a:rPr lang="ru-RU" sz="4000" dirty="0"/>
              <a:t> 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  <a:defRPr/>
            </a:pPr>
            <a:r>
              <a:rPr lang="ru-RU" sz="4000" b="1" dirty="0"/>
              <a:t> веротерпимость</a:t>
            </a:r>
            <a:endParaRPr lang="ru-RU" sz="4000" dirty="0"/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  <a:defRPr/>
            </a:pPr>
            <a:endParaRPr lang="ru-RU" sz="3200" dirty="0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6516688" y="5445125"/>
            <a:ext cx="19923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000"/>
          </a:p>
        </p:txBody>
      </p:sp>
      <p:pic>
        <p:nvPicPr>
          <p:cNvPr id="10247" name="Рисунок 13" descr="C:\Users\User\Documents\Фото школа\Фестиваль дружбы\IMG_267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88" y="3429000"/>
            <a:ext cx="3929062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899</Words>
  <Application>Microsoft Office PowerPoint</Application>
  <PresentationFormat>Экран (4:3)</PresentationFormat>
  <Paragraphs>190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Monotype Corsiva</vt:lpstr>
      <vt:lpstr>Times New Roman</vt:lpstr>
      <vt:lpstr>Wingdings</vt:lpstr>
      <vt:lpstr>Оформление по умолчанию</vt:lpstr>
      <vt:lpstr>Толерантность</vt:lpstr>
      <vt:lpstr>Слайд 2</vt:lpstr>
      <vt:lpstr>Слайд 3</vt:lpstr>
      <vt:lpstr>Толерантность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Толерантность</dc:title>
  <dc:creator>Ирина</dc:creator>
  <cp:lastModifiedBy>Дмитрий</cp:lastModifiedBy>
  <cp:revision>63</cp:revision>
  <dcterms:created xsi:type="dcterms:W3CDTF">2009-08-31T09:23:25Z</dcterms:created>
  <dcterms:modified xsi:type="dcterms:W3CDTF">2018-12-11T14:50:05Z</dcterms:modified>
</cp:coreProperties>
</file>