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s10.rimg.info/f270704a64d27d4c6b654f58f188359a.gif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Учиться читать, чтобы учиться, читая.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(Выгодский Л.С.)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Смысловое чтение — это вид речевой деятельности, при котором происходит смысловое восприятие прочитанного материала, зафиксированного графически.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личностных, регулятивных, познавательных, а главное коммуникативных универсальных учебных действий  (планирование учебного сотрудничества, постановка вопросов, разрешение конфликтов, управление поведением партнера)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10.rimg.info/f270704a64d27d4c6b654f58f188359a.g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214810" y="4429132"/>
            <a:ext cx="471490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6432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Использование методического приема «</a:t>
            </a:r>
            <a:r>
              <a:rPr lang="ru-RU" dirty="0" err="1" smtClean="0">
                <a:solidFill>
                  <a:srgbClr val="C00000"/>
                </a:solidFill>
              </a:rPr>
              <a:t>Фишбоун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857496"/>
            <a:ext cx="8358246" cy="35719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-</a:t>
            </a:r>
            <a:r>
              <a:rPr lang="ru-RU" i="1" dirty="0" smtClean="0">
                <a:solidFill>
                  <a:schemeClr val="tx1"/>
                </a:solidFill>
              </a:rPr>
              <a:t>Схематическая диаграмма в форме рыбьего скелета</a:t>
            </a:r>
          </a:p>
          <a:p>
            <a:pPr algn="l"/>
            <a:r>
              <a:rPr lang="ru-RU" i="1" dirty="0" smtClean="0">
                <a:solidFill>
                  <a:schemeClr val="tx1"/>
                </a:solidFill>
              </a:rPr>
              <a:t>-Графическое изображение, позволяющее наглядно продемонстрировать определенные в процессе анализа причины конкретных событий, явлений, </a:t>
            </a:r>
            <a:r>
              <a:rPr lang="ru-RU" i="1" smtClean="0">
                <a:solidFill>
                  <a:schemeClr val="tx1"/>
                </a:solidFill>
              </a:rPr>
              <a:t>проблем  и соответствующие </a:t>
            </a:r>
            <a:r>
              <a:rPr lang="ru-RU" i="1" dirty="0" smtClean="0">
                <a:solidFill>
                  <a:schemeClr val="tx1"/>
                </a:solidFill>
              </a:rPr>
              <a:t>выводы или результаты обсуждения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Методический прием «</a:t>
            </a:r>
            <a:r>
              <a:rPr lang="ru-RU" dirty="0" err="1" smtClean="0">
                <a:solidFill>
                  <a:srgbClr val="C00000"/>
                </a:solidFill>
              </a:rPr>
              <a:t>Фишбоун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Суть данного методического приема — установление причинно-следственных взаимосвязей между объектом анализа и влияющими на него факторами, совершение обоснованного выбора. Дополнительно метод позволяет развивать навыки работы с информацией и умение ставить и решать проблемы.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быть использована для анализа какой-либо ситуации, либо выступать стратегией целого урока.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Схема «</a:t>
            </a:r>
            <a:r>
              <a:rPr lang="ru-RU" dirty="0" err="1" smtClean="0">
                <a:solidFill>
                  <a:srgbClr val="C00000"/>
                </a:solidFill>
              </a:rPr>
              <a:t>Фишбоун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472518" cy="4911741"/>
          </a:xfrm>
        </p:spPr>
        <p:txBody>
          <a:bodyPr>
            <a:normAutofit/>
          </a:bodyPr>
          <a:lstStyle/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Голова —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проблема, вопрос или тема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которые подлежат анализу.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Верхние косточки (расположенные справа при вертикальной форме схемы или под углом 45 градусов сверху при горизонтальной) — на них фиксируются основные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понятия темы, причины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которые привели к проблеме.</a:t>
            </a:r>
          </a:p>
          <a:p>
            <a:pPr lvl="0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Нижние косточки (изображаются напротив) —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факты,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подтверждающие наличие сформулированных причин, или суть понятий, указанных на схеме.</a:t>
            </a:r>
          </a:p>
          <a:p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Хвост —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на поставленный вопрос,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выводы, обобщения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 smtClean="0"/>
              <a:t> </a:t>
            </a:r>
          </a:p>
          <a:p>
            <a:pPr lvl="0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214686"/>
            <a:ext cx="54006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49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English traditions</a:t>
            </a:r>
            <a:r>
              <a:rPr lang="ru-RU" sz="490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dirty="0" smtClean="0">
                <a:ln w="11430"/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6543692" cy="435771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52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n w="11430"/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321468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n w="11430"/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321468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200" dirty="0" smtClean="0">
              <a:ln w="11430"/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630193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 rot="10800000" flipV="1">
            <a:off x="214282" y="2580497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a pub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516216" y="1214422"/>
            <a:ext cx="2448272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Cinquain</a:t>
            </a:r>
          </a:p>
          <a:p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A PUB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FUNNY, EXCITING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RELAX,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MEET FRIENDS,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 BUSINESS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PLACE WHERE YOU HAVE A GOOD TIME</a:t>
            </a: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PUBLIC HOUSE/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 CULTURAL PLACE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8129352">
            <a:off x="1499982" y="2343694"/>
            <a:ext cx="2476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TO EAT, DRINK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8471440">
            <a:off x="2391393" y="2202836"/>
            <a:ext cx="2387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ACTIVITIES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8520500">
            <a:off x="2864047" y="1953950"/>
            <a:ext cx="3370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HAVE A LONG TRADITION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19247263">
            <a:off x="4401637" y="2602237"/>
            <a:ext cx="1630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3133194">
            <a:off x="1659370" y="4775835"/>
            <a:ext cx="2744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BEVERAGES AND FOOD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918057">
            <a:off x="1995696" y="5004207"/>
            <a:ext cx="4000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VISITORS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713452">
            <a:off x="2945534" y="4414956"/>
            <a:ext cx="2626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TITLES AND NAMES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2611016">
            <a:off x="3941400" y="4269660"/>
            <a:ext cx="1924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CUSTOMS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657023">
            <a:off x="4559473" y="4289354"/>
            <a:ext cx="211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LANDLORDS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9069099">
            <a:off x="4662278" y="2292496"/>
            <a:ext cx="2263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KNOW HIS CLIENTS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TEA DRINKING IN ENGLAND TODAY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785786" y="785794"/>
            <a:ext cx="4643470" cy="1214446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Tea drinking in England  today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071802" y="2000240"/>
            <a:ext cx="57150" cy="282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3" name="AutoShape 11"/>
          <p:cNvSpPr>
            <a:spLocks noChangeShapeType="1"/>
          </p:cNvSpPr>
          <p:nvPr/>
        </p:nvSpPr>
        <p:spPr bwMode="auto">
          <a:xfrm flipH="1">
            <a:off x="2149475" y="2333625"/>
            <a:ext cx="962025" cy="419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2" name="AutoShape 10"/>
          <p:cNvSpPr>
            <a:spLocks noChangeShapeType="1"/>
          </p:cNvSpPr>
          <p:nvPr/>
        </p:nvSpPr>
        <p:spPr bwMode="auto">
          <a:xfrm>
            <a:off x="3054350" y="2333625"/>
            <a:ext cx="876300" cy="419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1" name="AutoShape 9"/>
          <p:cNvSpPr>
            <a:spLocks noChangeShapeType="1"/>
          </p:cNvSpPr>
          <p:nvPr/>
        </p:nvSpPr>
        <p:spPr bwMode="auto">
          <a:xfrm flipH="1">
            <a:off x="2143108" y="3786190"/>
            <a:ext cx="828675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/>
          <p:cNvSpPr>
            <a:spLocks noChangeShapeType="1"/>
          </p:cNvSpPr>
          <p:nvPr/>
        </p:nvSpPr>
        <p:spPr bwMode="auto">
          <a:xfrm>
            <a:off x="3054350" y="657225"/>
            <a:ext cx="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AutoShape 7"/>
          <p:cNvSpPr>
            <a:spLocks noChangeShapeType="1"/>
          </p:cNvSpPr>
          <p:nvPr/>
        </p:nvSpPr>
        <p:spPr bwMode="auto">
          <a:xfrm>
            <a:off x="3071802" y="3000372"/>
            <a:ext cx="1000125" cy="3714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/>
          <p:cNvSpPr>
            <a:spLocks noChangeShapeType="1"/>
          </p:cNvSpPr>
          <p:nvPr/>
        </p:nvSpPr>
        <p:spPr bwMode="auto">
          <a:xfrm flipH="1">
            <a:off x="2000232" y="3000372"/>
            <a:ext cx="1057275" cy="514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7" name="AutoShape 5"/>
          <p:cNvSpPr>
            <a:spLocks noChangeShapeType="1"/>
          </p:cNvSpPr>
          <p:nvPr/>
        </p:nvSpPr>
        <p:spPr bwMode="auto">
          <a:xfrm>
            <a:off x="3143240" y="3786190"/>
            <a:ext cx="971550" cy="561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flipH="1">
            <a:off x="3071802" y="2357430"/>
            <a:ext cx="44450" cy="27622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AutoShape 3"/>
          <p:cNvSpPr>
            <a:spLocks noChangeShapeType="1"/>
          </p:cNvSpPr>
          <p:nvPr/>
        </p:nvSpPr>
        <p:spPr bwMode="auto">
          <a:xfrm flipH="1">
            <a:off x="2000232" y="4357694"/>
            <a:ext cx="981075" cy="4953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4" name="AutoShape 2"/>
          <p:cNvSpPr>
            <a:spLocks noChangeShapeType="1"/>
          </p:cNvSpPr>
          <p:nvPr/>
        </p:nvSpPr>
        <p:spPr bwMode="auto">
          <a:xfrm>
            <a:off x="3143240" y="4357694"/>
            <a:ext cx="971550" cy="561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4957742"/>
            <a:ext cx="5929322" cy="1900258"/>
          </a:xfrm>
          <a:prstGeom prst="triangle">
            <a:avLst>
              <a:gd name="adj" fmla="val 5264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Britain is the tastemaker in tea fashion, the guardian of tea traditions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Содержимое 27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 rot="10800000" flipV="1">
            <a:off x="6643702" y="2226696"/>
            <a:ext cx="968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WHEN</a:t>
            </a:r>
            <a:r>
              <a:rPr lang="en-US" dirty="0" smtClean="0">
                <a:solidFill>
                  <a:srgbClr val="C00000"/>
                </a:solidFill>
              </a:rPr>
              <a:t>…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0800000" flipV="1">
            <a:off x="6429388" y="286963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WHAT …  WITH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3702" y="3571876"/>
            <a:ext cx="132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WHERE</a:t>
            </a:r>
            <a:r>
              <a:rPr lang="en-US" dirty="0" smtClean="0">
                <a:solidFill>
                  <a:srgbClr val="C00000"/>
                </a:solidFill>
              </a:rPr>
              <a:t>…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00892" y="471488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WHO</a:t>
            </a:r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 rot="20146810">
            <a:off x="-100582" y="2458670"/>
            <a:ext cx="3517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From early in the morning to late  at night, on its own, with or after meal</a:t>
            </a:r>
            <a:endParaRPr lang="ru-RU" sz="1400" b="1" dirty="0" smtClean="0"/>
          </a:p>
          <a:p>
            <a:endParaRPr lang="ru-RU" sz="1400" b="1" dirty="0"/>
          </a:p>
        </p:txBody>
      </p:sp>
      <p:sp>
        <p:nvSpPr>
          <p:cNvPr id="34" name="TextBox 33"/>
          <p:cNvSpPr txBox="1"/>
          <p:nvPr/>
        </p:nvSpPr>
        <p:spPr>
          <a:xfrm rot="1435996">
            <a:off x="3084110" y="2560537"/>
            <a:ext cx="28275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By tradition</a:t>
            </a:r>
            <a:endParaRPr lang="ru-RU" sz="1400" b="1" dirty="0"/>
          </a:p>
        </p:txBody>
      </p:sp>
      <p:sp>
        <p:nvSpPr>
          <p:cNvPr id="35" name="TextBox 34"/>
          <p:cNvSpPr txBox="1"/>
          <p:nvPr/>
        </p:nvSpPr>
        <p:spPr>
          <a:xfrm rot="20204506">
            <a:off x="941574" y="3181699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</a:t>
            </a:r>
            <a:r>
              <a:rPr lang="en-US" sz="1400" b="1" dirty="0" smtClean="0"/>
              <a:t>weet, milk, sugar, honey </a:t>
            </a:r>
            <a:endParaRPr lang="ru-RU" sz="1400" b="1" dirty="0"/>
          </a:p>
        </p:txBody>
      </p:sp>
      <p:sp>
        <p:nvSpPr>
          <p:cNvPr id="36" name="TextBox 35"/>
          <p:cNvSpPr txBox="1"/>
          <p:nvPr/>
        </p:nvSpPr>
        <p:spPr>
          <a:xfrm rot="1327695">
            <a:off x="3232236" y="3173476"/>
            <a:ext cx="2909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With scones, strawberry jam, cake</a:t>
            </a:r>
            <a:r>
              <a:rPr lang="en-US" sz="1200" b="1" dirty="0" smtClean="0"/>
              <a:t>s</a:t>
            </a:r>
            <a:endParaRPr lang="ru-RU" sz="1200" b="1" dirty="0"/>
          </a:p>
        </p:txBody>
      </p:sp>
      <p:sp>
        <p:nvSpPr>
          <p:cNvPr id="37" name="TextBox 36"/>
          <p:cNvSpPr txBox="1"/>
          <p:nvPr/>
        </p:nvSpPr>
        <p:spPr>
          <a:xfrm rot="9465038" flipV="1">
            <a:off x="77446" y="3967190"/>
            <a:ext cx="3051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</a:t>
            </a:r>
            <a:r>
              <a:rPr lang="en-US" sz="1400" b="1" dirty="0" smtClean="0"/>
              <a:t>London hotels, tea  rooms </a:t>
            </a:r>
            <a:endParaRPr lang="ru-RU" sz="1400" b="1" dirty="0"/>
          </a:p>
        </p:txBody>
      </p:sp>
      <p:sp>
        <p:nvSpPr>
          <p:cNvPr id="40" name="TextBox 39"/>
          <p:cNvSpPr txBox="1"/>
          <p:nvPr/>
        </p:nvSpPr>
        <p:spPr>
          <a:xfrm rot="19948758">
            <a:off x="-286770" y="4676161"/>
            <a:ext cx="39696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Tourists, British to celebrate special occasions</a:t>
            </a:r>
            <a:endParaRPr lang="ru-RU" sz="1400" b="1" dirty="0"/>
          </a:p>
        </p:txBody>
      </p:sp>
      <p:sp>
        <p:nvSpPr>
          <p:cNvPr id="43" name="TextBox 42"/>
          <p:cNvSpPr txBox="1"/>
          <p:nvPr/>
        </p:nvSpPr>
        <p:spPr>
          <a:xfrm rot="1604654">
            <a:off x="3447301" y="3891622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Whole outing</a:t>
            </a:r>
            <a:endParaRPr lang="ru-RU" sz="1400" b="1" dirty="0"/>
          </a:p>
        </p:txBody>
      </p:sp>
      <p:sp>
        <p:nvSpPr>
          <p:cNvPr id="44" name="TextBox 43"/>
          <p:cNvSpPr txBox="1"/>
          <p:nvPr/>
        </p:nvSpPr>
        <p:spPr>
          <a:xfrm rot="1797297">
            <a:off x="3098169" y="4688123"/>
            <a:ext cx="2786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In 2010 as much coffee as tea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What’s happening in Australia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8472518" cy="33289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885828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7256734" flipV="1">
            <a:off x="2548677" y="1663806"/>
            <a:ext cx="1923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</a:t>
            </a:r>
            <a:r>
              <a:rPr lang="en-US" b="1" dirty="0" err="1" smtClean="0">
                <a:solidFill>
                  <a:srgbClr val="FF0000"/>
                </a:solidFill>
              </a:rPr>
              <a:t>heatwave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3458760" flipV="1">
            <a:off x="5916203" y="4418065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High temperature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928802"/>
            <a:ext cx="271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Environmental problems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7559315" flipV="1">
            <a:off x="3009185" y="1790861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     Food shortages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3531383" flipV="1">
            <a:off x="2992729" y="4370355"/>
            <a:ext cx="379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Devastating farmers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7726157" flipV="1">
            <a:off x="4039486" y="1321957"/>
            <a:ext cx="3313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Death of the coral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3453361" flipV="1">
            <a:off x="4382339" y="407697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Warmer waters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8654656">
            <a:off x="5038328" y="1523116"/>
            <a:ext cx="2967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Water shortage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657764">
            <a:off x="5005874" y="4211832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Drying out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8843881">
            <a:off x="6281348" y="1801511"/>
            <a:ext cx="2119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Bushfires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rot="3224743">
            <a:off x="2342836" y="4123911"/>
            <a:ext cx="2527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Desert terrains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20" y="5357826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Conclusion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</a:t>
            </a:r>
            <a:r>
              <a:rPr lang="en-US" sz="2400" b="1" dirty="0" smtClean="0"/>
              <a:t>Australia may be the first  continent to suffer the dramatic effects of climate change.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Результат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Схемы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Фишбоун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дают возможность: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организовать работу участников в парах или группах;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развивать критическое мышление;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визуализировать взаимосвязи между причинами и следствиями;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ранжировать факторы по степени их значимости.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</a:p>
          <a:p>
            <a:pPr lvl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Учащиеся умеют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 читать, анализируя и систематизируя информацию и в дальнейшем исследовать заинтересовавшие их факты;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- работать в команде, выдвигать и отстаивать свои идеи и толерантно относиться к иным точкам зрения;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- овладевать навыками самостоятельной работы.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18">
            <a:off x="7096761" y="-63378"/>
            <a:ext cx="2090354" cy="20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18">
            <a:off x="7067678" y="-65083"/>
            <a:ext cx="2090354" cy="20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18">
            <a:off x="7220078" y="87317"/>
            <a:ext cx="2090354" cy="20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18">
            <a:off x="7210555" y="220692"/>
            <a:ext cx="2090354" cy="20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Рисунок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29618">
            <a:off x="7210554" y="220693"/>
            <a:ext cx="2090354" cy="2008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476</Words>
  <Application>Microsoft Office PowerPoint</Application>
  <PresentationFormat>Экран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Учиться читать, чтобы учиться, читая. (Выгодский Л.С.)</vt:lpstr>
      <vt:lpstr>Использование методического приема «Фишбоун»</vt:lpstr>
      <vt:lpstr>Методический прием «Фишбоун»</vt:lpstr>
      <vt:lpstr>Схема «Фишбоун»</vt:lpstr>
      <vt:lpstr>                  English traditions </vt:lpstr>
      <vt:lpstr>TEA DRINKING IN ENGLAND TODAY</vt:lpstr>
      <vt:lpstr>What’s happening in Australia</vt:lpstr>
      <vt:lpstr>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111</cp:lastModifiedBy>
  <cp:revision>45</cp:revision>
  <dcterms:modified xsi:type="dcterms:W3CDTF">2018-12-11T08:20:03Z</dcterms:modified>
</cp:coreProperties>
</file>