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 id="269" r:id="rId15"/>
    <p:sldId id="273" r:id="rId16"/>
    <p:sldId id="270" r:id="rId17"/>
    <p:sldId id="271" r:id="rId18"/>
    <p:sldId id="272"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10.12.2018</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10.12.2018</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10.12.2018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10.12.2018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10.12.2018</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10.12.2018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10.12.2018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10.12.2018</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10.12.2018</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10.12.2018</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a:p>
        </p:txBody>
      </p:sp>
      <p:sp>
        <p:nvSpPr>
          <p:cNvPr id="2" name="Заголовок 1"/>
          <p:cNvSpPr>
            <a:spLocks noGrp="1"/>
          </p:cNvSpPr>
          <p:nvPr>
            <p:ph type="ctrTitle"/>
          </p:nvPr>
        </p:nvSpPr>
        <p:spPr/>
        <p:txBody>
          <a:bodyPr/>
          <a:lstStyle/>
          <a:p>
            <a:r>
              <a:rPr lang="ru-RU" dirty="0" smtClean="0"/>
              <a:t>Герои Советского Союза.</a:t>
            </a:r>
            <a:br>
              <a:rPr lang="ru-RU" dirty="0" smtClean="0"/>
            </a:br>
            <a:r>
              <a:rPr lang="ru-RU" dirty="0" smtClean="0"/>
              <a:t>Ситнов Валентин Егорович</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3074" name="Picture 2" descr="C:\Documents and Settings\ArzaevaNV\Рабочий стол\2018-2019 уч.год\герой\akc81DOPxpw.jpg"/>
          <p:cNvPicPr>
            <a:picLocks noChangeAspect="1" noChangeArrowheads="1"/>
          </p:cNvPicPr>
          <p:nvPr/>
        </p:nvPicPr>
        <p:blipFill>
          <a:blip r:embed="rId2"/>
          <a:srcRect/>
          <a:stretch>
            <a:fillRect/>
          </a:stretch>
        </p:blipFill>
        <p:spPr bwMode="auto">
          <a:xfrm>
            <a:off x="0" y="1357314"/>
            <a:ext cx="9144000" cy="5500686"/>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just">
              <a:buNone/>
            </a:pPr>
            <a:r>
              <a:rPr lang="ru-RU" sz="2800" dirty="0" smtClean="0">
                <a:latin typeface="Times New Roman" pitchFamily="18" charset="0"/>
                <a:cs typeface="Times New Roman" pitchFamily="18" charset="0"/>
              </a:rPr>
              <a:t>    За </a:t>
            </a:r>
            <a:r>
              <a:rPr lang="ru-RU" sz="2800" dirty="0" smtClean="0">
                <a:latin typeface="Times New Roman" pitchFamily="18" charset="0"/>
                <a:cs typeface="Times New Roman" pitchFamily="18" charset="0"/>
              </a:rPr>
              <a:t>два года Валентин более двухсот раз отправлялся на опаснейшие боевые задания. Шесть раз его подбивали, машина горела в воздухе, ему приходилось сажать самолет, имея ранения. Однако везло командиру: его бомбардировщик дотягивал до родного аэродрома. За успехи в разгроме врага под </a:t>
            </a:r>
            <a:r>
              <a:rPr lang="ru-RU" sz="2800" dirty="0" err="1" smtClean="0">
                <a:latin typeface="Times New Roman" pitchFamily="18" charset="0"/>
                <a:cs typeface="Times New Roman" pitchFamily="18" charset="0"/>
              </a:rPr>
              <a:t>Плоешти</a:t>
            </a:r>
            <a:r>
              <a:rPr lang="ru-RU" sz="2800" dirty="0" smtClean="0">
                <a:latin typeface="Times New Roman" pitchFamily="18" charset="0"/>
                <a:cs typeface="Times New Roman" pitchFamily="18" charset="0"/>
              </a:rPr>
              <a:t> группа пилотов АДД, среди которых был и Ситнов, была представлена к награждению орденами Ленина, Красного Знамени. </a:t>
            </a:r>
          </a:p>
          <a:p>
            <a:endParaRPr lang="ru-RU" dirty="0" smtClean="0"/>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00108"/>
            <a:ext cx="8229600" cy="5095892"/>
          </a:xfrm>
        </p:spPr>
        <p:txBody>
          <a:bodyPr>
            <a:normAutofit fontScale="85000" lnSpcReduction="20000"/>
          </a:bodyPr>
          <a:lstStyle/>
          <a:p>
            <a:pPr>
              <a:buNone/>
            </a:pPr>
            <a:r>
              <a:rPr lang="ru-RU" sz="3100" dirty="0" smtClean="0">
                <a:latin typeface="Times New Roman" pitchFamily="18" charset="0"/>
                <a:cs typeface="Times New Roman" pitchFamily="18" charset="0"/>
              </a:rPr>
              <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Последний его вылет на бомбометание в Донбассе в июне 1943 года занял немного времени: на вражеском аэродроме уничтожили не меньше пятнадцати самолетов противника, пылали ангары, строения. Можно возвращаться на родной аэродром.</a:t>
            </a:r>
          </a:p>
          <a:p>
            <a:pPr>
              <a:buNone/>
            </a:pPr>
            <a:r>
              <a:rPr lang="ru-RU" sz="3100" dirty="0" smtClean="0">
                <a:latin typeface="Times New Roman" pitchFamily="18" charset="0"/>
                <a:cs typeface="Times New Roman" pitchFamily="18" charset="0"/>
              </a:rPr>
              <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Вдруг машину сильно тряхнуло. Огонь от угодившего в корпус зенитного снаряда подобрался к фюзеляжу, пламя погасить не удавалось. Стало ясно, что бомбардировщик не спасти, до линии фронта не дотянуть. Впервые за войну командир приказал экипажу покинуть кабину. Валентин, задыхаясь от дыма, последним вывалился на крыло и соскользнул в пустоту.</a:t>
            </a:r>
          </a:p>
          <a:p>
            <a:endParaRPr lang="ru-RU" dirty="0"/>
          </a:p>
        </p:txBody>
      </p:sp>
      <p:sp>
        <p:nvSpPr>
          <p:cNvPr id="3" name="Заголовок 2"/>
          <p:cNvSpPr>
            <a:spLocks noGrp="1"/>
          </p:cNvSpPr>
          <p:nvPr>
            <p:ph type="title"/>
          </p:nvPr>
        </p:nvSpPr>
        <p:spPr/>
        <p:txBody>
          <a:bodyPr>
            <a:normAutofit fontScale="90000"/>
          </a:bodyPr>
          <a:lstStyle/>
          <a:p>
            <a:r>
              <a:rPr lang="ru-RU" b="1" dirty="0" smtClean="0"/>
              <a:t>Прерванный полет</a:t>
            </a:r>
            <a:br>
              <a:rPr lang="ru-RU" b="1" dirty="0" smtClean="0"/>
            </a:b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r>
              <a:rPr lang="ru-RU" dirty="0" smtClean="0"/>
              <a:t>Карточка узника </a:t>
            </a:r>
            <a:r>
              <a:rPr lang="ru-RU" dirty="0" err="1" smtClean="0"/>
              <a:t>Освенцема</a:t>
            </a:r>
            <a:endParaRPr lang="ru-RU" dirty="0"/>
          </a:p>
        </p:txBody>
      </p:sp>
      <p:pic>
        <p:nvPicPr>
          <p:cNvPr id="4098" name="Picture 2" descr="C:\Documents and Settings\ArzaevaNV\Рабочий стол\2018-2019 уч.год\герой\карточка узника освенцема.jpg"/>
          <p:cNvPicPr>
            <a:picLocks noChangeAspect="1" noChangeArrowheads="1"/>
          </p:cNvPicPr>
          <p:nvPr/>
        </p:nvPicPr>
        <p:blipFill>
          <a:blip r:embed="rId2"/>
          <a:srcRect/>
          <a:stretch>
            <a:fillRect/>
          </a:stretch>
        </p:blipFill>
        <p:spPr bwMode="auto">
          <a:xfrm>
            <a:off x="0" y="1543032"/>
            <a:ext cx="9144000" cy="531496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1071546"/>
            <a:ext cx="8258204" cy="5024454"/>
          </a:xfrm>
        </p:spPr>
        <p:txBody>
          <a:bodyPr>
            <a:noAutofit/>
          </a:bodyPr>
          <a:lstStyle/>
          <a:p>
            <a:pPr algn="just"/>
            <a:r>
              <a:rPr lang="ru-RU" sz="2400" dirty="0" smtClean="0">
                <a:latin typeface="Times New Roman" pitchFamily="18" charset="0"/>
                <a:cs typeface="Times New Roman" pitchFamily="18" charset="0"/>
              </a:rPr>
              <a:t>В ночь с 24 на 25 июня 1943 </a:t>
            </a:r>
            <a:r>
              <a:rPr lang="ru-RU" sz="2400" dirty="0" err="1" smtClean="0">
                <a:latin typeface="Times New Roman" pitchFamily="18" charset="0"/>
                <a:cs typeface="Times New Roman" pitchFamily="18" charset="0"/>
              </a:rPr>
              <a:t>го-да</a:t>
            </a:r>
            <a:r>
              <a:rPr lang="ru-RU" sz="2400" dirty="0" smtClean="0">
                <a:latin typeface="Times New Roman" pitchFamily="18" charset="0"/>
                <a:cs typeface="Times New Roman" pitchFamily="18" charset="0"/>
              </a:rPr>
              <a:t> экипаж Ситнова не вернулся с боевого задания в районе </a:t>
            </a:r>
            <a:r>
              <a:rPr lang="ru-RU" sz="2400" dirty="0" err="1" smtClean="0">
                <a:latin typeface="Times New Roman" pitchFamily="18" charset="0"/>
                <a:cs typeface="Times New Roman" pitchFamily="18" charset="0"/>
              </a:rPr>
              <a:t>Сталино</a:t>
            </a:r>
            <a:r>
              <a:rPr lang="ru-RU" sz="2400" dirty="0" smtClean="0">
                <a:latin typeface="Times New Roman" pitchFamily="18" charset="0"/>
                <a:cs typeface="Times New Roman" pitchFamily="18" charset="0"/>
              </a:rPr>
              <a:t> (Донецк), судьба людей оставалась командованию неизвестной. А он, приземлившись, осторожно пробирался, стараясь не попасть на глаза немцам, вышел на окраину села - прямо к роднику, из которого набирала воду женщина. По его знаку она, еле сдерживая слезы от вида обгоревшего летчика, приблизилась. Валентин снял со своей гимнастерки ордена, Золотую Звезду - не успел сдать перед вылетом - и вместе с командирской книжкой и блокнотом засунул в летный планшет: «Возьмите. Сберегите планшет!». Женщина приняла документы. Летчик вдруг решительно взял у нее планшет, вынул звезду Героя, положил в свой карман и медленно побрел по кустам вдоль ручья. </a:t>
            </a:r>
            <a:endParaRPr lang="ru-RU" sz="24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5122" name="Picture 2" descr="C:\Documents and Settings\ArzaevaNV\Рабочий стол\2018-2019 уч.год\герой\фото слева.jpg"/>
          <p:cNvPicPr>
            <a:picLocks noChangeAspect="1" noChangeArrowheads="1"/>
          </p:cNvPicPr>
          <p:nvPr/>
        </p:nvPicPr>
        <p:blipFill>
          <a:blip r:embed="rId2"/>
          <a:srcRect/>
          <a:stretch>
            <a:fillRect/>
          </a:stretch>
        </p:blipFill>
        <p:spPr bwMode="auto">
          <a:xfrm>
            <a:off x="642910" y="928670"/>
            <a:ext cx="7572428" cy="568563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57158" y="1142984"/>
            <a:ext cx="8329642" cy="4953016"/>
          </a:xfrm>
        </p:spPr>
        <p:txBody>
          <a:bodyPr>
            <a:noAutofit/>
          </a:bodyPr>
          <a:lstStyle/>
          <a:p>
            <a:endParaRPr lang="ru-RU" sz="2000" b="1" dirty="0" smtClean="0"/>
          </a:p>
          <a:p>
            <a:pPr algn="just">
              <a:buNone/>
            </a:pPr>
            <a:r>
              <a:rPr lang="ru-RU" sz="2000" dirty="0" smtClean="0"/>
              <a:t/>
            </a:r>
            <a:br>
              <a:rPr lang="ru-RU" sz="2000" dirty="0" smtClean="0"/>
            </a:br>
            <a:r>
              <a:rPr lang="ru-RU" sz="2400" dirty="0" smtClean="0">
                <a:latin typeface="Times New Roman" pitchFamily="18" charset="0"/>
                <a:cs typeface="Times New Roman" pitchFamily="18" charset="0"/>
              </a:rPr>
              <a:t>Но далеко уйти не пришлось… На восьмые сутки, 4 июля 1943 года под утро в бессознательном состоянии его обнаружили немцы и взяли в плен. Весь день допрашивали, били, обливали водой. На следующее утро Ситнова увезли в Днепродзержинск в немецкий госпиталь для военнопленных летчиков. Затем - в лагерь в Польшу, близ Лодзи. </a:t>
            </a:r>
          </a:p>
          <a:p>
            <a:pPr algn="just">
              <a:buNone/>
            </a:pP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В 1939 году немцы переименовали этот город в </a:t>
            </a:r>
            <a:r>
              <a:rPr lang="ru-RU" sz="2400" dirty="0" err="1" smtClean="0">
                <a:latin typeface="Times New Roman" pitchFamily="18" charset="0"/>
                <a:cs typeface="Times New Roman" pitchFamily="18" charset="0"/>
              </a:rPr>
              <a:t>Литцманштадт</a:t>
            </a:r>
            <a:r>
              <a:rPr lang="ru-RU" sz="2400" dirty="0" smtClean="0">
                <a:latin typeface="Times New Roman" pitchFamily="18" charset="0"/>
                <a:cs typeface="Times New Roman" pitchFamily="18" charset="0"/>
              </a:rPr>
              <a:t>, он стал известным миру зверствами фашистов в действовавшем там еврейском гетто. Не щадили и русских. </a:t>
            </a:r>
          </a:p>
          <a:p>
            <a:endParaRPr lang="ru-RU" sz="2000" dirty="0"/>
          </a:p>
        </p:txBody>
      </p:sp>
      <p:sp>
        <p:nvSpPr>
          <p:cNvPr id="3" name="Заголовок 2"/>
          <p:cNvSpPr>
            <a:spLocks noGrp="1"/>
          </p:cNvSpPr>
          <p:nvPr>
            <p:ph type="title"/>
          </p:nvPr>
        </p:nvSpPr>
        <p:spPr/>
        <p:txBody>
          <a:bodyPr/>
          <a:lstStyle/>
          <a:p>
            <a:r>
              <a:rPr lang="ru-RU" b="1" dirty="0" smtClean="0"/>
              <a:t>Плен</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28596" y="857232"/>
            <a:ext cx="8258204" cy="5572164"/>
          </a:xfrm>
        </p:spPr>
        <p:txBody>
          <a:bodyPr>
            <a:normAutofit fontScale="70000" lnSpcReduction="20000"/>
          </a:bodyPr>
          <a:lstStyle/>
          <a:p>
            <a:pPr algn="just">
              <a:buNone/>
            </a:pPr>
            <a:r>
              <a:rPr lang="ru-RU" dirty="0" smtClean="0"/>
              <a:t>    </a:t>
            </a:r>
            <a:r>
              <a:rPr lang="ru-RU" sz="3600" dirty="0" smtClean="0">
                <a:latin typeface="Times New Roman" pitchFamily="18" charset="0"/>
                <a:cs typeface="Times New Roman" pitchFamily="18" charset="0"/>
              </a:rPr>
              <a:t>В </a:t>
            </a:r>
            <a:r>
              <a:rPr lang="ru-RU" sz="3600" dirty="0" smtClean="0">
                <a:latin typeface="Times New Roman" pitchFamily="18" charset="0"/>
                <a:cs typeface="Times New Roman" pitchFamily="18" charset="0"/>
              </a:rPr>
              <a:t>еженедельнике гестапо за октябрь 1943 года сообщалось, что 8 октября 1943 года из лагеря военнопленных Люфтваффе-2 в </a:t>
            </a:r>
            <a:r>
              <a:rPr lang="ru-RU" sz="3600" dirty="0" err="1" smtClean="0">
                <a:latin typeface="Times New Roman" pitchFamily="18" charset="0"/>
                <a:cs typeface="Times New Roman" pitchFamily="18" charset="0"/>
              </a:rPr>
              <a:t>Литцманштадте</a:t>
            </a:r>
            <a:r>
              <a:rPr lang="ru-RU" sz="3600" dirty="0" smtClean="0">
                <a:latin typeface="Times New Roman" pitchFamily="18" charset="0"/>
                <a:cs typeface="Times New Roman" pitchFamily="18" charset="0"/>
              </a:rPr>
              <a:t> совершили побег три советских офицера: капитан Ситнов Валентин, старший лейтенант </a:t>
            </a:r>
            <a:r>
              <a:rPr lang="ru-RU" sz="3600" dirty="0" err="1" smtClean="0">
                <a:latin typeface="Times New Roman" pitchFamily="18" charset="0"/>
                <a:cs typeface="Times New Roman" pitchFamily="18" charset="0"/>
              </a:rPr>
              <a:t>Шупик</a:t>
            </a:r>
            <a:r>
              <a:rPr lang="ru-RU" sz="3600" dirty="0" smtClean="0">
                <a:latin typeface="Times New Roman" pitchFamily="18" charset="0"/>
                <a:cs typeface="Times New Roman" pitchFamily="18" charset="0"/>
              </a:rPr>
              <a:t> Марк, лейтенант </a:t>
            </a:r>
            <a:r>
              <a:rPr lang="ru-RU" sz="3600" dirty="0" err="1" smtClean="0">
                <a:latin typeface="Times New Roman" pitchFamily="18" charset="0"/>
                <a:cs typeface="Times New Roman" pitchFamily="18" charset="0"/>
              </a:rPr>
              <a:t>Воротилкин</a:t>
            </a:r>
            <a:r>
              <a:rPr lang="ru-RU" sz="3600" dirty="0" smtClean="0">
                <a:latin typeface="Times New Roman" pitchFamily="18" charset="0"/>
                <a:cs typeface="Times New Roman" pitchFamily="18" charset="0"/>
              </a:rPr>
              <a:t> Максим. Спустя время еженедельник вновь сообщил новость: 15 октября 1943 года Ситнов и </a:t>
            </a:r>
            <a:r>
              <a:rPr lang="ru-RU" sz="3600" dirty="0" err="1" smtClean="0">
                <a:latin typeface="Times New Roman" pitchFamily="18" charset="0"/>
                <a:cs typeface="Times New Roman" pitchFamily="18" charset="0"/>
              </a:rPr>
              <a:t>Шупик</a:t>
            </a:r>
            <a:r>
              <a:rPr lang="ru-RU" sz="3600" dirty="0" smtClean="0">
                <a:latin typeface="Times New Roman" pitchFamily="18" charset="0"/>
                <a:cs typeface="Times New Roman" pitchFamily="18" charset="0"/>
              </a:rPr>
              <a:t> были пойманы, а </a:t>
            </a:r>
            <a:r>
              <a:rPr lang="ru-RU" sz="3600" dirty="0" err="1" smtClean="0">
                <a:latin typeface="Times New Roman" pitchFamily="18" charset="0"/>
                <a:cs typeface="Times New Roman" pitchFamily="18" charset="0"/>
              </a:rPr>
              <a:t>Воротилкин</a:t>
            </a:r>
            <a:r>
              <a:rPr lang="ru-RU" sz="3600" dirty="0" smtClean="0">
                <a:latin typeface="Times New Roman" pitchFamily="18" charset="0"/>
                <a:cs typeface="Times New Roman" pitchFamily="18" charset="0"/>
              </a:rPr>
              <a:t> находился в розыске. </a:t>
            </a:r>
          </a:p>
          <a:p>
            <a:pPr algn="just">
              <a:buNone/>
            </a:pP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Пленные работали на близлежащей ферме в аэропорту </a:t>
            </a:r>
            <a:r>
              <a:rPr lang="ru-RU" sz="3600" dirty="0" err="1" smtClean="0">
                <a:latin typeface="Times New Roman" pitchFamily="18" charset="0"/>
                <a:cs typeface="Times New Roman" pitchFamily="18" charset="0"/>
              </a:rPr>
              <a:t>Люблинек</a:t>
            </a:r>
            <a:r>
              <a:rPr lang="ru-RU" sz="3600" dirty="0" smtClean="0">
                <a:latin typeface="Times New Roman" pitchFamily="18" charset="0"/>
                <a:cs typeface="Times New Roman" pitchFamily="18" charset="0"/>
              </a:rPr>
              <a:t> на текстильной фабрике. Они были заняты на самой тяжелой работе, их постоянно избивали. За побег Ситнова приговорили к повешению, но потом смерть заменили отправкой в концентрационный лагерь Освенцим на юге Польши. Туда его доставили 19 ноября 1943 года под номером 164256. </a:t>
            </a:r>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142984"/>
            <a:ext cx="8229600" cy="5429288"/>
          </a:xfrm>
        </p:spPr>
        <p:txBody>
          <a:bodyPr>
            <a:normAutofit fontScale="77500" lnSpcReduction="20000"/>
          </a:bodyPr>
          <a:lstStyle/>
          <a:p>
            <a:pPr algn="just">
              <a:buNone/>
            </a:pPr>
            <a:r>
              <a:rPr lang="ru-RU" dirty="0" smtClean="0"/>
              <a:t/>
            </a:r>
            <a:br>
              <a:rPr lang="ru-RU" dirty="0" smtClean="0"/>
            </a:br>
            <a:r>
              <a:rPr lang="ru-RU" sz="2900" dirty="0" smtClean="0">
                <a:latin typeface="Times New Roman" pitchFamily="18" charset="0"/>
                <a:cs typeface="Times New Roman" pitchFamily="18" charset="0"/>
              </a:rPr>
              <a:t>В публикациях о пребывании Ситнова в плену можно обнаружить немало противоречивых сведений, даже вновь открывшиеся документы не проясняют ситуации. В ОБД (обобщенный электронный банк данных «Мемориал») находим сведения о судьбе членов экипажа сбитой машины, из донесения узнаем о командире. И все же остаются вопросы, например, нет документального упоминания о пребывании Ситнова в Бухенвальде. Хотя хорошо известно, что В.Е. Ситнов - один из организаторов вооруженного восстания в этом фашистском концлагере. Именно из него Герой Ситнов в июне сорок пятого был передан союзниками, освободившими Бухенвальд, представителям советского командования. Проверка бывшего узника не отняла много времени у военных контрразведчиков: свидетелей его достойного поведения в лагере смерти нашлось немало. И самое главное: ему удалось то, что удается лишь редким смельчакам, он сохранил Золотую Звезду Героя. В августе Валентина Ситнова восстановили в воинском звании, вернули все награды. </a:t>
            </a:r>
            <a:endParaRPr lang="ru-RU" dirty="0" smtClean="0">
              <a:latin typeface="Times New Roman" pitchFamily="18" charset="0"/>
              <a:cs typeface="Times New Roman" pitchFamily="18" charset="0"/>
            </a:endParaRPr>
          </a:p>
          <a:p>
            <a:endParaRPr lang="ru-RU" dirty="0"/>
          </a:p>
        </p:txBody>
      </p:sp>
      <p:sp>
        <p:nvSpPr>
          <p:cNvPr id="3" name="Заголовок 2"/>
          <p:cNvSpPr>
            <a:spLocks noGrp="1"/>
          </p:cNvSpPr>
          <p:nvPr>
            <p:ph type="title"/>
          </p:nvPr>
        </p:nvSpPr>
        <p:spPr/>
        <p:txBody>
          <a:bodyPr>
            <a:normAutofit fontScale="90000"/>
          </a:bodyPr>
          <a:lstStyle/>
          <a:p>
            <a:r>
              <a:rPr lang="ru-RU" b="1" dirty="0" smtClean="0"/>
              <a:t>Сохранил награду</a:t>
            </a:r>
            <a:br>
              <a:rPr lang="ru-RU" b="1" dirty="0" smtClean="0"/>
            </a:b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85720" y="1071546"/>
            <a:ext cx="8401080" cy="5143536"/>
          </a:xfrm>
        </p:spPr>
        <p:txBody>
          <a:bodyPr>
            <a:normAutofit fontScale="85000" lnSpcReduction="20000"/>
          </a:bodyPr>
          <a:lstStyle/>
          <a:p>
            <a:pPr algn="just">
              <a:buNone/>
            </a:pPr>
            <a:r>
              <a:rPr lang="ru-RU" dirty="0" smtClean="0"/>
              <a:t/>
            </a:r>
            <a:br>
              <a:rPr lang="ru-RU" dirty="0" smtClean="0"/>
            </a:br>
            <a:r>
              <a:rPr lang="ru-RU" dirty="0" smtClean="0">
                <a:latin typeface="Times New Roman" pitchFamily="18" charset="0"/>
                <a:cs typeface="Times New Roman" pitchFamily="18" charset="0"/>
              </a:rPr>
              <a:t>Его радушно встретили сослуживцы по родному дальнебомбардировочному полку, который в то время базировался на территории Польши. Но радость однополчан, не надеявшихся увидеть друга живым, была недолгой. Из донесения начальника особого отдела Н-ского авиационного полка: «Вечером 20 декабря 1945 года на автомашину, доставлявшую летный состав с аэродрома в жилой городок, совершено бандитское нападение отряда польских националистов. В завязавшейся перестрелке убит Герой Советского Союза капитан Ситнов Валентин Егорович». Этот эпизод изображен в «Повести о ровеснике» </a:t>
            </a:r>
            <a:r>
              <a:rPr lang="ru-RU" dirty="0" err="1" smtClean="0">
                <a:latin typeface="Times New Roman" pitchFamily="18" charset="0"/>
                <a:cs typeface="Times New Roman" pitchFamily="18" charset="0"/>
              </a:rPr>
              <a:t>дзержинского</a:t>
            </a:r>
            <a:r>
              <a:rPr lang="ru-RU" dirty="0" smtClean="0">
                <a:latin typeface="Times New Roman" pitchFamily="18" charset="0"/>
                <a:cs typeface="Times New Roman" pitchFamily="18" charset="0"/>
              </a:rPr>
              <a:t> писателя А. </a:t>
            </a:r>
            <a:r>
              <a:rPr lang="ru-RU" dirty="0" err="1" smtClean="0">
                <a:latin typeface="Times New Roman" pitchFamily="18" charset="0"/>
                <a:cs typeface="Times New Roman" pitchFamily="18" charset="0"/>
              </a:rPr>
              <a:t>Вольнова</a:t>
            </a:r>
            <a:r>
              <a:rPr lang="ru-RU" dirty="0" smtClean="0">
                <a:latin typeface="Times New Roman" pitchFamily="18" charset="0"/>
                <a:cs typeface="Times New Roman" pitchFamily="18" charset="0"/>
              </a:rPr>
              <a:t>. Однако в документе, датированном 1946 годом, говорится иное: «Секретно. Герой Советского Союза гвардии капитан Ситнов Валентин Егорович убит при ссоре с польской милицией 20.12.1945 г. Где и при каких обстоятельствах случилась стычка Ситнова с польской полицией, наверное, так и останется неразгаданной тайной. </a:t>
            </a:r>
          </a:p>
          <a:p>
            <a:endParaRPr lang="ru-RU" dirty="0"/>
          </a:p>
        </p:txBody>
      </p:sp>
      <p:sp>
        <p:nvSpPr>
          <p:cNvPr id="3" name="Заголовок 2"/>
          <p:cNvSpPr>
            <a:spLocks noGrp="1"/>
          </p:cNvSpPr>
          <p:nvPr>
            <p:ph type="title"/>
          </p:nvPr>
        </p:nvSpPr>
        <p:spPr/>
        <p:txBody>
          <a:bodyPr>
            <a:normAutofit fontScale="90000"/>
          </a:bodyPr>
          <a:lstStyle/>
          <a:p>
            <a:r>
              <a:rPr lang="ru-RU" b="1" dirty="0" smtClean="0"/>
              <a:t>Возвращение</a:t>
            </a:r>
            <a:br>
              <a:rPr lang="ru-RU" b="1" dirty="0" smtClean="0"/>
            </a:b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lstStyle/>
          <a:p>
            <a:pPr algn="ctr"/>
            <a:r>
              <a:rPr lang="ru-RU" dirty="0" smtClean="0">
                <a:latin typeface="Times New Roman" pitchFamily="18" charset="0"/>
                <a:cs typeface="Times New Roman" pitchFamily="18" charset="0"/>
              </a:rPr>
              <a:t>05.12.1918 – 20.12.1945</a:t>
            </a:r>
            <a:endParaRPr lang="ru-RU" dirty="0">
              <a:latin typeface="Times New Roman" pitchFamily="18" charset="0"/>
              <a:cs typeface="Times New Roman" pitchFamily="18" charset="0"/>
            </a:endParaRPr>
          </a:p>
        </p:txBody>
      </p:sp>
      <p:pic>
        <p:nvPicPr>
          <p:cNvPr id="1026" name="Picture 2" descr="C:\Documents and Settings\ArzaevaNV\Рабочий стол\2018-2019 уч.год\герой\портрет.JPG"/>
          <p:cNvPicPr>
            <a:picLocks noChangeAspect="1" noChangeArrowheads="1"/>
          </p:cNvPicPr>
          <p:nvPr/>
        </p:nvPicPr>
        <p:blipFill>
          <a:blip r:embed="rId2"/>
          <a:srcRect/>
          <a:stretch>
            <a:fillRect/>
          </a:stretch>
        </p:blipFill>
        <p:spPr bwMode="auto">
          <a:xfrm>
            <a:off x="2500298" y="1481313"/>
            <a:ext cx="4429156" cy="5376687"/>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6146" name="Picture 2" descr="C:\Documents and Settings\ArzaevaNV\Рабочий стол\2018-2019 уч.год\герой\Yxee_8rRdcw.jpg"/>
          <p:cNvPicPr>
            <a:picLocks noChangeAspect="1" noChangeArrowheads="1"/>
          </p:cNvPicPr>
          <p:nvPr/>
        </p:nvPicPr>
        <p:blipFill>
          <a:blip r:embed="rId2"/>
          <a:srcRect/>
          <a:stretch>
            <a:fillRect/>
          </a:stretch>
        </p:blipFill>
        <p:spPr bwMode="auto">
          <a:xfrm>
            <a:off x="1571604" y="285728"/>
            <a:ext cx="5857916" cy="6258457"/>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785794"/>
            <a:ext cx="8229600" cy="5310206"/>
          </a:xfrm>
        </p:spPr>
        <p:txBody>
          <a:bodyPr>
            <a:normAutofit fontScale="85000" lnSpcReduction="20000"/>
          </a:bodyPr>
          <a:lstStyle/>
          <a:p>
            <a:pPr algn="just">
              <a:buNone/>
            </a:pPr>
            <a:r>
              <a:rPr lang="ru-RU" sz="2800" dirty="0" smtClean="0">
                <a:latin typeface="Times New Roman" pitchFamily="18" charset="0"/>
                <a:cs typeface="Times New Roman" pitchFamily="18" charset="0"/>
              </a:rPr>
              <a:t>     Отважного </a:t>
            </a:r>
            <a:r>
              <a:rPr lang="ru-RU" sz="2800" dirty="0" smtClean="0">
                <a:latin typeface="Times New Roman" pitchFamily="18" charset="0"/>
                <a:cs typeface="Times New Roman" pitchFamily="18" charset="0"/>
              </a:rPr>
              <a:t>летчика с военными почестями похоронили в братской могиле Героев Советского Союза в городе Бресте. Несправедливо все-таки обошлась судьба с Героем: мужественно сражаться в небе, пройти ад лагерей, выжить и погибнуть в мирное время всего-то в двадцать семь лет… В Дзержинске давно уже нет потомков Ситнова: сын Валерий жил и умер в Казани, внук Валентин, названный, вероятно, в честь деда, занимался там же промышленным альпинизмом. Однако в 2009 году он ушел из дома, бесследно исчезнув, и находится в розыске. </a:t>
            </a:r>
          </a:p>
          <a:p>
            <a:pPr algn="just">
              <a:buNone/>
            </a:pP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И все же капитан Валентин Ситнов остался с нами - летчик-Герой, человек-легенда. Его имя живет в названии улицы нашего города на мемориальной доске, установленной на жилом доме по улице Ситнова, аннотационной доске на здании техникума им. Красной Армии. Не зря говорится, герои не умирают.</a:t>
            </a:r>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pic>
        <p:nvPicPr>
          <p:cNvPr id="7170" name="Picture 2" descr="C:\Documents and Settings\ArzaevaNV\Рабочий стол\2018-2019 уч.год\герой\фото.jpg"/>
          <p:cNvPicPr>
            <a:picLocks noChangeAspect="1" noChangeArrowheads="1"/>
          </p:cNvPicPr>
          <p:nvPr/>
        </p:nvPicPr>
        <p:blipFill>
          <a:blip r:embed="rId2"/>
          <a:srcRect/>
          <a:stretch>
            <a:fillRect/>
          </a:stretch>
        </p:blipFill>
        <p:spPr bwMode="auto">
          <a:xfrm>
            <a:off x="1928794" y="0"/>
            <a:ext cx="5214974" cy="68580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normAutofit fontScale="90000"/>
          </a:bodyPr>
          <a:lstStyle/>
          <a:p>
            <a:r>
              <a:rPr lang="ru-RU" dirty="0" smtClean="0"/>
              <a:t>Братская могила. Белоруссия. Г.Брест, </a:t>
            </a:r>
            <a:r>
              <a:rPr lang="ru-RU" dirty="0" smtClean="0"/>
              <a:t>П</a:t>
            </a:r>
            <a:r>
              <a:rPr lang="ru-RU" dirty="0" smtClean="0"/>
              <a:t>арк 1 мая</a:t>
            </a:r>
            <a:endParaRPr lang="ru-RU" dirty="0"/>
          </a:p>
        </p:txBody>
      </p:sp>
      <p:pic>
        <p:nvPicPr>
          <p:cNvPr id="8194" name="Picture 2" descr="C:\Documents and Settings\ArzaevaNV\Рабочий стол\2018-2019 уч.год\герой\Брест Белоруссия братская могила в парке 1 мая.jpg"/>
          <p:cNvPicPr>
            <a:picLocks noChangeAspect="1" noChangeArrowheads="1"/>
          </p:cNvPicPr>
          <p:nvPr/>
        </p:nvPicPr>
        <p:blipFill>
          <a:blip r:embed="rId2"/>
          <a:srcRect/>
          <a:stretch>
            <a:fillRect/>
          </a:stretch>
        </p:blipFill>
        <p:spPr bwMode="auto">
          <a:xfrm>
            <a:off x="1428728" y="1457325"/>
            <a:ext cx="5876925" cy="5400675"/>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normAutofit fontScale="90000"/>
          </a:bodyPr>
          <a:lstStyle/>
          <a:p>
            <a:r>
              <a:rPr lang="ru-RU" dirty="0" smtClean="0"/>
              <a:t>Надгробный памятник в Белоруссии г.Брест, Парк 1 мая </a:t>
            </a:r>
            <a:endParaRPr lang="ru-RU" dirty="0"/>
          </a:p>
        </p:txBody>
      </p:sp>
      <p:pic>
        <p:nvPicPr>
          <p:cNvPr id="9218" name="Picture 2" descr="C:\Documents and Settings\ArzaevaNV\Рабочий стол\2018-2019 уч.год\герой\Brest_np_2.jpg"/>
          <p:cNvPicPr>
            <a:picLocks noChangeAspect="1" noChangeArrowheads="1"/>
          </p:cNvPicPr>
          <p:nvPr/>
        </p:nvPicPr>
        <p:blipFill>
          <a:blip r:embed="rId2"/>
          <a:srcRect/>
          <a:stretch>
            <a:fillRect/>
          </a:stretch>
        </p:blipFill>
        <p:spPr bwMode="auto">
          <a:xfrm>
            <a:off x="1000100" y="1457325"/>
            <a:ext cx="7200900" cy="5400675"/>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r>
              <a:rPr lang="ru-RU" dirty="0" smtClean="0"/>
              <a:t>Г.Дзержинск, ул.Ситнова , дом.2</a:t>
            </a:r>
            <a:endParaRPr lang="ru-RU" dirty="0"/>
          </a:p>
        </p:txBody>
      </p:sp>
      <p:pic>
        <p:nvPicPr>
          <p:cNvPr id="10242" name="Picture 2" descr="C:\Documents and Settings\ArzaevaNV\Рабочий стол\2018-2019 уч.год\герой\дзерж дом 2 ул Ситнова.jpg"/>
          <p:cNvPicPr>
            <a:picLocks noChangeAspect="1" noChangeArrowheads="1"/>
          </p:cNvPicPr>
          <p:nvPr/>
        </p:nvPicPr>
        <p:blipFill>
          <a:blip r:embed="rId2"/>
          <a:srcRect/>
          <a:stretch>
            <a:fillRect/>
          </a:stretch>
        </p:blipFill>
        <p:spPr bwMode="auto">
          <a:xfrm>
            <a:off x="857224" y="1634863"/>
            <a:ext cx="7215238" cy="5223137"/>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r>
              <a:rPr lang="ru-RU" dirty="0" smtClean="0"/>
              <a:t>Г.Дзержинск, </a:t>
            </a:r>
            <a:r>
              <a:rPr lang="ru-RU" smtClean="0"/>
              <a:t>пр-т.Ленина</a:t>
            </a:r>
            <a:r>
              <a:rPr lang="ru-RU" dirty="0" smtClean="0"/>
              <a:t>, дом 6</a:t>
            </a:r>
            <a:endParaRPr lang="ru-RU" dirty="0"/>
          </a:p>
        </p:txBody>
      </p:sp>
      <p:pic>
        <p:nvPicPr>
          <p:cNvPr id="11266" name="Picture 2" descr="C:\Documents and Settings\ArzaevaNV\Рабочий стол\2018-2019 уч.год\герой\дом 6 проспект Ленина.jpg"/>
          <p:cNvPicPr>
            <a:picLocks noChangeAspect="1" noChangeArrowheads="1"/>
          </p:cNvPicPr>
          <p:nvPr/>
        </p:nvPicPr>
        <p:blipFill>
          <a:blip r:embed="rId2"/>
          <a:srcRect/>
          <a:stretch>
            <a:fillRect/>
          </a:stretch>
        </p:blipFill>
        <p:spPr bwMode="auto">
          <a:xfrm>
            <a:off x="2357422" y="1714488"/>
            <a:ext cx="4025913" cy="514351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857232"/>
            <a:ext cx="8229600" cy="5238768"/>
          </a:xfrm>
        </p:spPr>
        <p:txBody>
          <a:bodyPr>
            <a:noAutofit/>
          </a:bodyPr>
          <a:lstStyle/>
          <a:p>
            <a:pPr algn="just"/>
            <a:r>
              <a:rPr lang="ru-RU" sz="2500" dirty="0" smtClean="0">
                <a:latin typeface="Times New Roman" pitchFamily="18" charset="0"/>
                <a:cs typeface="Times New Roman" pitchFamily="18" charset="0"/>
              </a:rPr>
              <a:t>Незаметно летели годы: не успел оглянуться, как окончил Валентин школу-семилетку. В свои пятнадцать лет выглядел ладным, коренастым, силой Бог не обидел, внешность приятная, голова на плечах - справный парень. Без его заливистой гармошки ни одно гулянье в селе не обходилось. Как-то односельчанин Иван Климов, прибывший к родителям на каникулы, рассказал парням и девчатам о молодом городе Дзержинске на Оке. Его слова запали в душу Валентину. Хлопец принял твердое решение: учиться в Дзержинском химическом техникуме </a:t>
            </a:r>
            <a:br>
              <a:rPr lang="ru-RU" sz="2500" dirty="0" smtClean="0">
                <a:latin typeface="Times New Roman" pitchFamily="18" charset="0"/>
                <a:cs typeface="Times New Roman" pitchFamily="18" charset="0"/>
              </a:rPr>
            </a:br>
            <a:r>
              <a:rPr lang="ru-RU" sz="2500" dirty="0" smtClean="0">
                <a:latin typeface="Times New Roman" pitchFamily="18" charset="0"/>
                <a:cs typeface="Times New Roman" pitchFamily="18" charset="0"/>
              </a:rPr>
              <a:t>им. Красной Армии. </a:t>
            </a:r>
          </a:p>
          <a:p>
            <a:pPr algn="just"/>
            <a:r>
              <a:rPr lang="ru-RU" sz="2500" dirty="0" smtClean="0">
                <a:latin typeface="Times New Roman" pitchFamily="18" charset="0"/>
                <a:cs typeface="Times New Roman" pitchFamily="18" charset="0"/>
              </a:rPr>
              <a:t/>
            </a:r>
            <a:br>
              <a:rPr lang="ru-RU" sz="2500" dirty="0" smtClean="0">
                <a:latin typeface="Times New Roman" pitchFamily="18" charset="0"/>
                <a:cs typeface="Times New Roman" pitchFamily="18" charset="0"/>
              </a:rPr>
            </a:br>
            <a:r>
              <a:rPr lang="ru-RU" sz="2500" dirty="0" smtClean="0">
                <a:latin typeface="Times New Roman" pitchFamily="18" charset="0"/>
                <a:cs typeface="Times New Roman" pitchFamily="18" charset="0"/>
              </a:rPr>
              <a:t>В 1932 году Валентин впервые увидел Дзержинск. </a:t>
            </a:r>
          </a:p>
          <a:p>
            <a:endParaRPr lang="ru-RU" sz="2500"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714356"/>
            <a:ext cx="8229600" cy="6143644"/>
          </a:xfrm>
        </p:spPr>
        <p:txBody>
          <a:bodyPr>
            <a:normAutofit fontScale="55000" lnSpcReduction="20000"/>
          </a:bodyPr>
          <a:lstStyle/>
          <a:p>
            <a:pPr algn="just">
              <a:buNone/>
            </a:pPr>
            <a:r>
              <a:rPr lang="ru-RU" sz="4400" dirty="0" smtClean="0"/>
              <a:t>       В </a:t>
            </a:r>
            <a:r>
              <a:rPr lang="ru-RU" sz="4400" dirty="0" smtClean="0"/>
              <a:t>Дзержинске Валентин окончил химический техникум и одновременно аэроклуб. В 1938 году его призвали на действительную службу в Красную Армию и направили учиться в </a:t>
            </a:r>
            <a:r>
              <a:rPr lang="ru-RU" sz="4400" dirty="0" err="1" smtClean="0"/>
              <a:t>Энгельсскую</a:t>
            </a:r>
            <a:r>
              <a:rPr lang="ru-RU" sz="4400" dirty="0" smtClean="0"/>
              <a:t> военную авиационную школу летчиков, где он прошел подготовку летчиков-бомбардировщиков. </a:t>
            </a:r>
            <a:br>
              <a:rPr lang="ru-RU" sz="4400" dirty="0" smtClean="0"/>
            </a:br>
            <a:r>
              <a:rPr lang="ru-RU" sz="4400" dirty="0" smtClean="0"/>
              <a:t>Ситнов будто родился летчиком, горел, жил небом, тонко чувствовал самолет, понимал его. Особенно двигатель - он был для него не только сердцем машины, а почти что собственным. В 1939-м успешно окончил летную школу и в том же году участвовал в советско-финской войне 1939-1940 годов. В составе авиационного подразделения действовал против белофиннов на Карельском фронте, совершив 30 боевых вылетов на объекты противника, за мужество, героизм был удостоен первой в своей жизни награды - ордена Красной Звезды. </a:t>
            </a:r>
          </a:p>
          <a:p>
            <a:pPr>
              <a:buNone/>
            </a:pPr>
            <a:r>
              <a:rPr lang="ru-RU" b="1" dirty="0" smtClean="0"/>
              <a:t/>
            </a:r>
            <a:br>
              <a:rPr lang="ru-RU" b="1" dirty="0" smtClean="0"/>
            </a:br>
            <a:endParaRPr lang="ru-RU" b="1" dirty="0" smtClean="0"/>
          </a:p>
          <a:p>
            <a:endParaRPr lang="ru-RU" dirty="0"/>
          </a:p>
        </p:txBody>
      </p:sp>
      <p:sp>
        <p:nvSpPr>
          <p:cNvPr id="3" name="Заголовок 2"/>
          <p:cNvSpPr>
            <a:spLocks noGrp="1"/>
          </p:cNvSpPr>
          <p:nvPr>
            <p:ph type="title"/>
          </p:nvPr>
        </p:nvSpPr>
        <p:spPr/>
        <p:txBody>
          <a:bodyPr/>
          <a:lstStyle/>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normAutofit fontScale="90000"/>
          </a:bodyPr>
          <a:lstStyle/>
          <a:p>
            <a:pPr algn="ctr"/>
            <a:r>
              <a:rPr lang="ru-RU" dirty="0" smtClean="0">
                <a:latin typeface="Times New Roman" pitchFamily="18" charset="0"/>
                <a:cs typeface="Times New Roman" pitchFamily="18" charset="0"/>
              </a:rPr>
              <a:t>Полк получает задание на бомбардировку врага. 1942 год </a:t>
            </a:r>
            <a:endParaRPr lang="ru-RU" dirty="0">
              <a:latin typeface="Times New Roman" pitchFamily="18" charset="0"/>
              <a:cs typeface="Times New Roman" pitchFamily="18" charset="0"/>
            </a:endParaRPr>
          </a:p>
        </p:txBody>
      </p:sp>
      <p:pic>
        <p:nvPicPr>
          <p:cNvPr id="2050" name="Picture 2" descr="C:\Documents and Settings\ArzaevaNV\Рабочий стол\2018-2019 уч.год\герой\SWDbyRlv2yI.jpg"/>
          <p:cNvPicPr>
            <a:picLocks noChangeAspect="1" noChangeArrowheads="1"/>
          </p:cNvPicPr>
          <p:nvPr/>
        </p:nvPicPr>
        <p:blipFill>
          <a:blip r:embed="rId2"/>
          <a:srcRect/>
          <a:stretch>
            <a:fillRect/>
          </a:stretch>
        </p:blipFill>
        <p:spPr bwMode="auto">
          <a:xfrm>
            <a:off x="1142976" y="1714488"/>
            <a:ext cx="6786610" cy="474192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928670"/>
            <a:ext cx="8229600" cy="5572164"/>
          </a:xfrm>
        </p:spPr>
        <p:txBody>
          <a:bodyPr>
            <a:normAutofit/>
          </a:bodyPr>
          <a:lstStyle/>
          <a:p>
            <a:pPr algn="just">
              <a:buNone/>
            </a:pP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В 1940 году Ситнову исполнилось двадцать два. К тому времени он уже был женат, у молодых супругов родился первенец - сын Валерий. Валентина Егоровича перевели на службу в Крым в авиацию дальнего действия Южного фронта. Незадолго до начала войны он переправил туда свою семью. Но фашисты стремительно наступали, и полку бомбардировщиков пришлось оставить Крым, а жену с сыном Ситнов отправил назад к отцу и матери в </a:t>
            </a:r>
            <a:r>
              <a:rPr lang="ru-RU" sz="2800" dirty="0" err="1" smtClean="0">
                <a:latin typeface="Times New Roman" pitchFamily="18" charset="0"/>
                <a:cs typeface="Times New Roman" pitchFamily="18" charset="0"/>
              </a:rPr>
              <a:t>Сыресево</a:t>
            </a:r>
            <a:r>
              <a:rPr lang="ru-RU" sz="2800" dirty="0" smtClean="0">
                <a:latin typeface="Times New Roman" pitchFamily="18" charset="0"/>
                <a:cs typeface="Times New Roman" pitchFamily="18" charset="0"/>
              </a:rPr>
              <a:t>.</a:t>
            </a:r>
          </a:p>
          <a:p>
            <a:pPr algn="just"/>
            <a:endParaRPr lang="ru-RU" sz="28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fontScale="90000"/>
          </a:bodyPr>
          <a:lstStyle/>
          <a:p>
            <a:r>
              <a:rPr lang="ru-RU" b="1" dirty="0" smtClean="0"/>
              <a:t>Служба и война</a:t>
            </a:r>
            <a:br>
              <a:rPr lang="ru-RU" b="1" dirty="0" smtClean="0"/>
            </a:b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500042"/>
            <a:ext cx="8229600" cy="5595958"/>
          </a:xfrm>
        </p:spPr>
        <p:txBody>
          <a:bodyPr>
            <a:noAutofit/>
          </a:bodyPr>
          <a:lstStyle/>
          <a:p>
            <a:pPr algn="just"/>
            <a:r>
              <a:rPr lang="ru-RU" sz="2800" dirty="0" smtClean="0">
                <a:latin typeface="Times New Roman" pitchFamily="18" charset="0"/>
                <a:cs typeface="Times New Roman" pitchFamily="18" charset="0"/>
              </a:rPr>
              <a:t>В течение зимы 1941-1942 годов 21-й бомбардировочный полк сменил несколько аэродромов. Несмотря на постоянные перебазировки, на бомбежку тылов противника, вылетали регулярно - каждый день, часто не по одному разу. К августу 1941 года Ситнов уже капитан - заместитель командира эскадрильи 21-го бомбардировочного авиационного полка. До этого он совершил не один десяток боевых вылетов (в том числе ночью) на бомбардировку важных военных и промышленных объектов противника в его глубоком тылу, нанеся врагу значительный урон. </a:t>
            </a:r>
            <a:endParaRPr lang="ru-RU" sz="28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57158" y="1000108"/>
            <a:ext cx="8329642" cy="5095892"/>
          </a:xfrm>
        </p:spPr>
        <p:txBody>
          <a:bodyPr/>
          <a:lstStyle/>
          <a:p>
            <a:pPr algn="just">
              <a:buNone/>
            </a:pP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27 сентября 1941 года немецко-фашистские орды группы армий «юг» перешли в наступление с задачей захватить Донбасс, Крым, выйти на Северный Кавказ. Но войска Южного фронта под командованием генерала Я. Т. </a:t>
            </a:r>
            <a:r>
              <a:rPr lang="ru-RU" sz="3200" dirty="0" err="1" smtClean="0">
                <a:latin typeface="Times New Roman" pitchFamily="18" charset="0"/>
                <a:cs typeface="Times New Roman" pitchFamily="18" charset="0"/>
              </a:rPr>
              <a:t>Черевиченко</a:t>
            </a:r>
            <a:r>
              <a:rPr lang="ru-RU" sz="3200" dirty="0" smtClean="0">
                <a:latin typeface="Times New Roman" pitchFamily="18" charset="0"/>
                <a:cs typeface="Times New Roman" pitchFamily="18" charset="0"/>
              </a:rPr>
              <a:t> закрыли врагу ворота на Кавказ. На поддержку стеной встала авиация. </a:t>
            </a:r>
            <a:endParaRPr lang="ru-RU" dirty="0" smtClean="0">
              <a:latin typeface="Times New Roman" pitchFamily="18" charset="0"/>
              <a:cs typeface="Times New Roman" pitchFamily="18" charset="0"/>
            </a:endParaRPr>
          </a:p>
          <a:p>
            <a:endParaRPr lang="ru-RU" dirty="0"/>
          </a:p>
        </p:txBody>
      </p:sp>
      <p:sp>
        <p:nvSpPr>
          <p:cNvPr id="3" name="Заголовок 2"/>
          <p:cNvSpPr>
            <a:spLocks noGrp="1"/>
          </p:cNvSpPr>
          <p:nvPr>
            <p:ph type="title"/>
          </p:nvPr>
        </p:nvSpPr>
        <p:spPr/>
        <p:txBody>
          <a:bodyPr>
            <a:normAutofit fontScale="90000"/>
          </a:bodyPr>
          <a:lstStyle/>
          <a:p>
            <a:r>
              <a:rPr lang="ru-RU" b="1" dirty="0" smtClean="0"/>
              <a:t>Подвиг</a:t>
            </a:r>
            <a:br>
              <a:rPr lang="ru-RU" b="1" dirty="0" smtClean="0"/>
            </a:b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571480"/>
            <a:ext cx="8229600" cy="5524520"/>
          </a:xfrm>
        </p:spPr>
        <p:txBody>
          <a:bodyPr>
            <a:normAutofit/>
          </a:bodyPr>
          <a:lstStyle/>
          <a:p>
            <a:pPr algn="just">
              <a:buNone/>
            </a:pPr>
            <a:r>
              <a:rPr lang="ru-RU" sz="2800" dirty="0" smtClean="0">
                <a:latin typeface="Times New Roman" pitchFamily="18" charset="0"/>
                <a:cs typeface="Times New Roman" pitchFamily="18" charset="0"/>
              </a:rPr>
              <a:t>      Летчики </a:t>
            </a:r>
            <a:r>
              <a:rPr lang="ru-RU" sz="2800" dirty="0" smtClean="0">
                <a:latin typeface="Times New Roman" pitchFamily="18" charset="0"/>
                <a:cs typeface="Times New Roman" pitchFamily="18" charset="0"/>
              </a:rPr>
              <a:t>АДД наносили бомбовые удары по тылам, по скоплениям войск немцев и румын. В воздушных налетах с целью уничтожения запасов нефти в </a:t>
            </a:r>
            <a:r>
              <a:rPr lang="ru-RU" sz="2800" dirty="0" err="1" smtClean="0">
                <a:latin typeface="Times New Roman" pitchFamily="18" charset="0"/>
                <a:cs typeface="Times New Roman" pitchFamily="18" charset="0"/>
              </a:rPr>
              <a:t>Плоешти</a:t>
            </a:r>
            <a:r>
              <a:rPr lang="ru-RU" sz="2800" dirty="0" smtClean="0">
                <a:latin typeface="Times New Roman" pitchFamily="18" charset="0"/>
                <a:cs typeface="Times New Roman" pitchFamily="18" charset="0"/>
              </a:rPr>
              <a:t>, моста через Дунай участвовал и экипаж тяжелого бомбардировщика «ДБ-3» под командованием капитана Валентина Егоровича Ситнова. Успешно выполнил очередное задание экипаж: от бомбового удара вспыхнули пожары, были полностью разрушены заводские корпуса, уничтожены цистерны с горючим, </a:t>
            </a:r>
            <a:r>
              <a:rPr lang="ru-RU" sz="2800" dirty="0" err="1" smtClean="0">
                <a:latin typeface="Times New Roman" pitchFamily="18" charset="0"/>
                <a:cs typeface="Times New Roman" pitchFamily="18" charset="0"/>
              </a:rPr>
              <a:t>нефтебаки</a:t>
            </a:r>
            <a:r>
              <a:rPr lang="ru-RU" sz="2800" dirty="0" smtClean="0">
                <a:latin typeface="Times New Roman" pitchFamily="18" charset="0"/>
                <a:cs typeface="Times New Roman" pitchFamily="18" charset="0"/>
              </a:rPr>
              <a:t>, склады. Гигантское зарево на нефтеперегонном заводе продолжалось трое суток. </a:t>
            </a:r>
            <a:endParaRPr lang="ru-RU" sz="28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endParaRPr lang="ru-RU"/>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27</TotalTime>
  <Words>712</Words>
  <PresentationFormat>Экран (4:3)</PresentationFormat>
  <Paragraphs>35</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Бумажная</vt:lpstr>
      <vt:lpstr>Герои Советского Союза. Ситнов Валентин Егорович</vt:lpstr>
      <vt:lpstr>05.12.1918 – 20.12.1945</vt:lpstr>
      <vt:lpstr>Слайд 3</vt:lpstr>
      <vt:lpstr>Слайд 4</vt:lpstr>
      <vt:lpstr>Полк получает задание на бомбардировку врага. 1942 год </vt:lpstr>
      <vt:lpstr>Служба и война </vt:lpstr>
      <vt:lpstr>Слайд 7</vt:lpstr>
      <vt:lpstr>Подвиг </vt:lpstr>
      <vt:lpstr>Слайд 9</vt:lpstr>
      <vt:lpstr>Слайд 10</vt:lpstr>
      <vt:lpstr>Слайд 11</vt:lpstr>
      <vt:lpstr>Прерванный полет </vt:lpstr>
      <vt:lpstr>Карточка узника Освенцема</vt:lpstr>
      <vt:lpstr>Слайд 14</vt:lpstr>
      <vt:lpstr>Слайд 15</vt:lpstr>
      <vt:lpstr>Плен</vt:lpstr>
      <vt:lpstr>Слайд 17</vt:lpstr>
      <vt:lpstr>Сохранил награду </vt:lpstr>
      <vt:lpstr>Возвращение </vt:lpstr>
      <vt:lpstr>Слайд 20</vt:lpstr>
      <vt:lpstr>Слайд 21</vt:lpstr>
      <vt:lpstr>Слайд 22</vt:lpstr>
      <vt:lpstr>Братская могила. Белоруссия. Г.Брест, Парк 1 мая</vt:lpstr>
      <vt:lpstr>Надгробный памятник в Белоруссии г.Брест, Парк 1 мая </vt:lpstr>
      <vt:lpstr>Г.Дзержинск, ул.Ситнова , дом.2</vt:lpstr>
      <vt:lpstr>Г.Дзержинск, пр-т.Ленина, дом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Герои Советского Союза. Ситнов Валентин Егорович</dc:title>
  <cp:lastModifiedBy>ArzaevaNV</cp:lastModifiedBy>
  <cp:revision>4</cp:revision>
  <dcterms:modified xsi:type="dcterms:W3CDTF">2018-12-10T12:44:52Z</dcterms:modified>
</cp:coreProperties>
</file>