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16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5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702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8562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23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669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09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26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06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49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102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822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8156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38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407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2708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325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62C0A1-F06F-4B3C-A732-107E73470A79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01F8ADD-3C56-4B85-BA9D-7351ECE241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85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  <p:sldLayoutId id="2147483996" r:id="rId12"/>
    <p:sldLayoutId id="2147483997" r:id="rId13"/>
    <p:sldLayoutId id="2147483998" r:id="rId14"/>
    <p:sldLayoutId id="2147483999" r:id="rId15"/>
    <p:sldLayoutId id="2147484000" r:id="rId16"/>
    <p:sldLayoutId id="21474840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53490" y="1738266"/>
            <a:ext cx="7269932" cy="2462543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/>
              <a:t/>
            </a:r>
            <a:br>
              <a:rPr lang="ru-RU" sz="2000" b="1" i="1" dirty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1800" dirty="0" smtClean="0">
                <a:solidFill>
                  <a:schemeClr val="tx1"/>
                </a:solidFill>
              </a:rPr>
              <a:t>Муниципальное казённое дошкольное образовательное учреждение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«Детский сад № 24»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Коррекционно-профилактические </a:t>
            </a:r>
            <a:r>
              <a:rPr lang="ru-RU" sz="2000" b="1" i="1" dirty="0">
                <a:solidFill>
                  <a:schemeClr val="tx1"/>
                </a:solidFill>
              </a:rPr>
              <a:t>технологии как средство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 психологического и физического оздоровления детей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ЭКСПРЕСС-МАРШРУТ </a:t>
            </a:r>
            <a:r>
              <a:rPr lang="ru-RU" sz="2000" dirty="0">
                <a:solidFill>
                  <a:schemeClr val="tx1"/>
                </a:solidFill>
              </a:rPr>
              <a:t>ДЛЯ ПЕДАГОГОВ ДОУ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3490" y="3684759"/>
            <a:ext cx="7269932" cy="165678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1700" dirty="0" smtClean="0"/>
              <a:t>Воспитатель: Пантелеева Е.Г.</a:t>
            </a:r>
          </a:p>
          <a:p>
            <a:pPr algn="r"/>
            <a:endParaRPr lang="ru-RU" sz="1600" dirty="0"/>
          </a:p>
          <a:p>
            <a:pPr algn="r"/>
            <a:endParaRPr lang="ru-RU" sz="1600" dirty="0" smtClean="0"/>
          </a:p>
          <a:p>
            <a:pPr algn="r"/>
            <a:endParaRPr lang="ru-RU" sz="1600" dirty="0" smtClean="0"/>
          </a:p>
          <a:p>
            <a:r>
              <a:rPr lang="ru-RU" sz="1700" dirty="0" smtClean="0"/>
              <a:t>с. </a:t>
            </a:r>
            <a:r>
              <a:rPr lang="ru-RU" sz="1700" dirty="0" err="1" smtClean="0"/>
              <a:t>Кичигино</a:t>
            </a:r>
            <a:r>
              <a:rPr lang="ru-RU" sz="1700" dirty="0" smtClean="0"/>
              <a:t>, 2018 год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41505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679010"/>
            <a:ext cx="9872871" cy="541699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chemeClr val="tx1"/>
                </a:solidFill>
              </a:rPr>
              <a:t>Здоровье – состояние физического и 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социального благополучия человека. </a:t>
            </a:r>
            <a:br>
              <a:rPr lang="ru-RU" sz="3600" b="1" dirty="0">
                <a:solidFill>
                  <a:schemeClr val="tx1"/>
                </a:solidFill>
              </a:rPr>
            </a:br>
            <a:r>
              <a:rPr lang="ru-RU" sz="3600" b="1" dirty="0">
                <a:solidFill>
                  <a:schemeClr val="tx1"/>
                </a:solidFill>
              </a:rPr>
              <a:t>Из Устава </a:t>
            </a:r>
            <a:r>
              <a:rPr lang="ru-RU" sz="3600" b="1" dirty="0" smtClean="0">
                <a:solidFill>
                  <a:schemeClr val="tx1"/>
                </a:solidFill>
              </a:rPr>
              <a:t>ВОЗ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tx1"/>
                </a:solidFill>
              </a:rPr>
              <a:t/>
            </a:r>
            <a:br>
              <a:rPr lang="ru-RU" sz="3600" b="1" dirty="0">
                <a:solidFill>
                  <a:schemeClr val="tx1"/>
                </a:solidFill>
              </a:rPr>
            </a:br>
            <a:endParaRPr lang="ru-RU" sz="3600" b="1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chemeClr val="tx1"/>
                </a:solidFill>
              </a:rPr>
              <a:t>«Сохраним здоровье детей – сохраним Россию</a:t>
            </a:r>
            <a:r>
              <a:rPr lang="ru-RU" sz="3600" b="1" dirty="0" smtClean="0">
                <a:solidFill>
                  <a:schemeClr val="tx1"/>
                </a:solidFill>
              </a:rPr>
              <a:t>!»</a:t>
            </a:r>
          </a:p>
          <a:p>
            <a:pPr marL="4572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  А.А</a:t>
            </a:r>
            <a:r>
              <a:rPr lang="ru-RU" sz="3600" b="1" dirty="0">
                <a:solidFill>
                  <a:schemeClr val="tx1"/>
                </a:solidFill>
              </a:rPr>
              <a:t>. Баранов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1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Овал 23"/>
          <p:cNvSpPr/>
          <p:nvPr/>
        </p:nvSpPr>
        <p:spPr>
          <a:xfrm>
            <a:off x="1763917" y="832919"/>
            <a:ext cx="8664166" cy="5367082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690964" y="722412"/>
            <a:ext cx="10775412" cy="5431871"/>
            <a:chOff x="310718" y="2273150"/>
            <a:chExt cx="10775412" cy="5061202"/>
          </a:xfrm>
        </p:grpSpPr>
        <p:sp>
          <p:nvSpPr>
            <p:cNvPr id="12" name="Полилиния 11"/>
            <p:cNvSpPr/>
            <p:nvPr/>
          </p:nvSpPr>
          <p:spPr>
            <a:xfrm>
              <a:off x="3233349" y="2273150"/>
              <a:ext cx="4964811" cy="1517553"/>
            </a:xfrm>
            <a:custGeom>
              <a:avLst/>
              <a:gdLst>
                <a:gd name="connsiteX0" fmla="*/ 0 w 4491508"/>
                <a:gd name="connsiteY0" fmla="*/ 275933 h 1655563"/>
                <a:gd name="connsiteX1" fmla="*/ 275933 w 4491508"/>
                <a:gd name="connsiteY1" fmla="*/ 0 h 1655563"/>
                <a:gd name="connsiteX2" fmla="*/ 4215575 w 4491508"/>
                <a:gd name="connsiteY2" fmla="*/ 0 h 1655563"/>
                <a:gd name="connsiteX3" fmla="*/ 4491508 w 4491508"/>
                <a:gd name="connsiteY3" fmla="*/ 275933 h 1655563"/>
                <a:gd name="connsiteX4" fmla="*/ 4491508 w 4491508"/>
                <a:gd name="connsiteY4" fmla="*/ 1379630 h 1655563"/>
                <a:gd name="connsiteX5" fmla="*/ 4215575 w 4491508"/>
                <a:gd name="connsiteY5" fmla="*/ 1655563 h 1655563"/>
                <a:gd name="connsiteX6" fmla="*/ 275933 w 4491508"/>
                <a:gd name="connsiteY6" fmla="*/ 1655563 h 1655563"/>
                <a:gd name="connsiteX7" fmla="*/ 0 w 4491508"/>
                <a:gd name="connsiteY7" fmla="*/ 1379630 h 1655563"/>
                <a:gd name="connsiteX8" fmla="*/ 0 w 4491508"/>
                <a:gd name="connsiteY8" fmla="*/ 275933 h 165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91508" h="1655563">
                  <a:moveTo>
                    <a:pt x="0" y="275933"/>
                  </a:moveTo>
                  <a:cubicBezTo>
                    <a:pt x="0" y="123539"/>
                    <a:pt x="123539" y="0"/>
                    <a:pt x="275933" y="0"/>
                  </a:cubicBezTo>
                  <a:lnTo>
                    <a:pt x="4215575" y="0"/>
                  </a:lnTo>
                  <a:cubicBezTo>
                    <a:pt x="4367969" y="0"/>
                    <a:pt x="4491508" y="123539"/>
                    <a:pt x="4491508" y="275933"/>
                  </a:cubicBezTo>
                  <a:lnTo>
                    <a:pt x="4491508" y="1379630"/>
                  </a:lnTo>
                  <a:cubicBezTo>
                    <a:pt x="4491508" y="1532024"/>
                    <a:pt x="4367969" y="1655563"/>
                    <a:pt x="4215575" y="1655563"/>
                  </a:cubicBezTo>
                  <a:lnTo>
                    <a:pt x="275933" y="1655563"/>
                  </a:lnTo>
                  <a:cubicBezTo>
                    <a:pt x="123539" y="1655563"/>
                    <a:pt x="0" y="1532024"/>
                    <a:pt x="0" y="1379630"/>
                  </a:cubicBezTo>
                  <a:lnTo>
                    <a:pt x="0" y="275933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9398" tIns="149398" rIns="149398" bIns="149398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Медицинская оценка здоровья, выражающаяся в клиническом диагнозе: психиатрическом – для нервно-психического или поведенческого расстройства, и соматическом – для физического заболевания.</a:t>
              </a:r>
              <a:endParaRPr lang="ru-RU" sz="1800" b="1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784680" y="3859708"/>
              <a:ext cx="4301450" cy="1254956"/>
            </a:xfrm>
            <a:custGeom>
              <a:avLst/>
              <a:gdLst>
                <a:gd name="connsiteX0" fmla="*/ 0 w 4301450"/>
                <a:gd name="connsiteY0" fmla="*/ 209164 h 1254956"/>
                <a:gd name="connsiteX1" fmla="*/ 209164 w 4301450"/>
                <a:gd name="connsiteY1" fmla="*/ 0 h 1254956"/>
                <a:gd name="connsiteX2" fmla="*/ 4092286 w 4301450"/>
                <a:gd name="connsiteY2" fmla="*/ 0 h 1254956"/>
                <a:gd name="connsiteX3" fmla="*/ 4301450 w 4301450"/>
                <a:gd name="connsiteY3" fmla="*/ 209164 h 1254956"/>
                <a:gd name="connsiteX4" fmla="*/ 4301450 w 4301450"/>
                <a:gd name="connsiteY4" fmla="*/ 1045792 h 1254956"/>
                <a:gd name="connsiteX5" fmla="*/ 4092286 w 4301450"/>
                <a:gd name="connsiteY5" fmla="*/ 1254956 h 1254956"/>
                <a:gd name="connsiteX6" fmla="*/ 209164 w 4301450"/>
                <a:gd name="connsiteY6" fmla="*/ 1254956 h 1254956"/>
                <a:gd name="connsiteX7" fmla="*/ 0 w 4301450"/>
                <a:gd name="connsiteY7" fmla="*/ 1045792 h 1254956"/>
                <a:gd name="connsiteX8" fmla="*/ 0 w 4301450"/>
                <a:gd name="connsiteY8" fmla="*/ 209164 h 125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1450" h="1254956">
                  <a:moveTo>
                    <a:pt x="0" y="209164"/>
                  </a:moveTo>
                  <a:cubicBezTo>
                    <a:pt x="0" y="93646"/>
                    <a:pt x="93646" y="0"/>
                    <a:pt x="209164" y="0"/>
                  </a:cubicBezTo>
                  <a:lnTo>
                    <a:pt x="4092286" y="0"/>
                  </a:lnTo>
                  <a:cubicBezTo>
                    <a:pt x="4207804" y="0"/>
                    <a:pt x="4301450" y="93646"/>
                    <a:pt x="4301450" y="209164"/>
                  </a:cubicBezTo>
                  <a:lnTo>
                    <a:pt x="4301450" y="1045792"/>
                  </a:lnTo>
                  <a:cubicBezTo>
                    <a:pt x="4301450" y="1161310"/>
                    <a:pt x="4207804" y="1254956"/>
                    <a:pt x="4092286" y="1254956"/>
                  </a:cubicBezTo>
                  <a:lnTo>
                    <a:pt x="209164" y="1254956"/>
                  </a:lnTo>
                  <a:cubicBezTo>
                    <a:pt x="93646" y="1254956"/>
                    <a:pt x="0" y="1161310"/>
                    <a:pt x="0" y="1045792"/>
                  </a:cubicBezTo>
                  <a:lnTo>
                    <a:pt x="0" y="2091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9842" tIns="129842" rIns="129842" bIns="12984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Субъективная личностная репрезентация своего физического и (или) психического состояния, интегрально выраженная в самооценке здоровья.</a:t>
              </a:r>
              <a:endParaRPr lang="ru-RU" sz="1800" b="1" kern="1200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803697" y="5310136"/>
              <a:ext cx="4263415" cy="1871341"/>
            </a:xfrm>
            <a:custGeom>
              <a:avLst/>
              <a:gdLst>
                <a:gd name="connsiteX0" fmla="*/ 0 w 4263415"/>
                <a:gd name="connsiteY0" fmla="*/ 311896 h 1871341"/>
                <a:gd name="connsiteX1" fmla="*/ 311896 w 4263415"/>
                <a:gd name="connsiteY1" fmla="*/ 0 h 1871341"/>
                <a:gd name="connsiteX2" fmla="*/ 3951519 w 4263415"/>
                <a:gd name="connsiteY2" fmla="*/ 0 h 1871341"/>
                <a:gd name="connsiteX3" fmla="*/ 4263415 w 4263415"/>
                <a:gd name="connsiteY3" fmla="*/ 311896 h 1871341"/>
                <a:gd name="connsiteX4" fmla="*/ 4263415 w 4263415"/>
                <a:gd name="connsiteY4" fmla="*/ 1559445 h 1871341"/>
                <a:gd name="connsiteX5" fmla="*/ 3951519 w 4263415"/>
                <a:gd name="connsiteY5" fmla="*/ 1871341 h 1871341"/>
                <a:gd name="connsiteX6" fmla="*/ 311896 w 4263415"/>
                <a:gd name="connsiteY6" fmla="*/ 1871341 h 1871341"/>
                <a:gd name="connsiteX7" fmla="*/ 0 w 4263415"/>
                <a:gd name="connsiteY7" fmla="*/ 1559445 h 1871341"/>
                <a:gd name="connsiteX8" fmla="*/ 0 w 4263415"/>
                <a:gd name="connsiteY8" fmla="*/ 311896 h 1871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63415" h="1871341">
                  <a:moveTo>
                    <a:pt x="0" y="311896"/>
                  </a:moveTo>
                  <a:cubicBezTo>
                    <a:pt x="0" y="139641"/>
                    <a:pt x="139641" y="0"/>
                    <a:pt x="311896" y="0"/>
                  </a:cubicBezTo>
                  <a:lnTo>
                    <a:pt x="3951519" y="0"/>
                  </a:lnTo>
                  <a:cubicBezTo>
                    <a:pt x="4123774" y="0"/>
                    <a:pt x="4263415" y="139641"/>
                    <a:pt x="4263415" y="311896"/>
                  </a:cubicBezTo>
                  <a:lnTo>
                    <a:pt x="4263415" y="1559445"/>
                  </a:lnTo>
                  <a:cubicBezTo>
                    <a:pt x="4263415" y="1731700"/>
                    <a:pt x="4123774" y="1871341"/>
                    <a:pt x="3951519" y="1871341"/>
                  </a:cubicBezTo>
                  <a:lnTo>
                    <a:pt x="311896" y="1871341"/>
                  </a:lnTo>
                  <a:cubicBezTo>
                    <a:pt x="139641" y="1871341"/>
                    <a:pt x="0" y="1731700"/>
                    <a:pt x="0" y="1559445"/>
                  </a:cubicBezTo>
                  <a:lnTo>
                    <a:pt x="0" y="31189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59931" tIns="159931" rIns="159931" bIns="15993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Восприятие личностью адекватности своего функционирования в главных социальных ролях, целостно проявляющееся в общей удовлетворенности жизнью (субъективном благополучии, счастье, позитивных эмоциях).</a:t>
              </a:r>
              <a:endParaRPr lang="ru-RU" sz="1800" b="1" kern="1200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10718" y="5210077"/>
              <a:ext cx="4205436" cy="2124275"/>
            </a:xfrm>
            <a:custGeom>
              <a:avLst/>
              <a:gdLst>
                <a:gd name="connsiteX0" fmla="*/ 0 w 4523925"/>
                <a:gd name="connsiteY0" fmla="*/ 416166 h 2496949"/>
                <a:gd name="connsiteX1" fmla="*/ 416166 w 4523925"/>
                <a:gd name="connsiteY1" fmla="*/ 0 h 2496949"/>
                <a:gd name="connsiteX2" fmla="*/ 4107759 w 4523925"/>
                <a:gd name="connsiteY2" fmla="*/ 0 h 2496949"/>
                <a:gd name="connsiteX3" fmla="*/ 4523925 w 4523925"/>
                <a:gd name="connsiteY3" fmla="*/ 416166 h 2496949"/>
                <a:gd name="connsiteX4" fmla="*/ 4523925 w 4523925"/>
                <a:gd name="connsiteY4" fmla="*/ 2080783 h 2496949"/>
                <a:gd name="connsiteX5" fmla="*/ 4107759 w 4523925"/>
                <a:gd name="connsiteY5" fmla="*/ 2496949 h 2496949"/>
                <a:gd name="connsiteX6" fmla="*/ 416166 w 4523925"/>
                <a:gd name="connsiteY6" fmla="*/ 2496949 h 2496949"/>
                <a:gd name="connsiteX7" fmla="*/ 0 w 4523925"/>
                <a:gd name="connsiteY7" fmla="*/ 2080783 h 2496949"/>
                <a:gd name="connsiteX8" fmla="*/ 0 w 4523925"/>
                <a:gd name="connsiteY8" fmla="*/ 416166 h 2496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3925" h="2496949">
                  <a:moveTo>
                    <a:pt x="0" y="416166"/>
                  </a:moveTo>
                  <a:cubicBezTo>
                    <a:pt x="0" y="186324"/>
                    <a:pt x="186324" y="0"/>
                    <a:pt x="416166" y="0"/>
                  </a:cubicBezTo>
                  <a:lnTo>
                    <a:pt x="4107759" y="0"/>
                  </a:lnTo>
                  <a:cubicBezTo>
                    <a:pt x="4337601" y="0"/>
                    <a:pt x="4523925" y="186324"/>
                    <a:pt x="4523925" y="416166"/>
                  </a:cubicBezTo>
                  <a:lnTo>
                    <a:pt x="4523925" y="2080783"/>
                  </a:lnTo>
                  <a:cubicBezTo>
                    <a:pt x="4523925" y="2310625"/>
                    <a:pt x="4337601" y="2496949"/>
                    <a:pt x="4107759" y="2496949"/>
                  </a:cubicBezTo>
                  <a:lnTo>
                    <a:pt x="416166" y="2496949"/>
                  </a:lnTo>
                  <a:cubicBezTo>
                    <a:pt x="186324" y="2496949"/>
                    <a:pt x="0" y="2310625"/>
                    <a:pt x="0" y="2080783"/>
                  </a:cubicBezTo>
                  <a:lnTo>
                    <a:pt x="0" y="416166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90471" tIns="190471" rIns="190471" bIns="190471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Самооценка здоровья используется для получения данных о физическом (соматическом) здоровье индивида. В самооценке здоровья находят свое отражение скорее успешность социального функционирования и чувство субъективного благополучия, чем собственно физическое состояние.</a:t>
              </a:r>
              <a:endParaRPr lang="ru-RU" sz="1800" b="1" kern="1200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310718" y="3859708"/>
              <a:ext cx="4205436" cy="1254956"/>
            </a:xfrm>
            <a:custGeom>
              <a:avLst/>
              <a:gdLst>
                <a:gd name="connsiteX0" fmla="*/ 0 w 4205436"/>
                <a:gd name="connsiteY0" fmla="*/ 209164 h 1254956"/>
                <a:gd name="connsiteX1" fmla="*/ 209164 w 4205436"/>
                <a:gd name="connsiteY1" fmla="*/ 0 h 1254956"/>
                <a:gd name="connsiteX2" fmla="*/ 3996272 w 4205436"/>
                <a:gd name="connsiteY2" fmla="*/ 0 h 1254956"/>
                <a:gd name="connsiteX3" fmla="*/ 4205436 w 4205436"/>
                <a:gd name="connsiteY3" fmla="*/ 209164 h 1254956"/>
                <a:gd name="connsiteX4" fmla="*/ 4205436 w 4205436"/>
                <a:gd name="connsiteY4" fmla="*/ 1045792 h 1254956"/>
                <a:gd name="connsiteX5" fmla="*/ 3996272 w 4205436"/>
                <a:gd name="connsiteY5" fmla="*/ 1254956 h 1254956"/>
                <a:gd name="connsiteX6" fmla="*/ 209164 w 4205436"/>
                <a:gd name="connsiteY6" fmla="*/ 1254956 h 1254956"/>
                <a:gd name="connsiteX7" fmla="*/ 0 w 4205436"/>
                <a:gd name="connsiteY7" fmla="*/ 1045792 h 1254956"/>
                <a:gd name="connsiteX8" fmla="*/ 0 w 4205436"/>
                <a:gd name="connsiteY8" fmla="*/ 209164 h 125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05436" h="1254956">
                  <a:moveTo>
                    <a:pt x="0" y="209164"/>
                  </a:moveTo>
                  <a:cubicBezTo>
                    <a:pt x="0" y="93646"/>
                    <a:pt x="93646" y="0"/>
                    <a:pt x="209164" y="0"/>
                  </a:cubicBezTo>
                  <a:lnTo>
                    <a:pt x="3996272" y="0"/>
                  </a:lnTo>
                  <a:cubicBezTo>
                    <a:pt x="4111790" y="0"/>
                    <a:pt x="4205436" y="93646"/>
                    <a:pt x="4205436" y="209164"/>
                  </a:cubicBezTo>
                  <a:lnTo>
                    <a:pt x="4205436" y="1045792"/>
                  </a:lnTo>
                  <a:cubicBezTo>
                    <a:pt x="4205436" y="1161310"/>
                    <a:pt x="4111790" y="1254956"/>
                    <a:pt x="3996272" y="1254956"/>
                  </a:cubicBezTo>
                  <a:lnTo>
                    <a:pt x="209164" y="1254956"/>
                  </a:lnTo>
                  <a:cubicBezTo>
                    <a:pt x="93646" y="1254956"/>
                    <a:pt x="0" y="1161310"/>
                    <a:pt x="0" y="1045792"/>
                  </a:cubicBezTo>
                  <a:lnTo>
                    <a:pt x="0" y="209164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29842" tIns="129842" rIns="129842" bIns="12984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b="1" kern="1200" dirty="0" smtClean="0"/>
                <a:t>Адаптация индивида к социальному окружению, включающая как самооценку, так и оценки со стороны других людей, входящих в ближайшее социальное окружение индивида.</a:t>
              </a:r>
              <a:endParaRPr lang="ru-RU" sz="1800" b="1" kern="1200" dirty="0"/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158966" y="2259618"/>
            <a:ext cx="1874067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З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Д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О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Р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О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В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Ь</a:t>
            </a:r>
          </a:p>
          <a:p>
            <a:pPr algn="ctr"/>
            <a:r>
              <a:rPr lang="ru-RU" sz="3200" b="1" dirty="0" smtClean="0">
                <a:ln/>
                <a:solidFill>
                  <a:srgbClr val="C00000"/>
                </a:solidFill>
                <a:latin typeface="Arial Black" panose="020B0A04020102020204" pitchFamily="34" charset="0"/>
              </a:rPr>
              <a:t>Е</a:t>
            </a:r>
          </a:p>
        </p:txBody>
      </p:sp>
    </p:spTree>
    <p:extLst>
      <p:ext uri="{BB962C8B-B14F-4D97-AF65-F5344CB8AC3E}">
        <p14:creationId xmlns:p14="http://schemas.microsoft.com/office/powerpoint/2010/main" val="223234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717" y="1443841"/>
            <a:ext cx="95785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 условиях социально-экономической нестабильности в России за время перестройки в состоянии здоровья детей и подростков сформировались устойчивые негативные тенденции – распространенность факторов риска, влияющих на ухудшение здоровья и развитие, увеличение заболеваемости и инвалидности. </a:t>
            </a:r>
            <a:endParaRPr lang="ru-RU" sz="2800" b="1" dirty="0" smtClean="0"/>
          </a:p>
          <a:p>
            <a:endParaRPr lang="ru-RU" sz="2800" b="1" dirty="0"/>
          </a:p>
          <a:p>
            <a:r>
              <a:rPr lang="ru-RU" sz="2800" b="1" dirty="0" smtClean="0"/>
              <a:t>Интенсивность </a:t>
            </a:r>
            <a:r>
              <a:rPr lang="ru-RU" sz="2800" b="1" dirty="0"/>
              <a:t>ухудшения качества здоровья детей и подростков в 3,5 раза выше, чем у взрослого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545628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097" y="1152993"/>
            <a:ext cx="10465806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Данные многочисленных исследований показывают, что источник возникновения различий в здоровье взрослых надо искать в их детстве. Состояние здоровья в ранний период жизни и социально-экономическое положение, в котором проживает ребенок, во взрослом возрасте оказывают существенное воздействие на его поведение, антропометрические показатели, подверженность различным заболеваниям и смертность. Здоровье детей в России особенно важно, учитывая значительное сокращение населения страны.</a:t>
            </a:r>
            <a:endParaRPr lang="ru-RU" sz="2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38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99723" y="1400753"/>
            <a:ext cx="10592555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ЗДОРОВЫЙ ОБРАЗ ЖИЗНИ</a:t>
            </a: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совокупный набор поведенческих реакций и внутренних убеждений, способствующих здоровью, что проявляется внешне в предпочтении физической активности, выборе экологической среды, усилий, направленных на профилактику различных заболеваний, выполнение определенных гигиенических процедур, соблюдение правил безопасности в обществе и на дороге и т.д.</a:t>
            </a:r>
            <a:endParaRPr lang="ru-RU" sz="28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20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2mm.ru/uploads/img_cache/fe9/fe92c5b714481d23810545d2ab327037_395x2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263" y="2643464"/>
            <a:ext cx="5330825" cy="3576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otikit.ru/wp-content/uploads/2014/10/30oct_st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393" y="2643464"/>
            <a:ext cx="5245352" cy="357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64648" y="1150315"/>
            <a:ext cx="4262705" cy="564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ПЕСОЧНАЯ ТЕРАПИЯ</a:t>
            </a:r>
            <a:endParaRPr lang="ru-RU" sz="2800" b="1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5094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235</TotalTime>
  <Words>320</Words>
  <Application>Microsoft Office PowerPoint</Application>
  <PresentationFormat>Широкоэкранный</PresentationFormat>
  <Paragraphs>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Garamond</vt:lpstr>
      <vt:lpstr>Times New Roman</vt:lpstr>
      <vt:lpstr>Натуральные материалы</vt:lpstr>
      <vt:lpstr>     Муниципальное казённое дошкольное образовательное учреждение «Детский сад № 24»   Коррекционно-профилактические технологии как средство  психологического и физического оздоровления детей ЭКСПРЕСС-МАРШРУТ ДЛЯ ПЕДАГОГОВ ДОУ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2018-10-16T15:40:37Z</dcterms:created>
  <dcterms:modified xsi:type="dcterms:W3CDTF">2018-12-12T07:43:21Z</dcterms:modified>
</cp:coreProperties>
</file>