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63" r:id="rId2"/>
    <p:sldId id="264" r:id="rId3"/>
    <p:sldId id="265" r:id="rId4"/>
    <p:sldId id="266" r:id="rId5"/>
    <p:sldId id="267" r:id="rId6"/>
    <p:sldId id="268" r:id="rId7"/>
    <p:sldId id="269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Средний стиль 3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Средний стиль 1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59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4A62C0A1-F06F-4B3C-A732-107E73470A7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301F8ADD-3C56-4B85-BA9D-7351ECE2418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6164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C0A1-F06F-4B3C-A732-107E73470A7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8ADD-3C56-4B85-BA9D-7351ECE241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151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C0A1-F06F-4B3C-A732-107E73470A7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8ADD-3C56-4B85-BA9D-7351ECE2418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2702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C0A1-F06F-4B3C-A732-107E73470A7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8ADD-3C56-4B85-BA9D-7351ECE2418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58562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C0A1-F06F-4B3C-A732-107E73470A7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8ADD-3C56-4B85-BA9D-7351ECE241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3233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C0A1-F06F-4B3C-A732-107E73470A7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8ADD-3C56-4B85-BA9D-7351ECE2418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76691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C0A1-F06F-4B3C-A732-107E73470A7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8ADD-3C56-4B85-BA9D-7351ECE2418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38095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C0A1-F06F-4B3C-A732-107E73470A7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8ADD-3C56-4B85-BA9D-7351ECE24187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2268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C0A1-F06F-4B3C-A732-107E73470A7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8ADD-3C56-4B85-BA9D-7351ECE24187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4069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C0A1-F06F-4B3C-A732-107E73470A7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8ADD-3C56-4B85-BA9D-7351ECE241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494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C0A1-F06F-4B3C-A732-107E73470A7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8ADD-3C56-4B85-BA9D-7351ECE24187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6102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C0A1-F06F-4B3C-A732-107E73470A7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8ADD-3C56-4B85-BA9D-7351ECE241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1822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C0A1-F06F-4B3C-A732-107E73470A7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8ADD-3C56-4B85-BA9D-7351ECE24187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581564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C0A1-F06F-4B3C-A732-107E73470A7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8ADD-3C56-4B85-BA9D-7351ECE24187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7388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C0A1-F06F-4B3C-A732-107E73470A7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8ADD-3C56-4B85-BA9D-7351ECE241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407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C0A1-F06F-4B3C-A732-107E73470A7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8ADD-3C56-4B85-BA9D-7351ECE24187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32708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C0A1-F06F-4B3C-A732-107E73470A7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8ADD-3C56-4B85-BA9D-7351ECE241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325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A62C0A1-F06F-4B3C-A732-107E73470A7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01F8ADD-3C56-4B85-BA9D-7351ECE241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855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  <p:sldLayoutId id="2147483996" r:id="rId12"/>
    <p:sldLayoutId id="2147483997" r:id="rId13"/>
    <p:sldLayoutId id="2147483998" r:id="rId14"/>
    <p:sldLayoutId id="2147483999" r:id="rId15"/>
    <p:sldLayoutId id="2147484000" r:id="rId16"/>
    <p:sldLayoutId id="214748400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13.png"/><Relationship Id="rId4" Type="http://schemas.openxmlformats.org/officeDocument/2006/relationships/image" Target="../media/image10.png"/><Relationship Id="rId9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772562" y="701510"/>
            <a:ext cx="10646876" cy="5454981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dirty="0" smtClean="0"/>
              <a:t>Эффект песочной терапии</a:t>
            </a:r>
            <a:br>
              <a:rPr lang="ru-RU" sz="2800" b="1" dirty="0" smtClean="0"/>
            </a:br>
            <a:r>
              <a:rPr lang="ru-RU" sz="2400" dirty="0"/>
              <a:t>Во-первых, существенно усиливается желание ребен­ка узнавать что-то новое, экспериментировать и рабо­тать самостоятельно</a:t>
            </a:r>
            <a:r>
              <a:rPr lang="ru-RU" sz="2400" dirty="0" smtClean="0"/>
              <a:t>.</a:t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Во-вторых, в песочнице мощно развивается тактиль­ная чувствительность как основа “ручного интеллек­та</a:t>
            </a:r>
            <a:r>
              <a:rPr lang="ru-RU" sz="2400" dirty="0" smtClean="0"/>
              <a:t>”.</a:t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В-третьих, в играх с песком более гармонично и ин­тенсивно развиваются все познавательные функции (восприятие, внимание, память, мышление), а также речь и моторика</a:t>
            </a:r>
            <a:r>
              <a:rPr lang="ru-RU" sz="2400" dirty="0" smtClean="0"/>
              <a:t>.</a:t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В-четвертых, совершенствуется предметно-игровая деятельность, что в дальнейшем способствует разви­тию сюжетно-ролевой игры и коммуникативных навы­ков ребенка</a:t>
            </a:r>
            <a:r>
              <a:rPr lang="ru-RU" sz="2400" dirty="0" smtClean="0"/>
              <a:t>.</a:t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В-пятых, песок, как и вода, способен “заземлять” отрицательную энергию, что особенно актуально в ра­боте с “особыми” детьми.</a:t>
            </a:r>
            <a:br>
              <a:rPr lang="ru-RU" sz="2400" dirty="0"/>
            </a:b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13936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5224" y="746598"/>
            <a:ext cx="10827944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</a:rPr>
              <a:t>ТЕХНОЛОГИЯ СНЯТИЯ ТРЕВОЖНОСТИ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</a:rPr>
              <a:t>«ДАВАЙТЕ ДРУЖИТЬ!»</a:t>
            </a:r>
            <a:endParaRPr lang="ru-RU" sz="2800" b="1" dirty="0">
              <a:effectLst/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3865" y="1831640"/>
            <a:ext cx="10547287" cy="3895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Основная задача этой технологии – обеспечение эмоциональной комфортности и позитивного психологического самочувствия ребёнка в процессе общения со сверстниками и взрослыми в детском саду и семье, обеспечение социально-эмоционального благополучия дошкольника.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Здоровьесберегающая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деятельность в итоге способствует формированию у ребенка стойкой мотивации на здоровый образ жизни, полноценное и неосложнённое развитие.</a:t>
            </a:r>
            <a:b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11587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5224" y="746598"/>
            <a:ext cx="10827944" cy="564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</a:rPr>
              <a:t>ТЕХНОЛОГИЯ ВОЗДЕЙСТВИЯ ЦВЕТОМ</a:t>
            </a:r>
            <a:endParaRPr lang="ru-RU" sz="2800" b="1" dirty="0">
              <a:effectLst/>
              <a:latin typeface="+mj-lt"/>
            </a:endParaRPr>
          </a:p>
        </p:txBody>
      </p:sp>
      <p:pic>
        <p:nvPicPr>
          <p:cNvPr id="2050" name="Picture 2" descr="http://mirdoshkolnikov.ru/images/stories/statyi/zvetoterapiya-vliyanie-zveta-na-organizm-reben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0264" y="2491413"/>
            <a:ext cx="6725059" cy="3748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mg0.liveinternet.ru/images/attach/c/2/67/976/67976960_1292581062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70363" y="2487140"/>
            <a:ext cx="3810000" cy="375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766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195057" y="941560"/>
            <a:ext cx="2444436" cy="941561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873782" y="941560"/>
            <a:ext cx="2444436" cy="941561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552507" y="941560"/>
            <a:ext cx="2444436" cy="941561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95057" y="2968027"/>
            <a:ext cx="2444436" cy="941561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873782" y="2968026"/>
            <a:ext cx="2444436" cy="941561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552507" y="2968025"/>
            <a:ext cx="2444436" cy="941561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50332" y="4994489"/>
            <a:ext cx="2444436" cy="941561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752376" y="4994490"/>
            <a:ext cx="2444436" cy="941561"/>
          </a:xfrm>
          <a:prstGeom prst="round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8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3331" y="1259175"/>
            <a:ext cx="10728356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СО больше 20 </a:t>
            </a:r>
            <a:r>
              <a:rPr lang="ru-RU" sz="24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– преобладание отрицательных эмоций. У ребенка доминирует плохое настроение и неприятные переживания. Плохое настроение свидетельствует о наличии проблем, которые он не может преодолеть самостоятельно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400" b="1" dirty="0" smtClean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FF0000"/>
                </a:solidFill>
              </a:rPr>
              <a:t>СО 18-10 </a:t>
            </a:r>
            <a:r>
              <a:rPr lang="ru-RU" sz="2400" b="1" dirty="0" smtClean="0">
                <a:solidFill>
                  <a:srgbClr val="000000"/>
                </a:solidFill>
              </a:rPr>
              <a:t>– эмоциональное состояние в норме. Ребенок испытывает и радостные, и отрицательные эмоции, однако поводов для переживаний нет.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400" b="1" dirty="0" smtClean="0">
              <a:solidFill>
                <a:srgbClr val="000000"/>
              </a:solidFill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FF0000"/>
                </a:solidFill>
              </a:rPr>
              <a:t>СО 8-0 </a:t>
            </a:r>
            <a:r>
              <a:rPr lang="ru-RU" sz="2400" b="1" dirty="0" smtClean="0">
                <a:solidFill>
                  <a:srgbClr val="000000"/>
                </a:solidFill>
              </a:rPr>
              <a:t>– преобладание положительных эмоций. Ребенок весел, счастлив, настроен оптимистично.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708534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ТАБЛИЦА ДЛЯ РАСЧЕТА СУММАРНОГО ОТКЛОНЕНИЯ </a:t>
            </a:r>
            <a:br>
              <a:rPr lang="ru-RU" sz="2400" b="1" dirty="0" smtClean="0"/>
            </a:br>
            <a:r>
              <a:rPr lang="ru-RU" sz="2400" b="1" dirty="0" smtClean="0"/>
              <a:t>ОТ АУТОГЕННОЙ НОРМЫ (СО)</a:t>
            </a:r>
            <a:endParaRPr lang="ru-RU" sz="24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3135171"/>
              </p:ext>
            </p:extLst>
          </p:nvPr>
        </p:nvGraphicFramePr>
        <p:xfrm>
          <a:off x="796701" y="2557463"/>
          <a:ext cx="10610666" cy="3019472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127746"/>
                <a:gridCol w="1060365"/>
                <a:gridCol w="1060365"/>
                <a:gridCol w="1060365"/>
                <a:gridCol w="1060365"/>
                <a:gridCol w="1060365"/>
                <a:gridCol w="1060365"/>
                <a:gridCol w="1060365"/>
                <a:gridCol w="1060365"/>
              </a:tblGrid>
              <a:tr h="75486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ЦВЕТ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Красный 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Жёлтый 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Зелёный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Фиолетовый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Синий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Коричневый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Серый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Чёрный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4868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Место цвета в норме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4868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Место цвета в выборе ребенка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4868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Разность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64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18733" y="1156067"/>
            <a:ext cx="2921367" cy="194649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200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961956" y="1113225"/>
            <a:ext cx="2685534" cy="17963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30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925475" y="3778210"/>
            <a:ext cx="2836545" cy="18469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20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306370" y="3594982"/>
            <a:ext cx="2874474" cy="19163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20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440727" y="2244058"/>
            <a:ext cx="3310547" cy="2369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236</TotalTime>
  <Words>164</Words>
  <Application>Microsoft Office PowerPoint</Application>
  <PresentationFormat>Широкоэкранный</PresentationFormat>
  <Paragraphs>33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Garamond</vt:lpstr>
      <vt:lpstr>Times New Roman</vt:lpstr>
      <vt:lpstr>Натуральные материалы</vt:lpstr>
      <vt:lpstr>Эффект песочной терапии Во-первых, существенно усиливается желание ребен­ка узнавать что-то новое, экспериментировать и рабо­тать самостоятельно.  Во-вторых, в песочнице мощно развивается тактиль­ная чувствительность как основа “ручного интеллек­та”.  В-третьих, в играх с песком более гармонично и ин­тенсивно развиваются все познавательные функции (восприятие, внимание, память, мышление), а также речь и моторика.  В-четвертых, совершенствуется предметно-игровая деятельность, что в дальнейшем способствует разви­тию сюжетно-ролевой игры и коммуникативных навы­ков ребенка.  В-пятых, песок, как и вода, способен “заземлять” отрицательную энергию, что особенно актуально в ра­боте с “особыми” детьми. </vt:lpstr>
      <vt:lpstr>Презентация PowerPoint</vt:lpstr>
      <vt:lpstr>Презентация PowerPoint</vt:lpstr>
      <vt:lpstr>Презентация PowerPoint</vt:lpstr>
      <vt:lpstr>Презентация PowerPoint</vt:lpstr>
      <vt:lpstr>ТАБЛИЦА ДЛЯ РАСЧЕТА СУММАРНОГО ОТКЛОНЕНИЯ  ОТ АУТОГЕННОЙ НОРМЫ (СО)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19</cp:revision>
  <dcterms:created xsi:type="dcterms:W3CDTF">2018-10-16T15:40:37Z</dcterms:created>
  <dcterms:modified xsi:type="dcterms:W3CDTF">2018-12-12T07:50:16Z</dcterms:modified>
</cp:coreProperties>
</file>