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9" r:id="rId3"/>
    <p:sldId id="270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1" r:id="rId16"/>
    <p:sldId id="26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256A5-8EF5-459F-B285-4966C5D5079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174E-E80E-48F8-9CC2-36772F24A44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256A5-8EF5-459F-B285-4966C5D5079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174E-E80E-48F8-9CC2-36772F24A4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256A5-8EF5-459F-B285-4966C5D5079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174E-E80E-48F8-9CC2-36772F24A4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256A5-8EF5-459F-B285-4966C5D5079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174E-E80E-48F8-9CC2-36772F24A4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256A5-8EF5-459F-B285-4966C5D5079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174E-E80E-48F8-9CC2-36772F24A44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256A5-8EF5-459F-B285-4966C5D5079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174E-E80E-48F8-9CC2-36772F24A4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256A5-8EF5-459F-B285-4966C5D5079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174E-E80E-48F8-9CC2-36772F24A4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256A5-8EF5-459F-B285-4966C5D5079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174E-E80E-48F8-9CC2-36772F24A4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256A5-8EF5-459F-B285-4966C5D5079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174E-E80E-48F8-9CC2-36772F24A4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256A5-8EF5-459F-B285-4966C5D5079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174E-E80E-48F8-9CC2-36772F24A4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256A5-8EF5-459F-B285-4966C5D5079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AB0174E-E80E-48F8-9CC2-36772F24A44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1256A5-8EF5-459F-B285-4966C5D50797}" type="datetimeFigureOut">
              <a:rPr lang="ru-RU" smtClean="0"/>
              <a:t>12.12.2018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AB0174E-E80E-48F8-9CC2-36772F24A441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ПОЗНАВАТЕЛЬНАЯ ИНИЦИАТИВА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5085184"/>
            <a:ext cx="6400800" cy="1296144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C00000"/>
                </a:solidFill>
              </a:rPr>
              <a:t>СРЕДНЯЯ ГРУППА </a:t>
            </a:r>
          </a:p>
          <a:p>
            <a:r>
              <a:rPr lang="ru-RU" sz="1600" smtClean="0">
                <a:solidFill>
                  <a:srgbClr val="C00000"/>
                </a:solidFill>
              </a:rPr>
              <a:t>Филькина </a:t>
            </a:r>
            <a:r>
              <a:rPr lang="ru-RU" sz="1600" smtClean="0">
                <a:solidFill>
                  <a:srgbClr val="C00000"/>
                </a:solidFill>
              </a:rPr>
              <a:t>Е.В</a:t>
            </a:r>
            <a:endParaRPr lang="ru-RU" sz="16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67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6815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0070C0"/>
                </a:solidFill>
                <a:latin typeface="Times New Roman"/>
                <a:ea typeface="+mn-ea"/>
                <a:cs typeface="+mn-cs"/>
              </a:rPr>
              <a:t>Необходимым </a:t>
            </a:r>
            <a:r>
              <a:rPr lang="ru-RU" sz="2800" b="1" dirty="0">
                <a:solidFill>
                  <a:srgbClr val="0070C0"/>
                </a:solidFill>
                <a:latin typeface="Times New Roman"/>
                <a:ea typeface="+mn-ea"/>
                <a:cs typeface="+mn-cs"/>
              </a:rPr>
              <a:t>условием</a:t>
            </a:r>
            <a:r>
              <a:rPr lang="ru-RU" sz="2400" dirty="0">
                <a:solidFill>
                  <a:srgbClr val="0070C0"/>
                </a:solidFill>
                <a:latin typeface="Times New Roman"/>
                <a:ea typeface="+mn-ea"/>
                <a:cs typeface="+mn-cs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/>
                <a:ea typeface="+mn-ea"/>
                <a:cs typeface="+mn-cs"/>
              </a:rPr>
              <a:t>развития </a:t>
            </a:r>
            <a:r>
              <a:rPr lang="ru-RU" sz="2400" dirty="0">
                <a:solidFill>
                  <a:srgbClr val="0070C0"/>
                </a:solidFill>
                <a:latin typeface="Times New Roman"/>
                <a:ea typeface="+mn-ea"/>
                <a:cs typeface="+mn-cs"/>
              </a:rPr>
              <a:t>инициативного поведения является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+mn-ea"/>
                <a:cs typeface="+mn-cs"/>
              </a:rPr>
              <a:t>воспитание его в условиях 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+mn-ea"/>
                <a:cs typeface="+mn-cs"/>
              </a:rPr>
              <a:t>развивающего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, не авторитарного 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+mn-ea"/>
                <a:cs typeface="+mn-cs"/>
              </a:rPr>
              <a:t>общения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/>
              </a:rPr>
              <a:t>Педагогическое общение, основанное на принципах любви, понимания, терпимости и упорядоченности деятельности, станет условием полноценного развития позитивной свободы и самостоятельности ребенка.</a:t>
            </a: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4027" y="2601249"/>
            <a:ext cx="3800374" cy="4361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44114">
            <a:off x="539552" y="2601249"/>
            <a:ext cx="3182937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063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0" i="0" dirty="0" smtClean="0">
                <a:solidFill>
                  <a:srgbClr val="C00000"/>
                </a:solidFill>
                <a:effectLst/>
                <a:latin typeface="Times New Roman"/>
              </a:rPr>
              <a:t>Средства развития познавательной инициативы детей  среднего дошкольного возраста.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/>
              </a:rPr>
              <a:t>Основные достижения данного возраста </a:t>
            </a:r>
            <a:r>
              <a:rPr lang="ru-RU" sz="2400" b="0" i="0" dirty="0" smtClean="0">
                <a:solidFill>
                  <a:srgbClr val="FF0000"/>
                </a:solidFill>
                <a:effectLst/>
                <a:latin typeface="Times New Roman"/>
              </a:rPr>
              <a:t>связаны с развитием игровой деятельности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/>
              </a:rPr>
              <a:t>; появлением ролевых и реальных взаимодействий; с развитием изобразительной деятельности, конструированием по замыслу, планированием; дальнейшим развитием образа Я ребёнка. его детализацией</a:t>
            </a:r>
          </a:p>
          <a:p>
            <a:pPr marL="0" indent="0">
              <a:buNone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/>
              </a:rPr>
              <a:t>В средней группе можно познакомить детей с переходом тел из одного состояния в другое (вода-лёд-вода), показать взаимосвязь с живой природой.</a:t>
            </a:r>
          </a:p>
          <a:p>
            <a:pPr marL="0" indent="0" algn="ctr">
              <a:buNone/>
            </a:pPr>
            <a:r>
              <a:rPr lang="ru-RU" sz="2400" b="0" i="0" dirty="0" smtClean="0">
                <a:solidFill>
                  <a:srgbClr val="0070C0"/>
                </a:solidFill>
                <a:effectLst/>
                <a:latin typeface="Times New Roman"/>
              </a:rPr>
              <a:t>Для этого использовать следующие опыты</a:t>
            </a:r>
            <a:r>
              <a:rPr lang="ru-RU" sz="2400" b="0" i="0" dirty="0" smtClean="0">
                <a:solidFill>
                  <a:srgbClr val="00B050"/>
                </a:solidFill>
                <a:effectLst/>
                <a:latin typeface="Times New Roman"/>
              </a:rPr>
              <a:t>:</a:t>
            </a:r>
          </a:p>
          <a:p>
            <a:pPr marL="0" indent="0" algn="ctr">
              <a:buNone/>
            </a:pPr>
            <a:r>
              <a:rPr lang="ru-RU" sz="2400" b="0" i="0" dirty="0" smtClean="0">
                <a:solidFill>
                  <a:srgbClr val="00B050"/>
                </a:solidFill>
                <a:effectLst/>
                <a:latin typeface="Times New Roman"/>
              </a:rPr>
              <a:t>• превращение воды в лёд.</a:t>
            </a:r>
          </a:p>
          <a:p>
            <a:pPr marL="0" indent="0" algn="ctr">
              <a:buNone/>
            </a:pPr>
            <a:r>
              <a:rPr lang="ru-RU" sz="2400" b="0" i="0" dirty="0" smtClean="0">
                <a:solidFill>
                  <a:srgbClr val="00B050"/>
                </a:solidFill>
                <a:effectLst/>
                <a:latin typeface="Times New Roman"/>
              </a:rPr>
              <a:t>• превращение льда в воду.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8338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6048672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400" b="0" i="0" dirty="0" smtClean="0">
                <a:solidFill>
                  <a:srgbClr val="0070C0"/>
                </a:solidFill>
                <a:effectLst/>
                <a:latin typeface="Times New Roman"/>
              </a:rPr>
              <a:t>После проведения ряда опытов дети легко ответят на вопросы, что произойдёт с сосулькой, если её занести в группу? Опустить в банку с водой? и т.п. Знания, полученные в детском саду, необходимо закреплять дома (например: изготовление с родителями цветных льдинок). На прогулке можно провести ООД в форме игры, например, со снеговиком, сделанным ребятами. Предложить взять его в группу, задать вопросы:</a:t>
            </a:r>
          </a:p>
          <a:p>
            <a:pPr marL="0" indent="0">
              <a:buNone/>
            </a:pPr>
            <a:r>
              <a:rPr lang="ru-RU" sz="2400" b="0" i="0" dirty="0" smtClean="0">
                <a:solidFill>
                  <a:srgbClr val="FF0000"/>
                </a:solidFill>
                <a:effectLst/>
                <a:latin typeface="Times New Roman"/>
              </a:rPr>
              <a:t>• можно ли это делать?</a:t>
            </a:r>
          </a:p>
          <a:p>
            <a:pPr marL="0" indent="0">
              <a:buNone/>
            </a:pPr>
            <a:r>
              <a:rPr lang="ru-RU" sz="2400" b="0" i="0" dirty="0" smtClean="0">
                <a:solidFill>
                  <a:srgbClr val="FF0000"/>
                </a:solidFill>
                <a:effectLst/>
                <a:latin typeface="Times New Roman"/>
              </a:rPr>
              <a:t>• почему нельзя?</a:t>
            </a:r>
          </a:p>
          <a:p>
            <a:pPr marL="0" indent="0">
              <a:buNone/>
            </a:pPr>
            <a:r>
              <a:rPr lang="ru-RU" sz="2400" b="0" i="0" dirty="0" smtClean="0">
                <a:solidFill>
                  <a:srgbClr val="FF0000"/>
                </a:solidFill>
                <a:effectLst/>
                <a:latin typeface="Times New Roman"/>
              </a:rPr>
              <a:t>• а может всё-таки не растает снеговик?</a:t>
            </a:r>
          </a:p>
          <a:p>
            <a:pPr marL="0" indent="0">
              <a:buNone/>
            </a:pPr>
            <a:r>
              <a:rPr lang="ru-RU" sz="2400" b="0" i="0" dirty="0" smtClean="0">
                <a:solidFill>
                  <a:srgbClr val="FF0000"/>
                </a:solidFill>
                <a:effectLst/>
                <a:latin typeface="Times New Roman"/>
              </a:rPr>
              <a:t>• нос растает или нет?</a:t>
            </a:r>
          </a:p>
          <a:p>
            <a:pPr marL="0" indent="0">
              <a:buNone/>
            </a:pPr>
            <a:r>
              <a:rPr lang="ru-RU" sz="2400" b="0" i="0" dirty="0" smtClean="0">
                <a:solidFill>
                  <a:srgbClr val="FF0000"/>
                </a:solidFill>
                <a:effectLst/>
                <a:latin typeface="Times New Roman"/>
              </a:rPr>
              <a:t>• из чего он сделан?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/>
              </a:rPr>
              <a:t>В заключение прогулки взять снеговика в группу, поместить в тазик. После наблюдений дети правильно смогут ответить на ряд вопросов: </a:t>
            </a:r>
            <a:r>
              <a:rPr lang="ru-RU" sz="2400" b="0" i="0" dirty="0" smtClean="0">
                <a:solidFill>
                  <a:srgbClr val="FF0000"/>
                </a:solidFill>
                <a:effectLst/>
                <a:latin typeface="Times New Roman"/>
              </a:rPr>
              <a:t>Что случилось со снеговиком? Почему? Что тает быстрее – снег или лёд?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2924944"/>
            <a:ext cx="1763813" cy="1899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399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784976" cy="2724535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400" b="0" i="0" dirty="0" smtClean="0">
                <a:solidFill>
                  <a:srgbClr val="0070C0"/>
                </a:solidFill>
                <a:effectLst/>
                <a:latin typeface="Times New Roman"/>
              </a:rPr>
              <a:t>Исследовать и объекты неживой природы</a:t>
            </a:r>
            <a:r>
              <a:rPr lang="ru-RU" sz="2400" b="0" i="0" dirty="0" smtClean="0">
                <a:solidFill>
                  <a:srgbClr val="00B050"/>
                </a:solidFill>
                <a:effectLst/>
                <a:latin typeface="Times New Roman"/>
              </a:rPr>
              <a:t>: песок, глина, снег, камни, воздух, вода, магнит и пр. Можно провести опыт «Тонет – не тонет». Определить, что не все предметы тонут в воде. Предложить слепить фигурку из мокрого и сухого песка. Дети рассуждают, какой песок лепится, почему. Рассматривая песок через лупу, обнаруживают, что он состоит из мелких кристалликов-песчинок, этим объясняется свойство сухого песка – сыпучесть.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7085" y="2564904"/>
            <a:ext cx="3760559" cy="4437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636912"/>
            <a:ext cx="2916324" cy="38884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2499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381328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3100" b="0" i="0" dirty="0" smtClean="0">
                <a:solidFill>
                  <a:srgbClr val="0070C0"/>
                </a:solidFill>
                <a:effectLst/>
                <a:latin typeface="Times New Roman"/>
              </a:rPr>
              <a:t>Для того чтобы у ребёнка появилось желание самостоятельно использовать элементы исследовательской деятельности – проводить опыты и эксперименты, необходимо </a:t>
            </a:r>
            <a:r>
              <a:rPr lang="ru-RU" sz="3100" i="0" dirty="0" smtClean="0">
                <a:solidFill>
                  <a:srgbClr val="FF0000"/>
                </a:solidFill>
                <a:effectLst/>
                <a:latin typeface="Times New Roman"/>
              </a:rPr>
              <a:t>создать в группе определённую развивающую среду</a:t>
            </a:r>
            <a:r>
              <a:rPr lang="ru-RU" sz="3100" b="0" i="0" dirty="0" smtClean="0">
                <a:solidFill>
                  <a:srgbClr val="0070C0"/>
                </a:solidFill>
                <a:effectLst/>
                <a:latin typeface="Times New Roman"/>
              </a:rPr>
              <a:t>. Для активизации детской исследовательской деятельности можно использовать оборудование:  </a:t>
            </a:r>
          </a:p>
          <a:p>
            <a:pPr marL="0" indent="0" algn="ctr">
              <a:buNone/>
            </a:pPr>
            <a:r>
              <a:rPr lang="ru-RU" sz="3100" b="0" i="0" dirty="0" smtClean="0">
                <a:solidFill>
                  <a:srgbClr val="0070C0"/>
                </a:solidFill>
                <a:effectLst/>
                <a:latin typeface="Times New Roman"/>
              </a:rPr>
              <a:t>                                                          </a:t>
            </a:r>
          </a:p>
          <a:p>
            <a:r>
              <a:rPr lang="ru-RU" b="0" i="0" dirty="0" smtClean="0">
                <a:solidFill>
                  <a:srgbClr val="C00000"/>
                </a:solidFill>
                <a:effectLst/>
                <a:latin typeface="Times New Roman"/>
              </a:rPr>
              <a:t> разнообразные емкости: кружки, колбы, графины, тарелочки, пробирки, стаканчики, песочные формочки и т.д.;</a:t>
            </a:r>
          </a:p>
          <a:p>
            <a:r>
              <a:rPr lang="ru-RU" b="0" i="0" dirty="0" smtClean="0">
                <a:solidFill>
                  <a:srgbClr val="C00000"/>
                </a:solidFill>
                <a:effectLst/>
                <a:latin typeface="Times New Roman"/>
              </a:rPr>
              <a:t> шприцы, трубочки (резиновые, пластмассовые), воронки, сито; – увеличительные стекла, лупы (микроскоп);</a:t>
            </a:r>
          </a:p>
          <a:p>
            <a:r>
              <a:rPr lang="ru-RU" b="0" i="0" dirty="0" smtClean="0">
                <a:solidFill>
                  <a:srgbClr val="C00000"/>
                </a:solidFill>
                <a:effectLst/>
                <a:latin typeface="Times New Roman"/>
              </a:rPr>
              <a:t> измерительные приборы (градусники, весы, часы, линейки, термометр и пр.);</a:t>
            </a:r>
          </a:p>
          <a:p>
            <a:r>
              <a:rPr lang="ru-RU" b="0" i="0" dirty="0" smtClean="0">
                <a:solidFill>
                  <a:srgbClr val="C00000"/>
                </a:solidFill>
                <a:effectLst/>
                <a:latin typeface="Times New Roman"/>
              </a:rPr>
              <a:t>фонендоскоп, жгут, бинты, салфетки, калька;</a:t>
            </a:r>
          </a:p>
          <a:p>
            <a:r>
              <a:rPr lang="ru-RU" b="0" i="0" dirty="0" smtClean="0">
                <a:solidFill>
                  <a:srgbClr val="C00000"/>
                </a:solidFill>
                <a:effectLst/>
                <a:latin typeface="Times New Roman"/>
              </a:rPr>
              <a:t> компас, бинокль;</a:t>
            </a:r>
          </a:p>
          <a:p>
            <a:r>
              <a:rPr lang="ru-RU" b="0" i="0" dirty="0" smtClean="0">
                <a:solidFill>
                  <a:srgbClr val="C00000"/>
                </a:solidFill>
                <a:effectLst/>
                <a:latin typeface="Times New Roman"/>
              </a:rPr>
              <a:t>пилочки, наждачная бумага, пипетки;</a:t>
            </a:r>
          </a:p>
          <a:p>
            <a:r>
              <a:rPr lang="ru-RU" b="0" i="0" dirty="0" smtClean="0">
                <a:solidFill>
                  <a:srgbClr val="C00000"/>
                </a:solidFill>
                <a:effectLst/>
                <a:latin typeface="Times New Roman"/>
              </a:rPr>
              <a:t>–губка, пенопласт, поролон, вата и т.д. Подборка материала осуществляется по мере изучения темы и по мере ознакомления детей с теми или иными материалами.</a:t>
            </a:r>
          </a:p>
          <a:p>
            <a:pPr marL="0" lvl="0" indent="0" algn="ctr">
              <a:buClr>
                <a:srgbClr val="A7EA52"/>
              </a:buCl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900" dirty="0">
                <a:solidFill>
                  <a:srgbClr val="00B050"/>
                </a:solidFill>
                <a:latin typeface="Times New Roman"/>
              </a:rPr>
              <a:t>К концу средней группы у детей обогатиться словарный запас, произойдёт интенсивное накопление знаний и умений об окружающем мире, дети начнут логически мыслить, делать правильные выводы о взаимосвязях живой и неживой природы.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688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496944" cy="6192688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ru-RU" sz="5100" b="0" i="0" dirty="0" smtClean="0">
              <a:solidFill>
                <a:srgbClr val="FF0000"/>
              </a:solidFill>
              <a:effectLst/>
              <a:latin typeface="Arial"/>
            </a:endParaRPr>
          </a:p>
          <a:p>
            <a:pPr marL="0" indent="0" algn="ctr">
              <a:buNone/>
            </a:pPr>
            <a:endParaRPr lang="ru-RU" sz="4400" b="0" i="0" dirty="0" smtClean="0">
              <a:solidFill>
                <a:srgbClr val="FF0000"/>
              </a:solidFill>
              <a:effectLst/>
              <a:latin typeface="Arial"/>
            </a:endParaRPr>
          </a:p>
          <a:p>
            <a:pPr marL="0" indent="0" algn="ctr">
              <a:buNone/>
            </a:pPr>
            <a:r>
              <a:rPr lang="ru-RU" sz="4400" b="0" i="0" dirty="0" smtClean="0">
                <a:solidFill>
                  <a:srgbClr val="FF0000"/>
                </a:solidFill>
                <a:effectLst/>
                <a:latin typeface="Arial"/>
              </a:rPr>
              <a:t>Технологии поисково- исследовательской деятельности</a:t>
            </a:r>
            <a:r>
              <a:rPr lang="ru-RU" sz="4400" b="0" i="0" dirty="0" smtClean="0">
                <a:solidFill>
                  <a:srgbClr val="00B050"/>
                </a:solidFill>
                <a:effectLst/>
                <a:latin typeface="Arial"/>
              </a:rPr>
              <a:t>                                                                           </a:t>
            </a:r>
            <a:r>
              <a:rPr lang="ru-RU" sz="3600" b="0" i="1" dirty="0" smtClean="0">
                <a:solidFill>
                  <a:srgbClr val="C00000"/>
                </a:solidFill>
                <a:effectLst/>
                <a:latin typeface="Arial"/>
              </a:rPr>
              <a:t>«Обучение через открытие»</a:t>
            </a:r>
            <a:r>
              <a:rPr lang="ru-RU" sz="3600" b="0" i="0" dirty="0" smtClean="0">
                <a:solidFill>
                  <a:srgbClr val="C00000"/>
                </a:solidFill>
                <a:effectLst/>
                <a:latin typeface="Arial"/>
              </a:rPr>
              <a:t> </a:t>
            </a:r>
            <a:r>
              <a:rPr lang="ru-RU" sz="3600" b="0" i="1" dirty="0" smtClean="0">
                <a:solidFill>
                  <a:srgbClr val="00B050"/>
                </a:solidFill>
                <a:effectLst/>
                <a:latin typeface="Arial"/>
              </a:rPr>
              <a:t>(экспериментирование)</a:t>
            </a:r>
            <a:r>
              <a:rPr lang="ru-RU" sz="3600" b="0" i="0" dirty="0" smtClean="0">
                <a:solidFill>
                  <a:srgbClr val="00B050"/>
                </a:solidFill>
                <a:effectLst/>
                <a:latin typeface="Arial"/>
              </a:rPr>
              <a:t> </a:t>
            </a:r>
            <a:endParaRPr lang="ru-RU" sz="3600" dirty="0">
              <a:solidFill>
                <a:srgbClr val="00B050"/>
              </a:solidFill>
              <a:latin typeface="Arial"/>
            </a:endParaRPr>
          </a:p>
          <a:p>
            <a:pPr marL="0" indent="0" algn="ctr">
              <a:buNone/>
            </a:pPr>
            <a:r>
              <a:rPr lang="ru-RU" sz="3600" b="0" i="0" dirty="0" smtClean="0">
                <a:solidFill>
                  <a:srgbClr val="00B050"/>
                </a:solidFill>
                <a:effectLst/>
                <a:latin typeface="Arial"/>
              </a:rPr>
              <a:t>предполагает непосредственное участие ребенка в образовательной ситуации. Под руководством взрослого создание проблемных ситуаций, организация поисково-исследовательской деятельности детей по их разрешению, в результате чего происходит обучение детей рассуждению, сопоставлению различных точек зрения, обобщению полученных результатов.  </a:t>
            </a:r>
          </a:p>
          <a:p>
            <a:pPr marL="0" indent="0" algn="ctr">
              <a:buNone/>
            </a:pPr>
            <a:endParaRPr lang="ru-RU" sz="3600" b="0" i="0" dirty="0" smtClean="0">
              <a:solidFill>
                <a:srgbClr val="00B050"/>
              </a:solidFill>
              <a:effectLst/>
              <a:latin typeface="Arial"/>
            </a:endParaRPr>
          </a:p>
          <a:p>
            <a:pPr marL="0" indent="0" algn="ctr">
              <a:buNone/>
            </a:pPr>
            <a:r>
              <a:rPr lang="ru-RU" sz="4400" i="1" dirty="0" smtClean="0">
                <a:solidFill>
                  <a:srgbClr val="FF0000"/>
                </a:solidFill>
                <a:latin typeface="Arial"/>
              </a:rPr>
              <a:t>Проектная </a:t>
            </a:r>
            <a:r>
              <a:rPr lang="ru-RU" sz="4400" i="1" dirty="0">
                <a:solidFill>
                  <a:srgbClr val="FF0000"/>
                </a:solidFill>
                <a:latin typeface="Arial"/>
              </a:rPr>
              <a:t>деятельность </a:t>
            </a:r>
            <a:r>
              <a:rPr lang="ru-RU" sz="4400" i="1" dirty="0" smtClean="0">
                <a:solidFill>
                  <a:srgbClr val="FF0000"/>
                </a:solidFill>
                <a:latin typeface="Arial"/>
              </a:rPr>
              <a:t>, м</a:t>
            </a:r>
            <a:r>
              <a:rPr lang="ru-RU" sz="4400" b="0" i="1" dirty="0" smtClean="0">
                <a:solidFill>
                  <a:srgbClr val="FF0000"/>
                </a:solidFill>
                <a:effectLst/>
                <a:latin typeface="Arial"/>
              </a:rPr>
              <a:t>ини-проекты                  </a:t>
            </a:r>
            <a:r>
              <a:rPr lang="ru-RU" sz="3600" b="0" i="0" dirty="0" smtClean="0">
                <a:solidFill>
                  <a:srgbClr val="0070C0"/>
                </a:solidFill>
                <a:effectLst/>
                <a:latin typeface="Arial"/>
              </a:rPr>
              <a:t>приобщают детей к самостоятельной </a:t>
            </a:r>
            <a:r>
              <a:rPr lang="ru-RU" sz="3600" b="1" i="0" dirty="0" smtClean="0">
                <a:solidFill>
                  <a:srgbClr val="0070C0"/>
                </a:solidFill>
                <a:effectLst/>
                <a:latin typeface="Arial"/>
              </a:rPr>
              <a:t>познавательной деятельности</a:t>
            </a:r>
            <a:r>
              <a:rPr lang="ru-RU" sz="3600" b="0" i="0" dirty="0" smtClean="0">
                <a:solidFill>
                  <a:srgbClr val="0070C0"/>
                </a:solidFill>
                <a:effectLst/>
                <a:latin typeface="Arial"/>
              </a:rPr>
              <a:t>, расширяют кругозор, побуждают к проявлению </a:t>
            </a:r>
            <a:r>
              <a:rPr lang="ru-RU" sz="3600" b="1" i="0" dirty="0" smtClean="0">
                <a:solidFill>
                  <a:srgbClr val="0070C0"/>
                </a:solidFill>
                <a:effectLst/>
                <a:latin typeface="Arial"/>
              </a:rPr>
              <a:t>инициативы и любознательности</a:t>
            </a:r>
            <a:r>
              <a:rPr lang="ru-RU" sz="3600" b="0" i="0" dirty="0" smtClean="0">
                <a:solidFill>
                  <a:srgbClr val="0070C0"/>
                </a:solidFill>
                <a:effectLst/>
                <a:latin typeface="Arial"/>
              </a:rPr>
              <a:t>, стимулируют проявление нравственно-волевых качеств по достижению </a:t>
            </a:r>
            <a:r>
              <a:rPr lang="ru-RU" sz="3600" b="1" i="0" dirty="0" smtClean="0">
                <a:solidFill>
                  <a:srgbClr val="0070C0"/>
                </a:solidFill>
                <a:effectLst/>
                <a:latin typeface="Arial"/>
              </a:rPr>
              <a:t>познавательных целей</a:t>
            </a:r>
            <a:r>
              <a:rPr lang="ru-RU" sz="3600" b="0" i="0" dirty="0" smtClean="0">
                <a:solidFill>
                  <a:srgbClr val="0070C0"/>
                </a:solidFill>
                <a:effectLst/>
                <a:latin typeface="Arial"/>
              </a:rPr>
              <a:t>. В возрасте 6-7 лет взрослому особенно важно </a:t>
            </a:r>
            <a:r>
              <a:rPr lang="ru-RU" sz="3600" b="1" i="0" dirty="0" smtClean="0">
                <a:solidFill>
                  <a:srgbClr val="0070C0"/>
                </a:solidFill>
                <a:effectLst/>
                <a:latin typeface="Arial"/>
              </a:rPr>
              <a:t>развивать</a:t>
            </a:r>
            <a:r>
              <a:rPr lang="ru-RU" sz="3600" b="0" i="0" dirty="0" smtClean="0">
                <a:solidFill>
                  <a:srgbClr val="0070C0"/>
                </a:solidFill>
                <a:effectLst/>
                <a:latin typeface="Arial"/>
              </a:rPr>
              <a:t> и поддерживать творческую </a:t>
            </a:r>
            <a:r>
              <a:rPr lang="ru-RU" sz="3600" b="1" i="0" dirty="0" smtClean="0">
                <a:solidFill>
                  <a:srgbClr val="0070C0"/>
                </a:solidFill>
                <a:effectLst/>
                <a:latin typeface="Arial"/>
              </a:rPr>
              <a:t>активность детей</a:t>
            </a:r>
            <a:r>
              <a:rPr lang="ru-RU" sz="3600" b="0" i="0" dirty="0" smtClean="0">
                <a:solidFill>
                  <a:srgbClr val="0070C0"/>
                </a:solidFill>
                <a:effectLst/>
                <a:latin typeface="Arial"/>
              </a:rPr>
              <a:t>, создавать </a:t>
            </a:r>
            <a:r>
              <a:rPr lang="ru-RU" sz="3600" b="1" i="0" dirty="0" smtClean="0">
                <a:solidFill>
                  <a:srgbClr val="0070C0"/>
                </a:solidFill>
                <a:effectLst/>
                <a:latin typeface="Arial"/>
              </a:rPr>
              <a:t>условия</a:t>
            </a:r>
            <a:r>
              <a:rPr lang="ru-RU" sz="3600" b="0" i="0" dirty="0" smtClean="0">
                <a:solidFill>
                  <a:srgbClr val="0070C0"/>
                </a:solidFill>
                <a:effectLst/>
                <a:latin typeface="Arial"/>
              </a:rPr>
              <a:t> для самостоятельного определения детьми цели и содержания предстоящей деятельности, выбора способов работы над проектом.</a:t>
            </a:r>
          </a:p>
          <a:p>
            <a:pPr marL="0" indent="0">
              <a:buNone/>
            </a:pPr>
            <a:endParaRPr lang="ru-RU" sz="5100" b="0" i="0" dirty="0" smtClean="0">
              <a:solidFill>
                <a:srgbClr val="111111"/>
              </a:solidFill>
              <a:effectLst/>
              <a:latin typeface="Arial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712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268760"/>
            <a:ext cx="7776864" cy="48574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0" i="0" dirty="0" smtClean="0">
                <a:solidFill>
                  <a:srgbClr val="FF0000"/>
                </a:solidFill>
                <a:effectLst/>
                <a:latin typeface="Times New Roman"/>
              </a:rPr>
              <a:t>Анализируя всё вышесказанное можно сделать вывод, о том, что специально организованная исследовательская деятельность позволяет воспитанникам самим добывать информацию об изучаемых объектах или явлениях, а педагогу необходимо сделать процесс обучения максимально эффективным и более полно удовлетворяющим естественную любознательность дошкольников, развивая их познавательную активность.</a:t>
            </a:r>
            <a:endParaRPr lang="ru-RU" sz="2800" b="0" i="0" dirty="0">
              <a:solidFill>
                <a:srgbClr val="FF0000"/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2628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52894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В Конституции Российской Федерации, в «Концепции модернизации российского образования», в Законе Российской Федерации «Об образовании в РФ» и других нормативных документах Российской Федерации сформулирован социальный заказ государства системе образования: 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воспитание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инициативного,</a:t>
            </a: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ответственного человека, готового самостоятельно принимать решения в ситуации выбора.</a:t>
            </a:r>
          </a:p>
        </p:txBody>
      </p:sp>
    </p:spTree>
    <p:extLst>
      <p:ext uri="{BB962C8B-B14F-4D97-AF65-F5344CB8AC3E}">
        <p14:creationId xmlns:p14="http://schemas.microsoft.com/office/powerpoint/2010/main" val="232147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12776"/>
            <a:ext cx="8003232" cy="49118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0" i="0" dirty="0" smtClean="0">
                <a:solidFill>
                  <a:srgbClr val="0070C0"/>
                </a:solidFill>
                <a:effectLst/>
                <a:latin typeface="Times New Roman"/>
              </a:rPr>
              <a:t>Проблема развития познавательной активности дошкольников – одна из самых актуальных в детской психологии, поскольку взаимодействие человека с окружающим миром возможно благодаря его активности и деятельности, а ещё и потому, что </a:t>
            </a:r>
            <a:r>
              <a:rPr lang="ru-RU" sz="2800" b="0" i="0" dirty="0" smtClean="0">
                <a:solidFill>
                  <a:srgbClr val="00B050"/>
                </a:solidFill>
                <a:effectLst/>
                <a:latin typeface="Times New Roman"/>
              </a:rPr>
              <a:t>активность является непременной предпосылкой формирования умственных качеств личности, её самостоятельности и инициативности</a:t>
            </a:r>
            <a:endParaRPr lang="ru-RU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48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72819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Наиболее общими показателями познавательной активности ребенка являются: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0" i="0" dirty="0" smtClean="0">
                <a:solidFill>
                  <a:srgbClr val="00B050"/>
                </a:solidFill>
                <a:effectLst/>
                <a:latin typeface="Times New Roman"/>
              </a:rPr>
              <a:t>- сосредоточенность, концентрация внимания на изучаемом предмете, теме (заинтересованность любой распознается по «внимательной тишине»);</a:t>
            </a:r>
          </a:p>
          <a:p>
            <a:pPr marL="0" indent="0">
              <a:buNone/>
            </a:pPr>
            <a:r>
              <a:rPr lang="ru-RU" sz="2400" b="0" i="0" dirty="0" smtClean="0">
                <a:solidFill>
                  <a:srgbClr val="00B050"/>
                </a:solidFill>
                <a:effectLst/>
                <a:latin typeface="Times New Roman"/>
              </a:rPr>
              <a:t>- ребенок по собственной инициативе обращается к той или иной области знаний; стремится узнать больше, участвовать в дискуссии;</a:t>
            </a:r>
          </a:p>
          <a:p>
            <a:pPr marL="0" indent="0">
              <a:buNone/>
            </a:pPr>
            <a:r>
              <a:rPr lang="ru-RU" sz="2400" b="0" i="0" dirty="0" smtClean="0">
                <a:solidFill>
                  <a:srgbClr val="00B050"/>
                </a:solidFill>
                <a:effectLst/>
                <a:latin typeface="Times New Roman"/>
              </a:rPr>
              <a:t>- положительные эмоциональные переживания при преодолении затруднений в деятельности,</a:t>
            </a:r>
          </a:p>
          <a:p>
            <a:pPr marL="0" indent="0">
              <a:buNone/>
            </a:pPr>
            <a:r>
              <a:rPr lang="ru-RU" sz="2400" b="0" i="0" dirty="0" smtClean="0">
                <a:solidFill>
                  <a:srgbClr val="00B050"/>
                </a:solidFill>
                <a:effectLst/>
                <a:latin typeface="Times New Roman"/>
              </a:rPr>
              <a:t>- эмоциональные проявления (заинтересованные мимика, жесты).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3984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36104"/>
          </a:xfrm>
        </p:spPr>
        <p:txBody>
          <a:bodyPr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2800" dirty="0">
                <a:solidFill>
                  <a:srgbClr val="0070C0"/>
                </a:solidFill>
                <a:latin typeface="Times New Roman"/>
                <a:ea typeface="+mn-ea"/>
                <a:cs typeface="+mn-cs"/>
              </a:rPr>
              <a:t>для инициативной личности характерно:</a:t>
            </a:r>
            <a:br>
              <a:rPr lang="ru-RU" sz="2800" dirty="0">
                <a:solidFill>
                  <a:srgbClr val="0070C0"/>
                </a:solidFill>
                <a:latin typeface="Times New Roman"/>
                <a:ea typeface="+mn-ea"/>
                <a:cs typeface="+mn-cs"/>
              </a:rPr>
            </a:b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2040" y="1196752"/>
            <a:ext cx="3888432" cy="5256584"/>
          </a:xfrm>
        </p:spPr>
        <p:txBody>
          <a:bodyPr>
            <a:normAutofit fontScale="92500" lnSpcReduction="10000"/>
          </a:bodyPr>
          <a:lstStyle/>
          <a:p>
            <a:pPr algn="ctr">
              <a:buFont typeface="Wingdings" pitchFamily="2" charset="2"/>
              <a:buChar char="ü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/>
              </a:rPr>
              <a:t> произвольность поведения;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/>
              </a:rPr>
              <a:t> самостоятельность;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/>
              </a:rPr>
              <a:t>развитая эмоционально волевая сфера;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/>
              </a:rPr>
              <a:t>инициатива в различных видах деятельности;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/>
              </a:rPr>
              <a:t> стремление к самореализации;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/>
              </a:rPr>
              <a:t>общительность;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/>
              </a:rPr>
              <a:t>творческий подход к деятельности;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/>
              </a:rPr>
              <a:t>высокий уровень умственных способностей;</a:t>
            </a:r>
          </a:p>
          <a:p>
            <a:pPr algn="ctr">
              <a:buFont typeface="Wingdings" pitchFamily="2" charset="2"/>
              <a:buChar char="ü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/>
              </a:rPr>
              <a:t>познавательная активность.</a:t>
            </a:r>
          </a:p>
          <a:p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3942438" cy="525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986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2088232"/>
          </a:xfrm>
        </p:spPr>
        <p:txBody>
          <a:bodyPr>
            <a:noAutofit/>
          </a:bodyPr>
          <a:lstStyle/>
          <a:p>
            <a:r>
              <a:rPr lang="ru-RU" sz="2400" b="0" i="0" dirty="0" smtClean="0">
                <a:solidFill>
                  <a:srgbClr val="FF0000"/>
                </a:solidFill>
                <a:effectLst/>
                <a:latin typeface="Times New Roman"/>
              </a:rPr>
              <a:t>Инициативная личность развивается в деятельности. </a:t>
            </a:r>
            <a:r>
              <a:rPr lang="ru-RU" sz="2400" b="0" i="0" dirty="0" smtClean="0">
                <a:solidFill>
                  <a:srgbClr val="0070C0"/>
                </a:solidFill>
                <a:effectLst/>
                <a:latin typeface="Times New Roman"/>
              </a:rPr>
              <a:t>А так как </a:t>
            </a:r>
            <a:r>
              <a:rPr lang="ru-RU" sz="2400" b="0" i="1" dirty="0" smtClean="0">
                <a:solidFill>
                  <a:srgbClr val="00B050"/>
                </a:solidFill>
                <a:effectLst/>
                <a:latin typeface="Times New Roman"/>
              </a:rPr>
              <a:t>ведущая деятельность дошкольного возраста игра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/>
              </a:rPr>
              <a:t>, </a:t>
            </a:r>
            <a:r>
              <a:rPr lang="ru-RU" sz="2400" b="0" i="0" dirty="0" smtClean="0">
                <a:solidFill>
                  <a:srgbClr val="0070C0"/>
                </a:solidFill>
                <a:effectLst/>
                <a:latin typeface="Times New Roman"/>
              </a:rPr>
              <a:t>то, чем выше уровень развития творческой инициативы, тем разнообразнее игровая деятельность, а следовательно и динамичнее развитие личности.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76056" y="2276872"/>
            <a:ext cx="3292077" cy="43894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47" y="2814877"/>
            <a:ext cx="4988545" cy="4043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562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/>
              </a:rPr>
              <a:t> </a:t>
            </a:r>
            <a:r>
              <a:rPr lang="ru-RU" sz="2800" b="0" i="0" dirty="0" smtClean="0">
                <a:solidFill>
                  <a:srgbClr val="0070C0"/>
                </a:solidFill>
                <a:effectLst/>
                <a:latin typeface="Times New Roman"/>
              </a:rPr>
              <a:t>Под </a:t>
            </a:r>
            <a:r>
              <a:rPr lang="ru-RU" sz="2800" b="0" i="0" dirty="0" smtClean="0">
                <a:solidFill>
                  <a:srgbClr val="FF0000"/>
                </a:solidFill>
                <a:effectLst/>
                <a:latin typeface="Times New Roman"/>
              </a:rPr>
              <a:t>творческой инициативой </a:t>
            </a:r>
            <a:r>
              <a:rPr lang="ru-RU" sz="2800" b="0" i="0" dirty="0" smtClean="0">
                <a:solidFill>
                  <a:srgbClr val="0070C0"/>
                </a:solidFill>
                <a:effectLst/>
                <a:latin typeface="Times New Roman"/>
              </a:rPr>
              <a:t>следует понимать включённость ребёнка в сюжетную игру, как основную деятельность дошкольника.                                                  </a:t>
            </a:r>
            <a:r>
              <a:rPr lang="ru-RU" sz="2800" b="0" i="0" dirty="0" smtClean="0">
                <a:solidFill>
                  <a:srgbClr val="C00000"/>
                </a:solidFill>
                <a:effectLst/>
                <a:latin typeface="Times New Roman"/>
              </a:rPr>
              <a:t>Выделяют три уровня творческой инициативы: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000" b="0" i="0" dirty="0" smtClean="0">
                <a:solidFill>
                  <a:srgbClr val="0070C0"/>
                </a:solidFill>
                <a:effectLst/>
                <a:latin typeface="Times New Roman"/>
              </a:rPr>
              <a:t>1-й уровень</a:t>
            </a:r>
          </a:p>
          <a:p>
            <a:pPr marL="0" indent="0">
              <a:buNone/>
            </a:pPr>
            <a:r>
              <a:rPr lang="ru-RU" sz="2400" b="0" i="0" dirty="0" smtClean="0">
                <a:solidFill>
                  <a:srgbClr val="C00000"/>
                </a:solidFill>
                <a:effectLst/>
                <a:latin typeface="Times New Roman"/>
              </a:rPr>
              <a:t>Активно развертывает несколько связанных по смыслу условных действий 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/>
              </a:rPr>
              <a:t>(роль в действии), содержание которых зависит от наличной игровой обстановки; </a:t>
            </a:r>
            <a:r>
              <a:rPr lang="ru-RU" sz="2400" b="0" i="0" dirty="0" smtClean="0">
                <a:solidFill>
                  <a:srgbClr val="00B050"/>
                </a:solidFill>
                <a:effectLst/>
                <a:latin typeface="Times New Roman"/>
              </a:rPr>
              <a:t>активно использует предметы-заместители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/>
              </a:rPr>
              <a:t>, наделяя один и тот же предмет разными игровыми значениями; с энтузиазмом </a:t>
            </a:r>
            <a:r>
              <a:rPr lang="ru-RU" sz="2400" b="0" i="0" dirty="0" smtClean="0">
                <a:solidFill>
                  <a:srgbClr val="0070C0"/>
                </a:solidFill>
                <a:effectLst/>
                <a:latin typeface="Times New Roman"/>
              </a:rPr>
              <a:t>многократно воспроизводит понравившееся условное игровое действие 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/>
              </a:rPr>
              <a:t>(цепочку действий) с незначительными вариациями.</a:t>
            </a:r>
          </a:p>
          <a:p>
            <a:pPr marL="0" indent="0">
              <a:buNone/>
            </a:pPr>
            <a:r>
              <a:rPr lang="ru-RU" sz="2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/>
              </a:rPr>
              <a:t>Ключевые признаки:</a:t>
            </a:r>
          </a:p>
          <a:p>
            <a:pPr>
              <a:buFont typeface="Wingdings" pitchFamily="2" charset="2"/>
              <a:buChar char="ü"/>
            </a:pPr>
            <a:r>
              <a:rPr lang="ru-RU" sz="2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Times New Roman"/>
              </a:rPr>
              <a:t> 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/>
              </a:rPr>
              <a:t>в рамках наличной предметно-игровой обстановки активно развертывает несколько связанных по смыслу игровых действий (роль в действии);</a:t>
            </a:r>
          </a:p>
          <a:p>
            <a:pPr>
              <a:buFont typeface="Wingdings" pitchFamily="2" charset="2"/>
              <a:buChar char="ü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/>
              </a:rPr>
              <a:t> вариативно использует предметы-заместители в условном игровом значении.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3012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6064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4500" b="0" i="0" dirty="0" smtClean="0">
                <a:solidFill>
                  <a:srgbClr val="0070C0"/>
                </a:solidFill>
                <a:effectLst/>
                <a:latin typeface="Times New Roman"/>
              </a:rPr>
              <a:t>2-й уровень</a:t>
            </a:r>
          </a:p>
          <a:p>
            <a:pPr marL="0" indent="0" algn="ctr">
              <a:buNone/>
            </a:pPr>
            <a:endParaRPr lang="ru-RU" sz="3400" b="0" i="0" dirty="0" smtClean="0">
              <a:solidFill>
                <a:srgbClr val="0070C0"/>
              </a:solidFill>
              <a:effectLst/>
              <a:latin typeface="Times New Roman"/>
            </a:endParaRPr>
          </a:p>
          <a:p>
            <a:pPr marL="0" indent="0" algn="ctr">
              <a:buNone/>
            </a:pPr>
            <a:r>
              <a:rPr lang="ru-RU" sz="3400" b="0" i="0" dirty="0" smtClean="0">
                <a:solidFill>
                  <a:srgbClr val="000000"/>
                </a:solidFill>
                <a:effectLst/>
                <a:latin typeface="Times New Roman"/>
              </a:rPr>
              <a:t>Имеет первоначальный замысел («Хочу играть в больницу», «Я - шофер» и т.п.); активно ищет или видоизменяет имеющуюся игровую обстановку; принимает и обозначает в речи игровые роли; развертывает отдельные сюжетные эпизоды (в рамках привычных последовательностей событий), активно используя не только условные действия, но и ролевую речь, разнообразные ролевые диалоги; в процессе игры может переходить от одного сюжетного эпизода к другому (от одной роли к другой), не заботясь об их связности.</a:t>
            </a:r>
          </a:p>
          <a:p>
            <a:pPr marL="0" indent="0" algn="ctr">
              <a:buNone/>
            </a:pPr>
            <a:r>
              <a:rPr lang="ru-RU" sz="3800" b="1" i="1" dirty="0" smtClean="0">
                <a:solidFill>
                  <a:srgbClr val="0070C0"/>
                </a:solidFill>
                <a:effectLst/>
                <a:latin typeface="Times New Roman"/>
              </a:rPr>
              <a:t>Ключевые признаки: </a:t>
            </a:r>
          </a:p>
          <a:p>
            <a:pPr>
              <a:buFont typeface="Wingdings" pitchFamily="2" charset="2"/>
              <a:buChar char="ü"/>
            </a:pPr>
            <a:r>
              <a:rPr lang="ru-RU" sz="3400" b="0" i="1" dirty="0" smtClean="0">
                <a:solidFill>
                  <a:srgbClr val="000000"/>
                </a:solidFill>
                <a:effectLst/>
                <a:latin typeface="Times New Roman"/>
              </a:rPr>
              <a:t>имеет первоначальный замысел, легко меняющийся в процессе игры; </a:t>
            </a:r>
          </a:p>
          <a:p>
            <a:pPr>
              <a:buFont typeface="Wingdings" pitchFamily="2" charset="2"/>
              <a:buChar char="ü"/>
            </a:pPr>
            <a:r>
              <a:rPr lang="ru-RU" sz="3400" b="0" i="1" dirty="0" smtClean="0">
                <a:solidFill>
                  <a:srgbClr val="000000"/>
                </a:solidFill>
                <a:effectLst/>
                <a:latin typeface="Times New Roman"/>
              </a:rPr>
              <a:t>принимает разнообразные роли; </a:t>
            </a:r>
          </a:p>
          <a:p>
            <a:pPr>
              <a:buFont typeface="Wingdings" pitchFamily="2" charset="2"/>
              <a:buChar char="ü"/>
            </a:pPr>
            <a:r>
              <a:rPr lang="ru-RU" sz="3400" b="0" i="1" dirty="0" smtClean="0">
                <a:solidFill>
                  <a:srgbClr val="000000"/>
                </a:solidFill>
                <a:effectLst/>
                <a:latin typeface="Times New Roman"/>
              </a:rPr>
              <a:t>при развертывании отдельных сюжетных эпизодов </a:t>
            </a:r>
            <a:r>
              <a:rPr lang="ru-RU" sz="3400" b="0" i="1" dirty="0" smtClean="0">
                <a:solidFill>
                  <a:srgbClr val="FF0000"/>
                </a:solidFill>
                <a:effectLst/>
                <a:latin typeface="Times New Roman"/>
              </a:rPr>
              <a:t>подкрепляет условные действия ролевой речью </a:t>
            </a:r>
            <a:r>
              <a:rPr lang="ru-RU" sz="3400" b="0" i="1" dirty="0" smtClean="0">
                <a:solidFill>
                  <a:srgbClr val="000000"/>
                </a:solidFill>
                <a:effectLst/>
                <a:latin typeface="Times New Roman"/>
              </a:rPr>
              <a:t>(вариативные диалоги с игрушками или сверстниками).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510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000" b="0" i="0" dirty="0" smtClean="0">
                <a:solidFill>
                  <a:srgbClr val="0070C0"/>
                </a:solidFill>
                <a:effectLst/>
                <a:latin typeface="Times New Roman"/>
              </a:rPr>
              <a:t>3-й уровень</a:t>
            </a:r>
          </a:p>
          <a:p>
            <a:pPr marL="0" indent="0" algn="ctr">
              <a:buNone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/>
              </a:rPr>
              <a:t>Имеет разнообразные игровые замыслы; активно создает предметную обстановку «под замысел»; комбинирует (связывает) в процессе игры разные сюжетные эпизоды в новое целое, выстраивая оригинальный сюжет; может при этом осознанно использовать смену ролей; замысел также имеет тенденцию воплощаться преимущественно в речи (словесное придумывание историй) или в предметном макете воображаемого «мира» (с мелкими игрушками-персонажами), может фиксироваться в сюжетных композициях в рисовании, лепке, конструировании.</a:t>
            </a:r>
          </a:p>
          <a:p>
            <a:pPr marL="0" indent="0">
              <a:buNone/>
            </a:pPr>
            <a:r>
              <a:rPr lang="ru-RU" sz="2600" b="1" i="1" dirty="0" smtClean="0">
                <a:solidFill>
                  <a:srgbClr val="0070C0"/>
                </a:solidFill>
                <a:effectLst/>
                <a:latin typeface="Times New Roman"/>
              </a:rPr>
              <a:t>Ключевые признаки: </a:t>
            </a:r>
          </a:p>
          <a:p>
            <a:pPr>
              <a:buFont typeface="Wingdings" pitchFamily="2" charset="2"/>
              <a:buChar char="ü"/>
            </a:pP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/>
              </a:rPr>
              <a:t>комбинирует разнообразные сюжетные эпизоды в новую связную последовательность; </a:t>
            </a:r>
          </a:p>
          <a:p>
            <a:pPr>
              <a:buFont typeface="Wingdings" pitchFamily="2" charset="2"/>
              <a:buChar char="ü"/>
            </a:pPr>
            <a:r>
              <a:rPr lang="ru-RU" sz="2400" b="0" i="0" dirty="0" smtClean="0">
                <a:solidFill>
                  <a:srgbClr val="FF0000"/>
                </a:solidFill>
                <a:effectLst/>
                <a:latin typeface="Times New Roman"/>
              </a:rPr>
              <a:t>использует развернутое словесное комментирование игры 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/>
              </a:rPr>
              <a:t>через события и пространство (что-где происходит с персонажами); частично воплощает игровой замысел в продукте (словесном - история, предметном - макет, сюжетный рисунок).</a:t>
            </a:r>
            <a:endParaRPr lang="ru-RU" sz="2400" b="0" i="0" dirty="0">
              <a:solidFill>
                <a:srgbClr val="000000"/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5046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315</TotalTime>
  <Words>1121</Words>
  <Application>Microsoft Office PowerPoint</Application>
  <PresentationFormat>Экран (4:3)</PresentationFormat>
  <Paragraphs>73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ПОЗНАВАТЕЛЬНАЯ ИНИЦИАТИВА</vt:lpstr>
      <vt:lpstr>Презентация PowerPoint</vt:lpstr>
      <vt:lpstr>Презентация PowerPoint</vt:lpstr>
      <vt:lpstr>Наиболее общими показателями познавательной активности ребенка являются: </vt:lpstr>
      <vt:lpstr>для инициативной личности характерно: </vt:lpstr>
      <vt:lpstr>Инициативная личность развивается в деятельности. А так как ведущая деятельность дошкольного возраста игра, то, чем выше уровень развития творческой инициативы, тем разнообразнее игровая деятельность, а следовательно и динамичнее развитие личности.</vt:lpstr>
      <vt:lpstr> Под творческой инициативой следует понимать включённость ребёнка в сюжетную игру, как основную деятельность дошкольника.                                                  Выделяют три уровня творческой инициативы:</vt:lpstr>
      <vt:lpstr>Презентация PowerPoint</vt:lpstr>
      <vt:lpstr>Презентация PowerPoint</vt:lpstr>
      <vt:lpstr>Необходимым условием развития инициативного поведения является воспитание его в условиях развивающего, не авторитарного общения.</vt:lpstr>
      <vt:lpstr>Средства развития познавательной инициативы детей  среднего дошкольного возраста.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Люба</dc:creator>
  <cp:lastModifiedBy>Люба</cp:lastModifiedBy>
  <cp:revision>18</cp:revision>
  <dcterms:created xsi:type="dcterms:W3CDTF">2018-10-28T16:45:58Z</dcterms:created>
  <dcterms:modified xsi:type="dcterms:W3CDTF">2018-12-12T19:40:49Z</dcterms:modified>
</cp:coreProperties>
</file>