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7" r:id="rId2"/>
    <p:sldId id="258" r:id="rId3"/>
    <p:sldId id="291" r:id="rId4"/>
    <p:sldId id="294" r:id="rId5"/>
    <p:sldId id="307" r:id="rId6"/>
    <p:sldId id="260" r:id="rId7"/>
    <p:sldId id="261" r:id="rId8"/>
    <p:sldId id="278" r:id="rId9"/>
    <p:sldId id="297" r:id="rId10"/>
    <p:sldId id="262" r:id="rId11"/>
    <p:sldId id="296" r:id="rId12"/>
    <p:sldId id="299" r:id="rId13"/>
    <p:sldId id="303" r:id="rId14"/>
    <p:sldId id="304" r:id="rId15"/>
    <p:sldId id="292" r:id="rId16"/>
    <p:sldId id="288" r:id="rId17"/>
    <p:sldId id="305" r:id="rId18"/>
    <p:sldId id="293" r:id="rId19"/>
    <p:sldId id="306" r:id="rId20"/>
    <p:sldId id="265" r:id="rId21"/>
    <p:sldId id="284" r:id="rId22"/>
    <p:sldId id="266" r:id="rId23"/>
    <p:sldId id="275" r:id="rId24"/>
    <p:sldId id="276" r:id="rId25"/>
    <p:sldId id="285" r:id="rId26"/>
    <p:sldId id="286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34555" autoAdjust="0"/>
    <p:restoredTop sz="94713" autoAdjust="0"/>
  </p:normalViewPr>
  <p:slideViewPr>
    <p:cSldViewPr>
      <p:cViewPr varScale="1">
        <p:scale>
          <a:sx n="76" d="100"/>
          <a:sy n="76" d="100"/>
        </p:scale>
        <p:origin x="-11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 классе учеников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5а</c:v>
                </c:pt>
                <c:pt idx="1">
                  <c:v>5б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 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18</c:v>
                </c:pt>
                <c:pt idx="1">
                  <c:v>16</c:v>
                </c:pt>
                <c:pt idx="2">
                  <c:v>13</c:v>
                </c:pt>
                <c:pt idx="3">
                  <c:v>17</c:v>
                </c:pt>
                <c:pt idx="4">
                  <c:v>17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любят чипсы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5а</c:v>
                </c:pt>
                <c:pt idx="1">
                  <c:v>5б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 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14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 любят чипсы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5а</c:v>
                </c:pt>
                <c:pt idx="1">
                  <c:v>5б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 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0</c:v>
                </c:pt>
                <c:pt idx="3">
                  <c:v>3</c:v>
                </c:pt>
                <c:pt idx="4">
                  <c:v>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безразличны к чипсам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5а</c:v>
                </c:pt>
                <c:pt idx="1">
                  <c:v>5б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 </c:v>
                </c:pt>
              </c:strCache>
            </c:strRef>
          </c:cat>
          <c:val>
            <c:numRef>
              <c:f>Лист1!$E$2:$E$7</c:f>
              <c:numCache>
                <c:formatCode>General</c:formatCode>
                <c:ptCount val="6"/>
                <c:pt idx="0">
                  <c:v>4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val>
        </c:ser>
        <c:shape val="cylinder"/>
        <c:axId val="118290304"/>
        <c:axId val="118291840"/>
        <c:axId val="0"/>
      </c:bar3DChart>
      <c:catAx>
        <c:axId val="118290304"/>
        <c:scaling>
          <c:orientation val="minMax"/>
        </c:scaling>
        <c:axPos val="l"/>
        <c:tickLblPos val="nextTo"/>
        <c:crossAx val="118291840"/>
        <c:crosses val="autoZero"/>
        <c:auto val="1"/>
        <c:lblAlgn val="ctr"/>
        <c:lblOffset val="100"/>
      </c:catAx>
      <c:valAx>
        <c:axId val="118291840"/>
        <c:scaling>
          <c:orientation val="minMax"/>
        </c:scaling>
        <c:axPos val="b"/>
        <c:majorGridlines/>
        <c:numFmt formatCode="General" sourceLinked="1"/>
        <c:tickLblPos val="nextTo"/>
        <c:crossAx val="118290304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Lays</c:v>
                </c:pt>
                <c:pt idx="1">
                  <c:v>Cheetos</c:v>
                </c:pt>
                <c:pt idx="2">
                  <c:v>Pringies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7.5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8585155306508091"/>
          <c:y val="1.5667162703753899E-4"/>
          <c:w val="0.14148441601049974"/>
          <c:h val="0.71489604397860562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A6ABE8-CB7E-4030-BC6A-A4780A91B78D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59E1B-9A11-420A-B8A7-DE1081FB6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59E1B-9A11-420A-B8A7-DE1081FB6D3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59E1B-9A11-420A-B8A7-DE1081FB6D30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gif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ebloge.ru/ostorozhno-chipsyi/" TargetMode="External"/><Relationship Id="rId2" Type="http://schemas.openxmlformats.org/officeDocument/2006/relationships/hyperlink" Target="http://womanadvice.ru/sostav-chipsov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inflora.ru/diet/diet203.html" TargetMode="External"/><Relationship Id="rId4" Type="http://schemas.openxmlformats.org/officeDocument/2006/relationships/hyperlink" Target="http://ru.wikipedia.org/wiki/&#1063;&#1080;&#1087;&#1089;&#1099;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0"/>
            <a:ext cx="7772400" cy="2500306"/>
          </a:xfrm>
        </p:spPr>
        <p:txBody>
          <a:bodyPr>
            <a:normAutofit/>
          </a:bodyPr>
          <a:lstStyle/>
          <a:p>
            <a:pPr algn="r"/>
            <a:r>
              <a:rPr lang="ru-RU" i="1" dirty="0" smtClean="0"/>
              <a:t> </a:t>
            </a:r>
            <a:r>
              <a:rPr lang="ru-RU" i="1" dirty="0" smtClean="0">
                <a:solidFill>
                  <a:srgbClr val="FF0000"/>
                </a:solidFill>
              </a:rPr>
              <a:t>Проектная работа по биологии на тему</a:t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 «Чипсы».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3286124"/>
            <a:ext cx="4429124" cy="3571876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tx1"/>
                </a:solidFill>
              </a:rPr>
              <a:t>Выполнила ученица </a:t>
            </a:r>
          </a:p>
          <a:p>
            <a:r>
              <a:rPr lang="ru-RU" sz="2000" i="1" dirty="0" smtClean="0">
                <a:solidFill>
                  <a:schemeClr val="tx1"/>
                </a:solidFill>
              </a:rPr>
              <a:t>9 класса </a:t>
            </a:r>
          </a:p>
          <a:p>
            <a:r>
              <a:rPr lang="ru-RU" sz="2000" i="1" dirty="0" smtClean="0">
                <a:solidFill>
                  <a:schemeClr val="tx1"/>
                </a:solidFill>
              </a:rPr>
              <a:t>МБОУ СОШ №4 г.Ардон</a:t>
            </a:r>
          </a:p>
          <a:p>
            <a:r>
              <a:rPr lang="ru-RU" sz="2000" i="1" dirty="0" err="1" smtClean="0">
                <a:solidFill>
                  <a:schemeClr val="tx1"/>
                </a:solidFill>
              </a:rPr>
              <a:t>Мерденова</a:t>
            </a:r>
            <a:r>
              <a:rPr lang="ru-RU" sz="2000" i="1" dirty="0" smtClean="0">
                <a:solidFill>
                  <a:schemeClr val="tx1"/>
                </a:solidFill>
              </a:rPr>
              <a:t> Алана.</a:t>
            </a:r>
            <a:br>
              <a:rPr lang="ru-RU" sz="2000" i="1" dirty="0" smtClean="0">
                <a:solidFill>
                  <a:schemeClr val="tx1"/>
                </a:solidFill>
              </a:rPr>
            </a:br>
            <a:r>
              <a:rPr lang="ru-RU" sz="2000" i="1" dirty="0" smtClean="0">
                <a:solidFill>
                  <a:schemeClr val="tx1"/>
                </a:solidFill>
              </a:rPr>
              <a:t>Руководитель проекта: </a:t>
            </a:r>
            <a:endParaRPr lang="en-US" sz="2000" i="1" dirty="0" smtClean="0">
              <a:solidFill>
                <a:schemeClr val="tx1"/>
              </a:solidFill>
            </a:endParaRPr>
          </a:p>
          <a:p>
            <a:r>
              <a:rPr lang="ru-RU" sz="2000" i="1" dirty="0" smtClean="0">
                <a:solidFill>
                  <a:schemeClr val="tx1"/>
                </a:solidFill>
              </a:rPr>
              <a:t>учитель биологии</a:t>
            </a:r>
          </a:p>
          <a:p>
            <a:r>
              <a:rPr lang="ru-RU" sz="2000" i="1" dirty="0" err="1" smtClean="0">
                <a:solidFill>
                  <a:schemeClr val="tx1"/>
                </a:solidFill>
              </a:rPr>
              <a:t>Дзитоева</a:t>
            </a:r>
            <a:r>
              <a:rPr lang="ru-RU" sz="2000" i="1" dirty="0" smtClean="0">
                <a:solidFill>
                  <a:schemeClr val="tx1"/>
                </a:solidFill>
              </a:rPr>
              <a:t> Людмила </a:t>
            </a:r>
            <a:r>
              <a:rPr lang="ru-RU" sz="2000" i="1" dirty="0" err="1" smtClean="0">
                <a:solidFill>
                  <a:schemeClr val="tx1"/>
                </a:solidFill>
              </a:rPr>
              <a:t>Темирикоевна</a:t>
            </a:r>
            <a:endParaRPr lang="ru-RU" sz="2000" i="1" dirty="0" smtClean="0">
              <a:solidFill>
                <a:schemeClr val="tx1"/>
              </a:solidFill>
            </a:endParaRPr>
          </a:p>
          <a:p>
            <a:r>
              <a:rPr lang="ru-RU" sz="2000" i="1" dirty="0" smtClean="0">
                <a:solidFill>
                  <a:schemeClr val="tx1"/>
                </a:solidFill>
              </a:rPr>
              <a:t>2015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webcam-toy-photo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2214554"/>
            <a:ext cx="4572000" cy="44291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Vlinder15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142852"/>
            <a:ext cx="1552575" cy="1419225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ru-RU" sz="5400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5500694" cy="6858000"/>
          </a:xfrm>
        </p:spPr>
        <p:txBody>
          <a:bodyPr>
            <a:noAutofit/>
          </a:bodyPr>
          <a:lstStyle/>
          <a:p>
            <a:pPr algn="l"/>
            <a:r>
              <a:rPr lang="ru-RU" sz="2800" i="1" dirty="0" smtClean="0">
                <a:solidFill>
                  <a:schemeClr val="tx1"/>
                </a:solidFill>
              </a:rPr>
              <a:t>Не так давно в чипсах было обнаружено еще одно опасное вещество – </a:t>
            </a:r>
            <a:r>
              <a:rPr lang="ru-RU" sz="2800" i="1" dirty="0" err="1" smtClean="0">
                <a:solidFill>
                  <a:srgbClr val="FF0000"/>
                </a:solidFill>
              </a:rPr>
              <a:t>глицидамид</a:t>
            </a:r>
            <a:r>
              <a:rPr lang="ru-RU" sz="2800" i="1" dirty="0" smtClean="0">
                <a:solidFill>
                  <a:srgbClr val="FF0000"/>
                </a:solidFill>
              </a:rPr>
              <a:t>,</a:t>
            </a:r>
            <a:r>
              <a:rPr lang="ru-RU" sz="2800" i="1" dirty="0" smtClean="0">
                <a:solidFill>
                  <a:schemeClr val="tx1"/>
                </a:solidFill>
              </a:rPr>
              <a:t> оно не только способно вызывать онкологические заболевания, но и разрушать строение ДНК. Вдобавок ко всему названному в чипсах просто зашкаливает содержание токсинов, включая и те, которые наукой еще не изучались. Ученые по сей день не могут точно сказать, к чему может привести употребление всевозможных Е-добавок, содержащихся в аппетитных кружочках чипсов.</a:t>
            </a:r>
            <a:endParaRPr lang="ru-RU" sz="2800" i="1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1280px-Kartoffelchips-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214942" y="214290"/>
            <a:ext cx="3929058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Vlinder22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462579">
            <a:off x="7000892" y="5786454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765809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Что получает ребенок с пачкой чипсов (100 г)? </a:t>
            </a:r>
            <a:endParaRPr lang="ru-RU" dirty="0"/>
          </a:p>
        </p:txBody>
      </p:sp>
      <p:pic>
        <p:nvPicPr>
          <p:cNvPr id="39937" name="Рисунок 7" descr="108897916_5102543_1c373144dd293eb7fb974d40f1bbf902_2_.jp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7222" y="1071546"/>
            <a:ext cx="4314829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3571868" y="1785926"/>
            <a:ext cx="400052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0% полезных веществ - ни витаминов, ни минералов, ни хороших белков и углеводов.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510 ккал - то есть почти половину дневной нормы.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0,7 г поваренной соли, а дневная норма для детей - 2 г.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30 г насыщенных жиров, канцерогены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красители и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ароматизаторы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4a6953cbfe00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86577" y="4143380"/>
            <a:ext cx="2257423" cy="2874621"/>
          </a:xfrm>
          <a:prstGeom prst="rect">
            <a:avLst/>
          </a:prstGeom>
        </p:spPr>
      </p:pic>
      <p:pic>
        <p:nvPicPr>
          <p:cNvPr id="6" name="Рисунок 5" descr="Vlinder24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429520" y="214290"/>
            <a:ext cx="1400175" cy="11430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9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99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0"/>
            <a:ext cx="5000628" cy="5500702"/>
          </a:xfrm>
        </p:spPr>
        <p:txBody>
          <a:bodyPr>
            <a:noAutofit/>
          </a:bodyPr>
          <a:lstStyle/>
          <a:p>
            <a:r>
              <a:rPr lang="ru-RU" sz="2000" i="1" dirty="0" smtClean="0"/>
              <a:t>Хочется верить, что взрослые люди отдают себе отчет, что они употребляют с чипсами. Простое наблюдение подсказывает, что далеко это не так. К примеру, некоторые мамы спокойно кормят чипсами своих детишек и думают, что они просто угощают их разновидностью жареной картошки... Это глубочайшее заблуждение. Если Вы изучали упаковку – то должны были заметить, что срок хранения этой закуски довольно велик. А чем больше срок хранения – тем сильнее любой продукт насыщен вредными консервантами, тем же акриламидом. После мощной переработки картошка теряет все свои положительные свойства и приобретает исключительно вредные.</a:t>
            </a:r>
            <a:endParaRPr lang="ru-RU" sz="2000" i="1" dirty="0"/>
          </a:p>
        </p:txBody>
      </p:sp>
      <p:pic>
        <p:nvPicPr>
          <p:cNvPr id="6" name="Рисунок 5" descr="i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5721" y="2381225"/>
            <a:ext cx="4288279" cy="4476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vlinder1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0826" y="0"/>
            <a:ext cx="2214578" cy="2214578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А что же реклама??? </a:t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2700" b="1" dirty="0" smtClean="0"/>
              <a:t>Реклама предлагает нам следующие аргументы:</a:t>
            </a:r>
            <a:endParaRPr lang="ru-RU" sz="27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0" y="1214422"/>
            <a:ext cx="4040188" cy="1000133"/>
          </a:xfrm>
        </p:spPr>
        <p:txBody>
          <a:bodyPr>
            <a:noAutofit/>
          </a:bodyPr>
          <a:lstStyle/>
          <a:p>
            <a:pPr lvl="0">
              <a:buFont typeface="Wingdings" pitchFamily="2" charset="2"/>
              <a:buChar char="q"/>
            </a:pPr>
            <a:r>
              <a:rPr lang="ru-RU" i="1" dirty="0" smtClean="0">
                <a:solidFill>
                  <a:srgbClr val="0070C0"/>
                </a:solidFill>
              </a:rPr>
              <a:t>Чипсы легко взять с собой и в любое время перекусить.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0" y="3214686"/>
            <a:ext cx="4040188" cy="133984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b="1" i="1" dirty="0" smtClean="0"/>
          </a:p>
          <a:p>
            <a:pPr>
              <a:buFont typeface="Wingdings" pitchFamily="2" charset="2"/>
              <a:buChar char="q"/>
            </a:pPr>
            <a:r>
              <a:rPr lang="ru-RU" sz="2600" b="1" i="1" dirty="0" smtClean="0">
                <a:solidFill>
                  <a:srgbClr val="FFC000"/>
                </a:solidFill>
              </a:rPr>
              <a:t>Чипсы очень вкусные и могут иметь вкус любимых продуктов</a:t>
            </a:r>
            <a:endParaRPr lang="ru-RU" sz="2600" b="1" i="1" dirty="0">
              <a:solidFill>
                <a:srgbClr val="FFC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0" y="2500306"/>
            <a:ext cx="4041775" cy="1000133"/>
          </a:xfrm>
        </p:spPr>
        <p:txBody>
          <a:bodyPr>
            <a:noAutofit/>
          </a:bodyPr>
          <a:lstStyle/>
          <a:p>
            <a:pPr lvl="0">
              <a:buFont typeface="Wingdings" pitchFamily="2" charset="2"/>
              <a:buChar char="q"/>
            </a:pP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Чипсы  хрустят - очень весомый аргумент, не правда ли?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0" y="4714884"/>
            <a:ext cx="4041775" cy="1428761"/>
          </a:xfrm>
        </p:spPr>
        <p:txBody>
          <a:bodyPr>
            <a:normAutofit lnSpcReduction="10000"/>
          </a:bodyPr>
          <a:lstStyle/>
          <a:p>
            <a:pPr lvl="0">
              <a:buFont typeface="Wingdings" pitchFamily="2" charset="2"/>
              <a:buChar char="q"/>
            </a:pPr>
            <a:r>
              <a:rPr lang="ru-RU" b="1" i="1" dirty="0" smtClean="0">
                <a:solidFill>
                  <a:srgbClr val="002060"/>
                </a:solidFill>
              </a:rPr>
              <a:t>Чипсы модная еда к пиву или телевизору,  для вечеринок и компанейских сборов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643538" y="2333685"/>
            <a:ext cx="350046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/>
              <a:t>Реклама чипсов - очень яркая и красочная, поэтому нет ничего удивительного в том, что она привлекает внимание детей (и не только детей!). Сложнее всего объяснить ребенку, что чипсы - это вредно. Задача сложная, но необходимая</a:t>
            </a:r>
            <a:endParaRPr lang="ru-RU" sz="2400" i="1" dirty="0"/>
          </a:p>
        </p:txBody>
      </p:sp>
      <p:pic>
        <p:nvPicPr>
          <p:cNvPr id="10" name="Рисунок 9" descr="i (1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29058" y="3071810"/>
            <a:ext cx="1643074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i537389fa142ec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57620" y="1071546"/>
            <a:ext cx="1833562" cy="1833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i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786182" y="4929198"/>
            <a:ext cx="1809750" cy="1809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Vlinder12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429256" y="1357298"/>
            <a:ext cx="3571900" cy="2286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 build="p"/>
      <p:bldP spid="7" grpId="0" build="p"/>
      <p:bldP spid="8" grpId="0" build="p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Польза чипсов: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3214686"/>
            <a:ext cx="9144000" cy="3643314"/>
          </a:xfrm>
        </p:spPr>
        <p:txBody>
          <a:bodyPr>
            <a:normAutofit lnSpcReduction="10000"/>
          </a:bodyPr>
          <a:lstStyle/>
          <a:p>
            <a:r>
              <a:rPr lang="ru-RU" i="1" dirty="0" smtClean="0"/>
              <a:t>Единственное, что можно сказать в защиту продукта – чипсы необыкновенно вкусны. Покупая изредка пачку хрустящих и тающих во рту ломтиков, можно побаловать себя, в какой-то мере даже снять стресс и успокоиться. Вот этим и полезны чипсы – но, конечно же, только в небольших количествах. Ну, а если вы совсем не можете обойтись без этого продукта – попробуйте приготовить лакомство дома, из натурального картофеля, обжаренного во фритюре. Уверяем, получите не меньшее удовольствие, а уж пользы для организма – несоизмеримо больше .</a:t>
            </a:r>
            <a:endParaRPr lang="ru-RU" i="1" dirty="0"/>
          </a:p>
        </p:txBody>
      </p:sp>
      <p:pic>
        <p:nvPicPr>
          <p:cNvPr id="7" name="Содержимое 6" descr="hati-hati-ladies-banyak-makanan-kedaluwarsa-dijual-di-batam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1142976" y="500042"/>
            <a:ext cx="6286544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ru-RU" sz="5400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16" y="0"/>
            <a:ext cx="8429684" cy="6858000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Опыты с чипсами:</a:t>
            </a:r>
          </a:p>
          <a:p>
            <a:endParaRPr lang="ru-RU" sz="4000" i="1" dirty="0" smtClean="0">
              <a:solidFill>
                <a:srgbClr val="FF0000"/>
              </a:solidFill>
            </a:endParaRPr>
          </a:p>
          <a:p>
            <a:r>
              <a:rPr lang="ru-RU" i="1" u="sng" dirty="0" smtClean="0">
                <a:solidFill>
                  <a:srgbClr val="FF0000"/>
                </a:solidFill>
              </a:rPr>
              <a:t>1 опыт: </a:t>
            </a:r>
            <a:r>
              <a:rPr lang="ru-RU" i="1" u="sng" dirty="0" smtClean="0">
                <a:solidFill>
                  <a:schemeClr val="tx1"/>
                </a:solidFill>
              </a:rPr>
              <a:t>«Обнаружение маслосодержащих веществ»</a:t>
            </a:r>
            <a:endParaRPr lang="ru-RU" i="1" dirty="0" smtClean="0">
              <a:solidFill>
                <a:schemeClr val="tx1"/>
              </a:solidFill>
            </a:endParaRPr>
          </a:p>
          <a:p>
            <a:r>
              <a:rPr lang="ru-RU" i="1" dirty="0" smtClean="0">
                <a:solidFill>
                  <a:schemeClr val="tx1"/>
                </a:solidFill>
              </a:rPr>
              <a:t>  	Выбираем самый большой ломтик чипсов,  кладем его  на бумагу и осторожно сгибаем её пополам, раздавив испытуемый образец на сгибе бумаги. Удаляем кусочки чипсов с  бумаги. На ней образовались   жирные пятна. 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8663" y="3357562"/>
            <a:ext cx="78581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endParaRPr lang="ru-RU" sz="2000" dirty="0"/>
          </a:p>
        </p:txBody>
      </p:sp>
      <p:pic>
        <p:nvPicPr>
          <p:cNvPr id="5" name="Рисунок 4" descr="13701899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42908" y="-428652"/>
            <a:ext cx="3143266" cy="2176107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ru-RU" sz="5400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8992" y="1285860"/>
            <a:ext cx="5715008" cy="5572140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1"/>
                </a:solidFill>
              </a:rPr>
              <a:t> .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071802" y="0"/>
            <a:ext cx="550072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8663" y="3357562"/>
            <a:ext cx="7858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000" dirty="0"/>
          </a:p>
        </p:txBody>
      </p:sp>
      <p:pic>
        <p:nvPicPr>
          <p:cNvPr id="8" name="Рисунок 7" descr="Рисунок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272897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Рисунок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31323" y="0"/>
            <a:ext cx="4712677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143372" cy="1071546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</a:rPr>
              <a:t>Вывод: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8686800" cy="5054617"/>
          </a:xfrm>
        </p:spPr>
        <p:txBody>
          <a:bodyPr/>
          <a:lstStyle/>
          <a:p>
            <a:pPr algn="ctr"/>
            <a:r>
              <a:rPr lang="ru-RU" b="1" i="1" dirty="0" smtClean="0"/>
              <a:t>чипсы содержат  много жира.</a:t>
            </a:r>
          </a:p>
        </p:txBody>
      </p:sp>
      <p:pic>
        <p:nvPicPr>
          <p:cNvPr id="5" name="Рисунок 4" descr="depositphotos_7652919-Fries-In-Deep-Fryer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357422" y="1714488"/>
            <a:ext cx="6572264" cy="48457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blvRn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42908" y="4262430"/>
            <a:ext cx="2571736" cy="259557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ru-RU" sz="5400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06" y="0"/>
            <a:ext cx="4857784" cy="3000372"/>
          </a:xfrm>
        </p:spPr>
        <p:txBody>
          <a:bodyPr>
            <a:normAutofit/>
          </a:bodyPr>
          <a:lstStyle/>
          <a:p>
            <a:pPr lvl="0"/>
            <a:r>
              <a:rPr lang="ru-RU" i="1" u="sng" dirty="0" smtClean="0">
                <a:solidFill>
                  <a:srgbClr val="FF0000"/>
                </a:solidFill>
              </a:rPr>
              <a:t>2 опыт: </a:t>
            </a:r>
            <a:r>
              <a:rPr lang="ru-RU" i="1" u="sng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«Качественное определение крахмала»</a:t>
            </a:r>
          </a:p>
          <a:p>
            <a:pPr lvl="0"/>
            <a:endParaRPr lang="ru-RU" u="sng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</a:endParaRPr>
          </a:p>
          <a:p>
            <a:pPr lvl="0"/>
            <a:endParaRPr lang="ru-RU" dirty="0" smtClean="0">
              <a:solidFill>
                <a:schemeClr val="tx1"/>
              </a:solidFill>
              <a:latin typeface="Arial" pitchFamily="34" charset="0"/>
            </a:endParaRPr>
          </a:p>
          <a:p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8663" y="3357562"/>
            <a:ext cx="78581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endParaRPr lang="ru-RU" sz="2000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785786" y="1500174"/>
            <a:ext cx="842968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70125" algn="l"/>
              </a:tabLst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Нальем в стакан  немного воды, раскрошим 4 ломтика чипсов,  крошки перенесем в стакан и  тщательно перемешаем. В полученную массу     добавим 2-3 капли спиртового раствора йода.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Рисунок 6" descr="Рисунок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6851142" cy="6858000"/>
          </a:xfrm>
          <a:prstGeom prst="rect">
            <a:avLst/>
          </a:prstGeom>
        </p:spPr>
      </p:pic>
      <p:pic>
        <p:nvPicPr>
          <p:cNvPr id="8" name="Рисунок 7" descr="scien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72299" y="3000372"/>
            <a:ext cx="2171701" cy="3857628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09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000496" cy="114298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Вывод: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00364" y="785794"/>
            <a:ext cx="6143636" cy="4714908"/>
          </a:xfrm>
        </p:spPr>
        <p:txBody>
          <a:bodyPr/>
          <a:lstStyle/>
          <a:p>
            <a:pPr lvl="0" algn="ctr">
              <a:buNone/>
            </a:pPr>
            <a:r>
              <a:rPr lang="ru-RU" i="1" dirty="0" smtClean="0">
                <a:latin typeface="Arial" pitchFamily="34" charset="0"/>
                <a:ea typeface="Times New Roman" pitchFamily="18" charset="0"/>
              </a:rPr>
              <a:t>из-за содержания в чипсах крахмала при добавлении  спиртового раствора йода появляется тёмно-синее окрашивание.</a:t>
            </a:r>
          </a:p>
          <a:p>
            <a:pPr lvl="0" algn="ctr">
              <a:buNone/>
            </a:pPr>
            <a:r>
              <a:rPr lang="ru-RU" i="1" dirty="0" smtClean="0">
                <a:latin typeface="Arial" pitchFamily="34" charset="0"/>
                <a:ea typeface="Times New Roman" pitchFamily="18" charset="0"/>
              </a:rPr>
              <a:t> Этими свойствами пользуются при определении крахмала в пищевых продуктах. </a:t>
            </a:r>
            <a:endParaRPr lang="ru-RU" i="1" dirty="0" smtClean="0">
              <a:latin typeface="Arial" pitchFamily="34" charset="0"/>
            </a:endParaRPr>
          </a:p>
          <a:p>
            <a:pPr algn="ctr"/>
            <a:endParaRPr lang="ru-RU" dirty="0"/>
          </a:p>
        </p:txBody>
      </p:sp>
      <p:pic>
        <p:nvPicPr>
          <p:cNvPr id="4" name="Рисунок 3" descr="i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513627"/>
            <a:ext cx="3714744" cy="4344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928670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</a:rPr>
              <a:t>Содержание: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857232"/>
            <a:ext cx="8786842" cy="6000768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2400" b="1" i="1" dirty="0" smtClean="0">
                <a:solidFill>
                  <a:schemeClr val="tx1"/>
                </a:solidFill>
              </a:rPr>
              <a:t> </a:t>
            </a:r>
            <a:r>
              <a:rPr lang="el-GR" sz="2400" b="1" i="1" dirty="0" smtClean="0">
                <a:solidFill>
                  <a:schemeClr val="tx1"/>
                </a:solidFill>
              </a:rPr>
              <a:t>Ι</a:t>
            </a:r>
            <a:r>
              <a:rPr lang="ru-RU" sz="2400" b="1" i="1" dirty="0" smtClean="0">
                <a:solidFill>
                  <a:schemeClr val="tx1"/>
                </a:solidFill>
              </a:rPr>
              <a:t>.Теоретическая часть</a:t>
            </a:r>
          </a:p>
          <a:p>
            <a:pPr algn="l"/>
            <a:r>
              <a:rPr lang="ru-RU" sz="2400" b="1" i="1" dirty="0" smtClean="0">
                <a:solidFill>
                  <a:schemeClr val="tx1"/>
                </a:solidFill>
              </a:rPr>
              <a:t>           1. История происхождения чипсов.</a:t>
            </a:r>
          </a:p>
          <a:p>
            <a:pPr algn="l"/>
            <a:r>
              <a:rPr lang="ru-RU" sz="2400" b="1" i="1" dirty="0" smtClean="0">
                <a:solidFill>
                  <a:schemeClr val="tx1"/>
                </a:solidFill>
              </a:rPr>
              <a:t>           2. Химический состав.</a:t>
            </a:r>
            <a:endParaRPr lang="en-US" sz="2400" b="1" i="1" dirty="0" smtClean="0">
              <a:solidFill>
                <a:schemeClr val="tx1"/>
              </a:solidFill>
            </a:endParaRPr>
          </a:p>
          <a:p>
            <a:pPr algn="l"/>
            <a:r>
              <a:rPr lang="ru-RU" sz="2400" b="1" i="1" dirty="0" smtClean="0">
                <a:solidFill>
                  <a:schemeClr val="tx1"/>
                </a:solidFill>
              </a:rPr>
              <a:t>           3. Что получает ребенок с пачкой чипсов (100 г)?</a:t>
            </a:r>
          </a:p>
          <a:p>
            <a:pPr algn="l"/>
            <a:r>
              <a:rPr lang="ru-RU" sz="2400" b="1" i="1" dirty="0" smtClean="0">
                <a:solidFill>
                  <a:schemeClr val="tx1"/>
                </a:solidFill>
              </a:rPr>
              <a:t>           4. Осторожно- чипсы.</a:t>
            </a:r>
          </a:p>
          <a:p>
            <a:pPr algn="l"/>
            <a:r>
              <a:rPr lang="ru-RU" sz="2400" b="1" i="1" dirty="0" smtClean="0">
                <a:solidFill>
                  <a:schemeClr val="tx1"/>
                </a:solidFill>
              </a:rPr>
              <a:t>           5.  Привыкание к чипсам</a:t>
            </a:r>
          </a:p>
          <a:p>
            <a:pPr algn="l"/>
            <a:r>
              <a:rPr lang="ru-RU" sz="2400" b="1" i="1" dirty="0" smtClean="0">
                <a:solidFill>
                  <a:schemeClr val="tx1"/>
                </a:solidFill>
              </a:rPr>
              <a:t>           6. Реклама о чипсах</a:t>
            </a:r>
          </a:p>
          <a:p>
            <a:pPr algn="l"/>
            <a:r>
              <a:rPr lang="ru-RU" sz="2400" b="1" i="1" dirty="0" smtClean="0">
                <a:solidFill>
                  <a:schemeClr val="tx1"/>
                </a:solidFill>
              </a:rPr>
              <a:t>           7. Польза чипсов</a:t>
            </a:r>
          </a:p>
          <a:p>
            <a:pPr algn="l"/>
            <a:r>
              <a:rPr lang="el-GR" sz="2400" b="1" i="1" dirty="0" smtClean="0">
                <a:solidFill>
                  <a:schemeClr val="tx1"/>
                </a:solidFill>
              </a:rPr>
              <a:t>ΙΙ</a:t>
            </a:r>
            <a:r>
              <a:rPr lang="ru-RU" sz="2400" b="1" i="1" dirty="0" smtClean="0">
                <a:solidFill>
                  <a:schemeClr val="tx1"/>
                </a:solidFill>
              </a:rPr>
              <a:t>.Практическая часть</a:t>
            </a:r>
          </a:p>
          <a:p>
            <a:pPr algn="l"/>
            <a:r>
              <a:rPr lang="ru-RU" sz="2400" b="1" i="1" dirty="0" smtClean="0">
                <a:solidFill>
                  <a:schemeClr val="tx1"/>
                </a:solidFill>
              </a:rPr>
              <a:t>             1.Эксперимент</a:t>
            </a:r>
          </a:p>
          <a:p>
            <a:pPr algn="l"/>
            <a:r>
              <a:rPr lang="ru-RU" sz="2400" b="1" i="1" dirty="0" smtClean="0">
                <a:solidFill>
                  <a:schemeClr val="tx1"/>
                </a:solidFill>
              </a:rPr>
              <a:t>             2. Более часто употребляемые марки чипсов(опрос)</a:t>
            </a:r>
          </a:p>
          <a:p>
            <a:pPr algn="l"/>
            <a:r>
              <a:rPr lang="ru-RU" sz="2400" b="1" i="1" dirty="0" smtClean="0">
                <a:solidFill>
                  <a:schemeClr val="tx1"/>
                </a:solidFill>
              </a:rPr>
              <a:t>             3. Опрос среди учеников МБОУ СОШ № 4.</a:t>
            </a:r>
          </a:p>
          <a:p>
            <a:pPr algn="l"/>
            <a:r>
              <a:rPr lang="ru-RU" sz="2400" b="1" i="1" dirty="0" smtClean="0">
                <a:solidFill>
                  <a:schemeClr val="tx1"/>
                </a:solidFill>
              </a:rPr>
              <a:t>Вывод и рекомендации</a:t>
            </a:r>
          </a:p>
          <a:p>
            <a:pPr algn="l"/>
            <a:r>
              <a:rPr lang="ru-RU" sz="2400" b="1" i="1" dirty="0" smtClean="0">
                <a:solidFill>
                  <a:schemeClr val="tx1"/>
                </a:solidFill>
              </a:rPr>
              <a:t>Заключение</a:t>
            </a:r>
          </a:p>
          <a:p>
            <a:pPr algn="l"/>
            <a:r>
              <a:rPr lang="ru-RU" sz="2400" b="1" i="1" dirty="0" smtClean="0">
                <a:solidFill>
                  <a:schemeClr val="tx1"/>
                </a:solidFill>
              </a:rPr>
              <a:t>Библиография</a:t>
            </a:r>
          </a:p>
          <a:p>
            <a:pPr algn="l"/>
            <a:r>
              <a:rPr lang="ru-RU" sz="2400" b="1" i="1" dirty="0" smtClean="0">
                <a:solidFill>
                  <a:schemeClr val="tx1"/>
                </a:solidFill>
              </a:rPr>
              <a:t>Приложения</a:t>
            </a:r>
            <a:endParaRPr lang="ru-RU" sz="2400" b="1" dirty="0" smtClean="0">
              <a:solidFill>
                <a:schemeClr val="tx1"/>
              </a:solidFill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endParaRPr lang="ru-RU" sz="2400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19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86710" y="0"/>
            <a:ext cx="1204916" cy="1677113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500"/>
                            </p:stCondLst>
                            <p:childTnLst>
                              <p:par>
                                <p:cTn id="6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500"/>
                            </p:stCondLst>
                            <p:childTnLst>
                              <p:par>
                                <p:cTn id="6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0"/>
                            </p:stCondLst>
                            <p:childTnLst>
                              <p:par>
                                <p:cTn id="7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500"/>
                            </p:stCondLst>
                            <p:childTnLst>
                              <p:par>
                                <p:cTn id="7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0"/>
            <a:ext cx="7772400" cy="1714488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Опрос проведенный среди учащихся МБОУ СОШ №4 г.Ардон с 5 по 8 класс.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071802" y="1428736"/>
          <a:ext cx="5857916" cy="385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3143248"/>
            <a:ext cx="7772400" cy="13620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1"/>
            <a:ext cx="7772400" cy="107154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        </a:t>
            </a:r>
            <a:r>
              <a:rPr lang="ru-RU" sz="4000" b="1" i="1" dirty="0" smtClean="0">
                <a:solidFill>
                  <a:srgbClr val="FF0000"/>
                </a:solidFill>
              </a:rPr>
              <a:t>Более часто употребляемые марки: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571472" y="1285836"/>
          <a:ext cx="8358246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6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071801"/>
            <a:ext cx="821537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ctr">
              <a:buFont typeface="Wingdings" pitchFamily="2" charset="2"/>
              <a:buChar char="v"/>
              <a:tabLst>
                <a:tab pos="1081088" algn="l"/>
              </a:tabLst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ходе изучения литературы о чипсах  я    обнаружила, что употребление чипсов в пищу небезопасно для организма человека </a:t>
            </a:r>
          </a:p>
          <a:p>
            <a:pPr marL="457200" lvl="0" indent="-457200" algn="ctr"/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ctr"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Чипсы содержат целый ряд вредных соединений. В состав чипсов входят синтетические добавки, влияние которых на организм человека еще до конца не изучено.</a:t>
            </a:r>
          </a:p>
          <a:p>
            <a:pPr marL="457200" lvl="0" indent="-457200" algn="ctr">
              <a:buFont typeface="Wingdings" pitchFamily="2" charset="2"/>
              <a:buChar char="v"/>
            </a:pPr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ctr"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Употребление высококалорийных, жирных, </a:t>
            </a:r>
          </a:p>
          <a:p>
            <a:pPr marL="457200" lvl="0" indent="-457200"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изготовленных с помощью химии картофельных чипсов приводит к тяжелым заболеваниям.  </a:t>
            </a:r>
          </a:p>
          <a:p>
            <a:pPr indent="361950" algn="ctr">
              <a:buFont typeface="+mj-lt"/>
              <a:buAutoNum type="arabicPeriod"/>
              <a:tabLst>
                <a:tab pos="1081088" algn="l"/>
              </a:tabLst>
            </a:pPr>
            <a:endParaRPr lang="ru-RU" sz="2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1950">
              <a:tabLst>
                <a:tab pos="1081088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Гипотеза, что чипсы вредны, в результате моих исследований подтвердилась.</a:t>
            </a:r>
          </a:p>
          <a:p>
            <a:pPr indent="361950">
              <a:tabLst>
                <a:tab pos="1081088" algn="l"/>
              </a:tabLst>
            </a:pPr>
            <a:r>
              <a:rPr lang="ru-RU" sz="2000" dirty="0" smtClean="0">
                <a:latin typeface="Times New Roman" pitchFamily="18" charset="0"/>
              </a:rPr>
              <a:t> </a:t>
            </a:r>
          </a:p>
          <a:p>
            <a:pPr indent="361950">
              <a:tabLst>
                <a:tab pos="1081088" algn="l"/>
              </a:tabLst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302317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Выводы:</a:t>
            </a:r>
            <a:endParaRPr lang="ru-RU" sz="4400" dirty="0"/>
          </a:p>
        </p:txBody>
      </p:sp>
      <p:pic>
        <p:nvPicPr>
          <p:cNvPr id="5" name="Рисунок 4" descr="275841729_040419__ChipsMain_answer_103_xlarge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286644" y="0"/>
            <a:ext cx="1857356" cy="186464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7200" b="1" i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571612"/>
            <a:ext cx="7429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>
              <a:tabLst>
                <a:tab pos="1081088" algn="l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285728"/>
            <a:ext cx="302317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 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0"/>
            <a:ext cx="32861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Рекомендации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612845"/>
            <a:ext cx="821537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/>
            <a:r>
              <a:rPr lang="ru-RU" sz="2400" b="1" i="1" dirty="0" smtClean="0">
                <a:latin typeface="Times New Roman" pitchFamily="18" charset="0"/>
              </a:rPr>
              <a:t>С моей точки зрения, чипсы как закуска приносят  много вреда организму человека, поэтому я предлагаю в качестве альтернативы употребление сухофруктов, так как этот продукт  калорийный, содержит нужный объем необходимых витаминов и минеральных веществ. </a:t>
            </a:r>
          </a:p>
          <a:p>
            <a:pPr indent="361950"/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indent="36195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0" name="Picture 1" descr="C:\Documents and Settings\Admin\Рабочий стол\img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2770716"/>
            <a:ext cx="5276872" cy="3863481"/>
          </a:xfrm>
          <a:prstGeom prst="rect">
            <a:avLst/>
          </a:prstGeom>
          <a:noFill/>
        </p:spPr>
      </p:pic>
      <p:pic>
        <p:nvPicPr>
          <p:cNvPr id="8" name="Рисунок 7" descr="graphics-smilies-69996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4071942"/>
            <a:ext cx="2571765" cy="2400314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7200" b="1" i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571612"/>
            <a:ext cx="7429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>
              <a:tabLst>
                <a:tab pos="1081088" algn="l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285728"/>
            <a:ext cx="302317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 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57620" y="285728"/>
            <a:ext cx="15857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612845"/>
            <a:ext cx="8215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285728"/>
            <a:ext cx="7572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Сделай выбор сам!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928671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Вот в</a:t>
            </a:r>
            <a:r>
              <a:rPr lang="en-US" sz="2800" b="1" i="1" dirty="0" smtClean="0"/>
              <a:t> </a:t>
            </a:r>
            <a:r>
              <a:rPr lang="ru-RU" sz="2800" b="1" i="1" dirty="0" smtClean="0"/>
              <a:t>общем-то и все!  Теперь положите на весы аргументы «за» и аргументы "против«. Надеюсь на ваш правильный  выбор.</a:t>
            </a:r>
          </a:p>
          <a:p>
            <a:r>
              <a:rPr lang="ru-RU" sz="2800" b="1" i="1" dirty="0" smtClean="0"/>
              <a:t>       Питайтесь правильно</a:t>
            </a:r>
          </a:p>
          <a:p>
            <a:r>
              <a:rPr lang="ru-RU" sz="2800" b="1" i="1" dirty="0" smtClean="0"/>
              <a:t>                        и будьте  здоровы!!!</a:t>
            </a:r>
          </a:p>
        </p:txBody>
      </p:sp>
      <p:pic>
        <p:nvPicPr>
          <p:cNvPr id="11" name="Рисунок 10" descr="chips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57620" y="3214568"/>
            <a:ext cx="5143536" cy="34318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avatar671419_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158154"/>
            <a:ext cx="2719270" cy="26998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7200" b="1" i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214290"/>
            <a:ext cx="74295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>
              <a:tabLst>
                <a:tab pos="1081088" algn="l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Использованные источники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285728"/>
            <a:ext cx="302317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 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57620" y="285728"/>
            <a:ext cx="15857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612845"/>
            <a:ext cx="8215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-214338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 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928671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 </a:t>
            </a: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57158" y="1142984"/>
            <a:ext cx="8286808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Алексеев С.В., Груздева Н.В., Гущина Э.В. Экологический практикум школьника: учебное пособие для учащихся. - Самара: «Федоров», «Учебная литература», 2005.-304с.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600" dirty="0" smtClean="0">
                <a:latin typeface="Arial" pitchFamily="34" charset="0"/>
                <a:ea typeface="Times New Roman" pitchFamily="18" charset="0"/>
              </a:rPr>
              <a:t>Байер К., </a:t>
            </a:r>
            <a:r>
              <a:rPr lang="ru-RU" sz="1600" dirty="0" err="1" smtClean="0">
                <a:latin typeface="Arial" pitchFamily="34" charset="0"/>
                <a:ea typeface="Times New Roman" pitchFamily="18" charset="0"/>
              </a:rPr>
              <a:t>Шейнберг</a:t>
            </a:r>
            <a:r>
              <a:rPr lang="ru-RU" sz="1600" dirty="0" smtClean="0">
                <a:latin typeface="Arial" pitchFamily="34" charset="0"/>
                <a:ea typeface="Times New Roman" pitchFamily="18" charset="0"/>
              </a:rPr>
              <a:t> Л. Здоровый образ </a:t>
            </a:r>
            <a:r>
              <a:rPr lang="ru-RU" sz="1600" dirty="0" err="1" smtClean="0">
                <a:latin typeface="Arial" pitchFamily="34" charset="0"/>
                <a:ea typeface="Times New Roman" pitchFamily="18" charset="0"/>
              </a:rPr>
              <a:t>жизни.М</a:t>
            </a:r>
            <a:r>
              <a:rPr lang="ru-RU" sz="1600" dirty="0" smtClean="0">
                <a:latin typeface="Arial" pitchFamily="34" charset="0"/>
                <a:ea typeface="Times New Roman" pitchFamily="18" charset="0"/>
              </a:rPr>
              <a:t>. : Мир, 1997</a:t>
            </a:r>
            <a:endParaRPr lang="en-US" sz="1600" dirty="0" smtClean="0">
              <a:latin typeface="Arial" pitchFamily="34" charset="0"/>
              <a:ea typeface="Times New Roman" pitchFamily="18" charset="0"/>
            </a:endParaRP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6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Братенникова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 А.Н. Чипсы: вред или польза?//Химия в школе.-2005.-. № 10.-С.46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Колесецкая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Г.И.,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Лесовская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М.И. Экология нашего дома.- Красноярск, 2009.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85720" y="2857496"/>
            <a:ext cx="814393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5.http://www.peoples.ru/science/cookery/george_crum/</a:t>
            </a:r>
            <a:endParaRPr lang="ru-RU" sz="8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http://womanadvice.ru/sostav-chipsov</a:t>
            </a:r>
            <a:endParaRPr lang="ru-RU" sz="8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7.http://intesto.com/healthy-eating/1744-vrednye-chipsy.html</a:t>
            </a:r>
            <a:endParaRPr lang="ru-RU" sz="8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http://ebloge.ru/ostorozhno-chipsyi/</a:t>
            </a:r>
            <a:endParaRPr lang="ru-RU" sz="8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9.http://eda.jofo.ru/494501.html</a:t>
            </a:r>
            <a:endParaRPr lang="ru-RU" sz="8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11.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http://ru.wikipedia.org/wiki/Чипсы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– материал из </a:t>
            </a:r>
            <a:r>
              <a:rPr lang="ru-RU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Википедии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свободной энциклопедии.</a:t>
            </a:r>
            <a:endParaRPr lang="ru-RU" sz="8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12.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http://www.inflora.ru/diet/diet203.html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«Чипсы: вред фигуре    и здоровью».</a:t>
            </a:r>
            <a:endParaRPr lang="ru-RU" sz="8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13.http://</a:t>
            </a:r>
            <a:r>
              <a:rPr lang="en-US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vkusnoblog.net</a:t>
            </a:r>
            <a:r>
              <a:rPr lang="en-US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/products/</a:t>
            </a:r>
            <a:r>
              <a:rPr lang="en-US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chipsy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7200" b="1" i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571612"/>
            <a:ext cx="7429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>
              <a:tabLst>
                <a:tab pos="1081088" algn="l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285728"/>
            <a:ext cx="302317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 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57620" y="285728"/>
            <a:ext cx="15857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612845"/>
            <a:ext cx="8215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285728"/>
            <a:ext cx="7572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 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928671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071802" y="1214422"/>
            <a:ext cx="3143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2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1"/>
            <a:ext cx="721523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i="1" dirty="0" smtClean="0">
                <a:solidFill>
                  <a:srgbClr val="990099"/>
                </a:solidFill>
                <a:latin typeface="Times New Roman" pitchFamily="18" charset="0"/>
              </a:rPr>
              <a:t>      Спасибо </a:t>
            </a:r>
          </a:p>
          <a:p>
            <a:r>
              <a:rPr lang="ru-RU" sz="8000" b="1" i="1" dirty="0" smtClean="0">
                <a:solidFill>
                  <a:srgbClr val="990099"/>
                </a:solidFill>
                <a:latin typeface="Times New Roman" pitchFamily="18" charset="0"/>
              </a:rPr>
              <a:t> за внимание!!!</a:t>
            </a:r>
            <a:endParaRPr lang="ru-RU" sz="8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286000" y="3857628"/>
            <a:ext cx="60722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14" name="Рисунок 13" descr="b8fc4da672e4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86314" y="2026256"/>
            <a:ext cx="4357686" cy="4831744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000108"/>
            <a:ext cx="4071966" cy="5572164"/>
          </a:xfrm>
        </p:spPr>
        <p:txBody>
          <a:bodyPr>
            <a:normAutofit/>
          </a:bodyPr>
          <a:lstStyle/>
          <a:p>
            <a:pPr algn="l"/>
            <a:r>
              <a:rPr lang="ru-RU" sz="6000" b="1" i="1" dirty="0" smtClean="0">
                <a:solidFill>
                  <a:srgbClr val="FF0000"/>
                </a:solidFill>
              </a:rPr>
              <a:t/>
            </a:r>
            <a:br>
              <a:rPr lang="ru-RU" sz="6000" b="1" i="1" dirty="0" smtClean="0">
                <a:solidFill>
                  <a:srgbClr val="FF0000"/>
                </a:solidFill>
              </a:rPr>
            </a:br>
            <a:r>
              <a:rPr lang="ru-RU" sz="6000" b="1" i="1" dirty="0" smtClean="0">
                <a:solidFill>
                  <a:srgbClr val="FF0000"/>
                </a:solidFill>
              </a:rPr>
              <a:t/>
            </a:r>
            <a:br>
              <a:rPr lang="ru-RU" sz="6000" b="1" i="1" dirty="0" smtClean="0">
                <a:solidFill>
                  <a:srgbClr val="FF0000"/>
                </a:solidFill>
              </a:rPr>
            </a:br>
            <a:r>
              <a:rPr lang="ru-RU" sz="6000" b="1" i="1" dirty="0" smtClean="0">
                <a:solidFill>
                  <a:srgbClr val="FF0000"/>
                </a:solidFill>
              </a:rPr>
              <a:t/>
            </a:r>
            <a:br>
              <a:rPr lang="ru-RU" sz="6000" b="1" i="1" dirty="0" smtClean="0">
                <a:solidFill>
                  <a:srgbClr val="FF0000"/>
                </a:solidFill>
              </a:rPr>
            </a:br>
            <a:r>
              <a:rPr lang="ru-RU" sz="6000" b="1" i="1" dirty="0" smtClean="0">
                <a:solidFill>
                  <a:srgbClr val="FF0000"/>
                </a:solidFill>
              </a:rPr>
              <a:t/>
            </a:r>
            <a:br>
              <a:rPr lang="ru-RU" sz="6000" b="1" i="1" dirty="0" smtClean="0">
                <a:solidFill>
                  <a:srgbClr val="FF0000"/>
                </a:solidFill>
              </a:rPr>
            </a:br>
            <a:r>
              <a:rPr lang="ru-RU" sz="6000" b="1" i="1" dirty="0" smtClean="0">
                <a:solidFill>
                  <a:srgbClr val="FF0000"/>
                </a:solidFill>
              </a:rPr>
              <a:t> 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06" y="0"/>
            <a:ext cx="4357718" cy="1000108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 исследования:</a:t>
            </a:r>
          </a:p>
          <a:p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357167"/>
            <a:ext cx="8572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166843"/>
            <a:ext cx="364333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Чипсы – очень популярный продукт, особенно среди молодежи. Они сопровождают людей практически везде: как сидя дома у телевизора, так и в пути.</a:t>
            </a:r>
            <a:br>
              <a:rPr lang="ru-RU" i="1" dirty="0" smtClean="0"/>
            </a:br>
            <a:r>
              <a:rPr lang="ru-RU" i="1" dirty="0" smtClean="0"/>
              <a:t>Чипсы продаются на каждом углу и привлекают людей яркими этикетками.  Они вкусные и хрустящие. И ничего страшного в них нет, ведь чипсы – это та же привычная жареная картошка, которую большинство готовит у себя дома.</a:t>
            </a:r>
          </a:p>
          <a:p>
            <a:r>
              <a:rPr lang="ru-RU" i="1" dirty="0" smtClean="0"/>
              <a:t>В  Интернете прочитала, что чипсы содержат вредные для организма вещества.</a:t>
            </a:r>
          </a:p>
          <a:p>
            <a:r>
              <a:rPr lang="ru-RU" i="1" dirty="0" smtClean="0">
                <a:latin typeface="Bookman Old Style" pitchFamily="18" charset="0"/>
              </a:rPr>
              <a:t/>
            </a:r>
            <a:br>
              <a:rPr lang="ru-RU" i="1" dirty="0" smtClean="0">
                <a:latin typeface="Bookman Old Style" pitchFamily="18" charset="0"/>
              </a:rPr>
            </a:br>
            <a:r>
              <a:rPr lang="ru-RU" i="1" dirty="0" smtClean="0">
                <a:latin typeface="Bookman Old Style" pitchFamily="18" charset="0"/>
              </a:rPr>
              <a:t> </a:t>
            </a:r>
            <a:r>
              <a:rPr lang="ru-RU" i="1" dirty="0" smtClean="0">
                <a:latin typeface="Bookman Old Style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pic>
        <p:nvPicPr>
          <p:cNvPr id="7" name="Рисунок 6" descr="Рисунок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24009" y="0"/>
            <a:ext cx="411999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Vlinder3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6072206"/>
            <a:ext cx="3795724" cy="666749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3983047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85720" y="428604"/>
            <a:ext cx="82868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Гипотеза:</a:t>
            </a:r>
            <a:r>
              <a:rPr kumimoji="0" lang="ru-RU" sz="36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чипсы вредны для здоровья людей.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86182" y="2214554"/>
            <a:ext cx="5000660" cy="29972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Vlinder12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00298" y="285728"/>
            <a:ext cx="4343400" cy="2286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686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Поскольку в наше время пристальное внимание обращается на здоровье человека, я хочу доказать себе и другим, что чипсы причиняют вред здоровью человека. Я считаю, что полученные   данные расскажут  правду о чипсах.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28670"/>
            <a:ext cx="8429652" cy="1500198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/>
              <a:t> </a:t>
            </a:r>
            <a:r>
              <a:rPr lang="ru-RU" sz="5400" b="1" i="1" dirty="0" smtClean="0">
                <a:solidFill>
                  <a:srgbClr val="FF0000"/>
                </a:solidFill>
              </a:rPr>
              <a:t> </a:t>
            </a:r>
            <a:br>
              <a:rPr lang="ru-RU" sz="5400" b="1" i="1" dirty="0" smtClean="0">
                <a:solidFill>
                  <a:srgbClr val="FF0000"/>
                </a:solidFill>
              </a:rPr>
            </a:br>
            <a:r>
              <a:rPr lang="ru-RU" sz="2700" b="1" i="1" dirty="0" smtClean="0"/>
              <a:t>Разобраться, из чего состоят чипсы, </a:t>
            </a:r>
            <a:br>
              <a:rPr lang="ru-RU" sz="2700" b="1" i="1" dirty="0" smtClean="0"/>
            </a:br>
            <a:r>
              <a:rPr lang="ru-RU" sz="2700" b="1" i="1" dirty="0" smtClean="0"/>
              <a:t>чтобы ответить на главный вопрос: пользу или вред приносят чипсы организму человека.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endParaRPr lang="ru-RU" sz="60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071678"/>
            <a:ext cx="8643966" cy="4786322"/>
          </a:xfrm>
        </p:spPr>
        <p:txBody>
          <a:bodyPr>
            <a:normAutofit/>
          </a:bodyPr>
          <a:lstStyle/>
          <a:p>
            <a:pPr algn="l"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algn="l"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Ø"/>
              <a:defRPr/>
            </a:pPr>
            <a:r>
              <a:rPr lang="ru-RU" sz="2400" b="1" i="1" dirty="0" smtClean="0">
                <a:solidFill>
                  <a:schemeClr val="tx1"/>
                </a:solidFill>
              </a:rPr>
              <a:t>1.Изучить теоретический материал, характеризующий   состав чипсов,  технологию производства. </a:t>
            </a:r>
          </a:p>
          <a:p>
            <a:pPr algn="l">
              <a:buFont typeface="Wingdings" pitchFamily="2" charset="2"/>
              <a:buChar char="Ø"/>
              <a:defRPr/>
            </a:pPr>
            <a:r>
              <a:rPr lang="ru-RU" sz="2400" b="1" i="1" dirty="0" smtClean="0">
                <a:solidFill>
                  <a:schemeClr val="tx1"/>
                </a:solidFill>
              </a:rPr>
              <a:t>2.Узнать, какую пользу и какой вред несёт для организма человека такой готовый продукт, как чипсы.</a:t>
            </a:r>
          </a:p>
          <a:p>
            <a:pPr algn="l">
              <a:buFont typeface="Wingdings" pitchFamily="2" charset="2"/>
              <a:buChar char="Ø"/>
              <a:defRPr/>
            </a:pPr>
            <a:r>
              <a:rPr lang="ru-RU" sz="2400" b="1" i="1" dirty="0" smtClean="0">
                <a:solidFill>
                  <a:schemeClr val="tx1"/>
                </a:solidFill>
              </a:rPr>
              <a:t>3. Провести эксперименты и опрос среди учащихся МБОУ СОШ №4.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tx1"/>
                </a:solidFill>
              </a:rPr>
              <a:t>4.На основании теоретических и экспериментальных   исследований сделать соответствующие выводы.  </a:t>
            </a:r>
          </a:p>
          <a:p>
            <a:pPr algn="l"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14290"/>
            <a:ext cx="75009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Я поставила перед собой цель: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285992"/>
            <a:ext cx="9072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Задачи: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1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275974" y="0"/>
            <a:ext cx="2868026" cy="250033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"/>
            <a:ext cx="7772400" cy="714355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История происхождения чипсов: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785794"/>
            <a:ext cx="8501122" cy="2071702"/>
          </a:xfrm>
        </p:spPr>
        <p:txBody>
          <a:bodyPr>
            <a:noAutofit/>
          </a:bodyPr>
          <a:lstStyle/>
          <a:p>
            <a:pPr algn="l"/>
            <a:r>
              <a:rPr lang="ru-RU" sz="2000" i="1" dirty="0" smtClean="0">
                <a:solidFill>
                  <a:schemeClr val="tx1"/>
                </a:solidFill>
              </a:rPr>
              <a:t>.</a:t>
            </a:r>
            <a:endParaRPr lang="ru-RU" sz="2000" i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571481"/>
            <a:ext cx="621507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Считается, что чипсы случайно придумал Джордж </a:t>
            </a:r>
            <a:r>
              <a:rPr lang="ru-RU" sz="2000" dirty="0" err="1" smtClean="0"/>
              <a:t>Крам</a:t>
            </a:r>
            <a:r>
              <a:rPr lang="ru-RU" sz="2000" dirty="0" smtClean="0"/>
              <a:t>, индеец по происхождению. Он в августе 1853 года на курорте </a:t>
            </a:r>
            <a:r>
              <a:rPr lang="ru-RU" sz="2000" dirty="0" err="1" smtClean="0"/>
              <a:t>Саратога-Спрингс</a:t>
            </a:r>
            <a:r>
              <a:rPr lang="ru-RU" sz="2000" dirty="0" smtClean="0"/>
              <a:t> (США) работал шеф-поваром фешенебельного ресторана.  Одним из фирменных рецептов ресторана был «картофель фри». </a:t>
            </a:r>
          </a:p>
          <a:p>
            <a:r>
              <a:rPr lang="ru-RU" sz="2000" dirty="0" smtClean="0"/>
              <a:t>       Однажды на ужине железнодорожный магнат </a:t>
            </a:r>
            <a:r>
              <a:rPr lang="ru-RU" sz="2000" dirty="0" err="1" smtClean="0"/>
              <a:t>Вандербильт</a:t>
            </a:r>
            <a:r>
              <a:rPr lang="ru-RU" sz="2000" dirty="0" smtClean="0"/>
              <a:t> вернул жареный картофель на кухню, пожаловавшись на то, что он «слишком толстый». Шеф-повар, решил подшутить над магнатом, нарезал картофель буквально бумажной толщины и обжарил. К всеобщему удивлению, блюдо пришлось гостю по вкусу. Рецепт прозвали «Чипсы </a:t>
            </a:r>
            <a:r>
              <a:rPr lang="ru-RU" sz="2000" dirty="0" err="1" smtClean="0"/>
              <a:t>Саратога</a:t>
            </a:r>
            <a:r>
              <a:rPr lang="ru-RU" sz="2000" dirty="0" smtClean="0"/>
              <a:t>». </a:t>
            </a:r>
          </a:p>
          <a:p>
            <a:r>
              <a:rPr lang="ru-RU" sz="2000" dirty="0" smtClean="0"/>
              <a:t>         В нашей стране производство чипсов началось в 1963 году. Никаких добавок, кроме соли, быть не могло, и именно поэтому советские чипсы были очень вкусными, да и хранились они всего 30 дней, не в пример современным. А потом в Россию пришли «американские» чипсы, быстро завоевав популярность.</a:t>
            </a:r>
          </a:p>
          <a:p>
            <a:r>
              <a:rPr lang="ru-RU" sz="2000" dirty="0" smtClean="0"/>
              <a:t>      </a:t>
            </a:r>
          </a:p>
          <a:p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George_Crum_and_'Aunt_Kate'_Week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604" y="714356"/>
            <a:ext cx="3000396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3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0"/>
            <a:ext cx="8501122" cy="571480"/>
          </a:xfrm>
        </p:spPr>
        <p:txBody>
          <a:bodyPr>
            <a:normAutofit fontScale="85000" lnSpcReduction="20000"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ru-RU" sz="4600" b="1" i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Химический состав чипсов: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214290"/>
            <a:ext cx="8001024" cy="5786453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i="1" dirty="0" smtClean="0"/>
              <a:t>Современные чипсы, конечно, во многом отличаются от тех, которые выпускались в конце 19 века. Многие люди уверены, что этот продукт изготавливается из картофеля, однако сегодня уже почти нет чипсов, которые бы делали из него. Как правило, картофель заменяют картофельной, пшеничной и кукурузной мукой, специальными хлопьями и разнообразными смесями крахмала, самым популярным из которых является крахмал из сои, причем именно из генетически модифицированной. Обжариваются чипсы в большом количестве растительного масла, в результате чего продукт наполняется канцерогенами. Так что говорить о том, что чипсы полезны, не приходится. В химическом составе чипсов практически не обнаружено витаминов и других полезных компонентов, зато это «лакомство» содержит разнообразные канцерогены, красители, </a:t>
            </a:r>
            <a:r>
              <a:rPr lang="ru-RU" sz="2400" i="1" dirty="0" err="1" smtClean="0"/>
              <a:t>ароматизаторы</a:t>
            </a:r>
            <a:endParaRPr lang="ru-RU" sz="2400" i="1" dirty="0"/>
          </a:p>
        </p:txBody>
      </p:sp>
      <p:pic>
        <p:nvPicPr>
          <p:cNvPr id="5" name="Рисунок 4" descr="a_tooth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81812" y="3952560"/>
            <a:ext cx="2162188" cy="290544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0"/>
            <a:ext cx="5568950" cy="6858000"/>
          </a:xfrm>
        </p:spPr>
        <p:txBody>
          <a:bodyPr>
            <a:normAutofit/>
          </a:bodyPr>
          <a:lstStyle/>
          <a:p>
            <a:r>
              <a:rPr lang="ru-RU" sz="2000" i="1" dirty="0" smtClean="0"/>
              <a:t>     Одной из самых опасных добавок является </a:t>
            </a:r>
            <a:r>
              <a:rPr lang="ru-RU" sz="2000" i="1" dirty="0" smtClean="0">
                <a:solidFill>
                  <a:srgbClr val="FF0000"/>
                </a:solidFill>
              </a:rPr>
              <a:t>акриламид</a:t>
            </a:r>
            <a:r>
              <a:rPr lang="ru-RU" sz="2000" i="1" dirty="0" smtClean="0"/>
              <a:t>, это вещество нарушает работу нервной системы и может спровоцировать развитие раковых опухолей. Также при производстве чипсов часто используют вкусовую добавку </a:t>
            </a:r>
            <a:r>
              <a:rPr lang="ru-RU" sz="2000" i="1" dirty="0" err="1" smtClean="0">
                <a:solidFill>
                  <a:srgbClr val="FF0000"/>
                </a:solidFill>
              </a:rPr>
              <a:t>глутамат</a:t>
            </a:r>
            <a:r>
              <a:rPr lang="ru-RU" sz="2000" i="1" dirty="0" smtClean="0">
                <a:solidFill>
                  <a:srgbClr val="FF0000"/>
                </a:solidFill>
              </a:rPr>
              <a:t> натрия</a:t>
            </a:r>
            <a:r>
              <a:rPr lang="ru-RU" sz="2000" i="1" dirty="0" smtClean="0"/>
              <a:t>, которая негативно сказывается на состоянии здоровья человека. </a:t>
            </a:r>
          </a:p>
          <a:p>
            <a:r>
              <a:rPr lang="ru-RU" sz="2000" i="1" dirty="0" smtClean="0"/>
              <a:t>      Этот усилитель вкуса способен привести к сбою в работе практически всех систем организма, к тому же он способствует накоплению лишних килограммов. Если учесть еще и то, что энергетическая ценность чипсов составляет более 510 ккал на 100 г, то с уверенностью можно сказать, что ежедневное употребление этого весьма популярного продукта может стать причиной ожирения и других весьма опасных заболеваний, которые практически не поддаются лечению</a:t>
            </a:r>
            <a:endParaRPr lang="ru-RU" sz="2000" i="1" dirty="0"/>
          </a:p>
        </p:txBody>
      </p:sp>
      <p:pic>
        <p:nvPicPr>
          <p:cNvPr id="6" name="Рисунок 5" descr="8780186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14290"/>
            <a:ext cx="3913587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6af5438b06980c93c210c3d4ad19423f6594c7b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714752"/>
            <a:ext cx="3857652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1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2138</TotalTime>
  <Words>1483</Words>
  <Application>Microsoft Office PowerPoint</Application>
  <PresentationFormat>Экран (4:3)</PresentationFormat>
  <Paragraphs>153</Paragraphs>
  <Slides>26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 Проектная работа по биологии на тему  «Чипсы».</vt:lpstr>
      <vt:lpstr>Содержание:</vt:lpstr>
      <vt:lpstr>     </vt:lpstr>
      <vt:lpstr>Слайд 4</vt:lpstr>
      <vt:lpstr>Слайд 5</vt:lpstr>
      <vt:lpstr>   Разобраться, из чего состоят чипсы,  чтобы ответить на главный вопрос: пользу или вред приносят чипсы организму человека. </vt:lpstr>
      <vt:lpstr>История происхождения чипсов:</vt:lpstr>
      <vt:lpstr>Современные чипсы, конечно, во многом отличаются от тех, которые выпускались в конце 19 века. Многие люди уверены, что этот продукт изготавливается из картофеля, однако сегодня уже почти нет чипсов, которые бы делали из него. Как правило, картофель заменяют картофельной, пшеничной и кукурузной мукой, специальными хлопьями и разнообразными смесями крахмала, самым популярным из которых является крахмал из сои, причем именно из генетически модифицированной. Обжариваются чипсы в большом количестве растительного масла, в результате чего продукт наполняется канцерогенами. Так что говорить о том, что чипсы полезны, не приходится. В химическом составе чипсов практически не обнаружено витаминов и других полезных компонентов, зато это «лакомство» содержит разнообразные канцерогены, красители, ароматизаторы</vt:lpstr>
      <vt:lpstr>Слайд 9</vt:lpstr>
      <vt:lpstr> </vt:lpstr>
      <vt:lpstr>Что получает ребенок с пачкой чипсов (100 г)? </vt:lpstr>
      <vt:lpstr>Слайд 12</vt:lpstr>
      <vt:lpstr>А что же реклама???  Реклама предлагает нам следующие аргументы:</vt:lpstr>
      <vt:lpstr>Польза чипсов:</vt:lpstr>
      <vt:lpstr> </vt:lpstr>
      <vt:lpstr> </vt:lpstr>
      <vt:lpstr>Вывод:</vt:lpstr>
      <vt:lpstr> </vt:lpstr>
      <vt:lpstr>Вывод:</vt:lpstr>
      <vt:lpstr>Опрос проведенный среди учащихся МБОУ СОШ №4 г.Ардон с 5 по 8 класс.</vt:lpstr>
      <vt:lpstr>Слайд 21</vt:lpstr>
      <vt:lpstr>Слайд 22</vt:lpstr>
      <vt:lpstr>  </vt:lpstr>
      <vt:lpstr>  </vt:lpstr>
      <vt:lpstr>  </vt:lpstr>
      <vt:lpstr>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Вред чипсов человеческому организму.</dc:title>
  <dc:creator>User</dc:creator>
  <cp:lastModifiedBy>Дом</cp:lastModifiedBy>
  <cp:revision>120</cp:revision>
  <dcterms:created xsi:type="dcterms:W3CDTF">2015-03-17T16:20:21Z</dcterms:created>
  <dcterms:modified xsi:type="dcterms:W3CDTF">2018-12-12T18:07:15Z</dcterms:modified>
</cp:coreProperties>
</file>