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297BA7-F4B5-4215-9221-A461D04782A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E674BC-EE2C-4CBF-B3AE-FB7E5E6D04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414592" cy="1728192"/>
          </a:xfrm>
        </p:spPr>
        <p:txBody>
          <a:bodyPr>
            <a:normAutofit/>
          </a:bodyPr>
          <a:lstStyle/>
          <a:p>
            <a:r>
              <a:rPr lang="ru-RU" dirty="0" smtClean="0"/>
              <a:t>Контрольная работа по темам «Аминокислоты. Белки. ВМС»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852936"/>
            <a:ext cx="3958208" cy="1008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11 класс (органическая химия)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1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9</a:t>
            </a:r>
            <a:r>
              <a:rPr lang="ru-RU" sz="3200" dirty="0" smtClean="0"/>
              <a:t>. Вторичная структура белка обусловлена образованием связей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ионных</a:t>
            </a:r>
          </a:p>
          <a:p>
            <a:pPr marL="0" indent="0">
              <a:buNone/>
            </a:pPr>
            <a:r>
              <a:rPr lang="ru-RU" sz="3200" dirty="0" smtClean="0"/>
              <a:t>2. пептидных</a:t>
            </a:r>
          </a:p>
          <a:p>
            <a:pPr marL="0" indent="0">
              <a:buNone/>
            </a:pPr>
            <a:r>
              <a:rPr lang="ru-RU" sz="3200" dirty="0" smtClean="0"/>
              <a:t>3. водородных</a:t>
            </a:r>
          </a:p>
          <a:p>
            <a:pPr marL="0" indent="0">
              <a:buNone/>
            </a:pPr>
            <a:r>
              <a:rPr lang="ru-RU" sz="3200" dirty="0" smtClean="0"/>
              <a:t>4. </a:t>
            </a:r>
            <a:r>
              <a:rPr lang="ru-RU" sz="3200" dirty="0" err="1" smtClean="0"/>
              <a:t>дисульфидных</a:t>
            </a:r>
            <a:r>
              <a:rPr lang="ru-RU" sz="3200" dirty="0" smtClean="0"/>
              <a:t> мостиков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11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Autofit/>
          </a:bodyPr>
          <a:lstStyle/>
          <a:p>
            <a:r>
              <a:rPr lang="ru-RU" sz="2800" dirty="0" smtClean="0"/>
              <a:t>10. Установите соответствие между характеристикой полипропилена и его формулой: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4038600" cy="4209331"/>
          </a:xfrm>
        </p:spPr>
        <p:txBody>
          <a:bodyPr/>
          <a:lstStyle/>
          <a:p>
            <a:r>
              <a:rPr lang="ru-RU" dirty="0" smtClean="0"/>
              <a:t>А) мономер</a:t>
            </a:r>
          </a:p>
          <a:p>
            <a:r>
              <a:rPr lang="ru-RU" dirty="0" smtClean="0"/>
              <a:t>Б) полимер</a:t>
            </a:r>
          </a:p>
          <a:p>
            <a:r>
              <a:rPr lang="ru-RU" dirty="0" smtClean="0"/>
              <a:t>В) структурное звено</a:t>
            </a:r>
          </a:p>
          <a:p>
            <a:r>
              <a:rPr lang="ru-RU" dirty="0" smtClean="0"/>
              <a:t>Г) степень полимеризации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648200" y="1916832"/>
            <a:ext cx="4038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 (</a:t>
            </a:r>
            <a:r>
              <a:rPr lang="en-US" dirty="0" smtClean="0"/>
              <a:t>-CH</a:t>
            </a:r>
            <a:r>
              <a:rPr lang="en-US" sz="2400" dirty="0" smtClean="0"/>
              <a:t>2</a:t>
            </a:r>
            <a:r>
              <a:rPr lang="en-US" dirty="0" smtClean="0"/>
              <a:t>-CH (CH</a:t>
            </a:r>
            <a:r>
              <a:rPr lang="en-US" sz="2400" dirty="0" smtClean="0"/>
              <a:t>3</a:t>
            </a:r>
            <a:r>
              <a:rPr lang="ru-RU" dirty="0" smtClean="0"/>
              <a:t>)</a:t>
            </a:r>
            <a:r>
              <a:rPr lang="en-US" dirty="0" smtClean="0"/>
              <a:t>-)n</a:t>
            </a:r>
          </a:p>
          <a:p>
            <a:pPr marL="0" indent="0">
              <a:buNone/>
            </a:pPr>
            <a:r>
              <a:rPr lang="en-US" dirty="0" smtClean="0"/>
              <a:t>2) –CH</a:t>
            </a:r>
            <a:r>
              <a:rPr lang="en-US" sz="2400" dirty="0" smtClean="0"/>
              <a:t>2</a:t>
            </a:r>
            <a:r>
              <a:rPr lang="en-US" dirty="0" smtClean="0"/>
              <a:t>-CH</a:t>
            </a:r>
            <a:r>
              <a:rPr lang="en-US" sz="2400" dirty="0" smtClean="0"/>
              <a:t>2</a:t>
            </a:r>
            <a:r>
              <a:rPr lang="en-US" dirty="0" smtClean="0"/>
              <a:t>-CH</a:t>
            </a:r>
            <a:r>
              <a:rPr lang="en-US" sz="2400" dirty="0" smtClean="0"/>
              <a:t>2</a:t>
            </a: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dirty="0" smtClean="0"/>
              <a:t>3) –CH</a:t>
            </a:r>
            <a:r>
              <a:rPr lang="en-US" sz="2400" dirty="0" smtClean="0"/>
              <a:t>2</a:t>
            </a:r>
            <a:r>
              <a:rPr lang="en-US" dirty="0" smtClean="0"/>
              <a:t>-CH (CH</a:t>
            </a:r>
            <a:r>
              <a:rPr lang="en-US" sz="2400" dirty="0" smtClean="0"/>
              <a:t>3</a:t>
            </a:r>
            <a:r>
              <a:rPr lang="en-US" dirty="0" smtClean="0"/>
              <a:t>)-</a:t>
            </a:r>
          </a:p>
          <a:p>
            <a:pPr marL="0" indent="0">
              <a:buNone/>
            </a:pPr>
            <a:r>
              <a:rPr lang="en-US" dirty="0" smtClean="0"/>
              <a:t>4) CH</a:t>
            </a:r>
            <a:r>
              <a:rPr lang="en-US" sz="2400" dirty="0" smtClean="0"/>
              <a:t>2</a:t>
            </a:r>
            <a:r>
              <a:rPr lang="en-US" dirty="0" smtClean="0"/>
              <a:t>=CHCH</a:t>
            </a:r>
            <a:r>
              <a:rPr lang="en-US" sz="2400" dirty="0" smtClean="0"/>
              <a:t>3</a:t>
            </a:r>
          </a:p>
          <a:p>
            <a:pPr marL="0" indent="0">
              <a:buNone/>
            </a:pPr>
            <a:r>
              <a:rPr lang="en-US" dirty="0" smtClean="0"/>
              <a:t>5)    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530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1. Установите соответствие: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А) белок</a:t>
            </a:r>
          </a:p>
          <a:p>
            <a:r>
              <a:rPr lang="ru-RU" dirty="0" smtClean="0"/>
              <a:t>Б) крахмал</a:t>
            </a:r>
          </a:p>
          <a:p>
            <a:r>
              <a:rPr lang="ru-RU" dirty="0" smtClean="0"/>
              <a:t>В) целлюлоза</a:t>
            </a:r>
          </a:p>
          <a:p>
            <a:r>
              <a:rPr lang="ru-RU" dirty="0" smtClean="0"/>
              <a:t>Г) ДНК</a:t>
            </a:r>
          </a:p>
          <a:p>
            <a:r>
              <a:rPr lang="ru-RU" dirty="0" smtClean="0"/>
              <a:t>Д) РНК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275856" y="1600200"/>
            <a:ext cx="54109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 остатки фосфорной кислоты, дезоксирибозы, аденина, гуанина, цитозина, тимина</a:t>
            </a:r>
          </a:p>
          <a:p>
            <a:pPr marL="0" indent="0">
              <a:buNone/>
            </a:pPr>
            <a:r>
              <a:rPr lang="ru-RU" dirty="0" smtClean="0"/>
              <a:t>2) остатки фосфорной кислоты, рибозы, аденина, гуанина, цитозина, урацила</a:t>
            </a:r>
          </a:p>
          <a:p>
            <a:pPr marL="0" indent="0">
              <a:buNone/>
            </a:pPr>
            <a:r>
              <a:rPr lang="ru-RU" dirty="0" smtClean="0"/>
              <a:t>3) остатки </a:t>
            </a:r>
            <a:r>
              <a:rPr lang="el-GR" dirty="0" smtClean="0"/>
              <a:t>α</a:t>
            </a:r>
            <a:r>
              <a:rPr lang="ru-RU" dirty="0" smtClean="0"/>
              <a:t>-аминокислот</a:t>
            </a:r>
          </a:p>
          <a:p>
            <a:pPr marL="0" indent="0">
              <a:buNone/>
            </a:pPr>
            <a:r>
              <a:rPr lang="ru-RU" dirty="0" smtClean="0"/>
              <a:t>4) остатки </a:t>
            </a:r>
            <a:r>
              <a:rPr lang="el-GR" dirty="0" smtClean="0"/>
              <a:t>α</a:t>
            </a:r>
            <a:r>
              <a:rPr lang="ru-RU" dirty="0" smtClean="0"/>
              <a:t>-</a:t>
            </a:r>
            <a:r>
              <a:rPr lang="ru-RU" dirty="0" smtClean="0"/>
              <a:t>глюкозы</a:t>
            </a:r>
          </a:p>
          <a:p>
            <a:pPr marL="0" indent="0">
              <a:buNone/>
            </a:pPr>
            <a:r>
              <a:rPr lang="ru-RU" dirty="0" smtClean="0"/>
              <a:t>5) остатки </a:t>
            </a:r>
            <a:r>
              <a:rPr lang="el-GR" dirty="0" smtClean="0"/>
              <a:t>β</a:t>
            </a:r>
            <a:r>
              <a:rPr lang="ru-RU" dirty="0" smtClean="0"/>
              <a:t>-</a:t>
            </a:r>
            <a:r>
              <a:rPr lang="ru-RU" dirty="0" smtClean="0"/>
              <a:t>глюкозы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2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1.Функциональные группы аминокислот: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 –</a:t>
            </a:r>
            <a:r>
              <a:rPr lang="en-US" sz="3600" dirty="0" smtClean="0"/>
              <a:t>NH  </a:t>
            </a:r>
            <a:r>
              <a:rPr lang="ru-RU" sz="3600" dirty="0" smtClean="0"/>
              <a:t>  и </a:t>
            </a:r>
            <a:r>
              <a:rPr lang="en-US" sz="3600" dirty="0" smtClean="0"/>
              <a:t> -CHO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2. </a:t>
            </a:r>
            <a:r>
              <a:rPr lang="en-US" sz="3600" dirty="0" smtClean="0"/>
              <a:t>–NH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 </a:t>
            </a:r>
            <a:r>
              <a:rPr lang="ru-RU" sz="3600" dirty="0" smtClean="0"/>
              <a:t>и   </a:t>
            </a:r>
            <a:r>
              <a:rPr lang="en-US" sz="3600" dirty="0" smtClean="0"/>
              <a:t>-OH</a:t>
            </a:r>
          </a:p>
          <a:p>
            <a:pPr marL="0" indent="0">
              <a:buNone/>
            </a:pPr>
            <a:r>
              <a:rPr lang="en-US" sz="3600" dirty="0" smtClean="0"/>
              <a:t>3. –NH   </a:t>
            </a:r>
            <a:r>
              <a:rPr lang="ru-RU" sz="3600" dirty="0" smtClean="0"/>
              <a:t>и</a:t>
            </a:r>
            <a:r>
              <a:rPr lang="en-US" sz="3600" dirty="0" smtClean="0"/>
              <a:t>   -COOH</a:t>
            </a:r>
          </a:p>
          <a:p>
            <a:pPr marL="0" indent="0">
              <a:buNone/>
            </a:pPr>
            <a:r>
              <a:rPr lang="en-US" sz="3600" dirty="0" smtClean="0"/>
              <a:t>4. –NH</a:t>
            </a:r>
            <a:r>
              <a:rPr lang="en-US" baseline="-25000" dirty="0" smtClean="0"/>
              <a:t>2 </a:t>
            </a:r>
            <a:r>
              <a:rPr lang="en-US" sz="3600" dirty="0" smtClean="0"/>
              <a:t>  </a:t>
            </a:r>
            <a:r>
              <a:rPr lang="ru-RU" sz="3600" dirty="0" smtClean="0"/>
              <a:t>и</a:t>
            </a:r>
            <a:r>
              <a:rPr lang="en-US" sz="3600" dirty="0" smtClean="0"/>
              <a:t>  -COOH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3501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2. Формула аминокислоты: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</a:t>
            </a:r>
            <a:r>
              <a:rPr lang="en-US" sz="3600" dirty="0" smtClean="0"/>
              <a:t>C</a:t>
            </a:r>
            <a:r>
              <a:rPr lang="en-US" sz="2800" dirty="0" smtClean="0"/>
              <a:t>3</a:t>
            </a:r>
            <a:r>
              <a:rPr lang="en-US" sz="3600" dirty="0" smtClean="0"/>
              <a:t>H</a:t>
            </a:r>
            <a:r>
              <a:rPr lang="en-US" sz="2800" dirty="0" smtClean="0"/>
              <a:t>9</a:t>
            </a:r>
            <a:r>
              <a:rPr lang="en-US" sz="3600" dirty="0" smtClean="0"/>
              <a:t>N</a:t>
            </a:r>
          </a:p>
          <a:p>
            <a:pPr marL="0" indent="0">
              <a:buNone/>
            </a:pPr>
            <a:r>
              <a:rPr lang="en-US" sz="3600" dirty="0" smtClean="0"/>
              <a:t>2. C</a:t>
            </a:r>
            <a:r>
              <a:rPr lang="en-US" sz="2800" dirty="0" smtClean="0"/>
              <a:t>3</a:t>
            </a:r>
            <a:r>
              <a:rPr lang="en-US" sz="3600" dirty="0" smtClean="0"/>
              <a:t>H</a:t>
            </a:r>
            <a:r>
              <a:rPr lang="en-US" sz="2800" dirty="0" smtClean="0"/>
              <a:t>6</a:t>
            </a:r>
            <a:r>
              <a:rPr lang="en-US" sz="3600" dirty="0" smtClean="0"/>
              <a:t>O</a:t>
            </a:r>
            <a:r>
              <a:rPr lang="en-US" sz="2800" dirty="0" smtClean="0"/>
              <a:t>2</a:t>
            </a:r>
          </a:p>
          <a:p>
            <a:pPr marL="0" indent="0">
              <a:buNone/>
            </a:pPr>
            <a:r>
              <a:rPr lang="en-US" sz="3600" dirty="0" smtClean="0"/>
              <a:t>3. C</a:t>
            </a:r>
            <a:r>
              <a:rPr lang="en-US" sz="2800" dirty="0" smtClean="0"/>
              <a:t>3</a:t>
            </a:r>
            <a:r>
              <a:rPr lang="en-US" sz="3600" dirty="0" smtClean="0"/>
              <a:t>H</a:t>
            </a:r>
            <a:r>
              <a:rPr lang="en-US" sz="2800" dirty="0" smtClean="0"/>
              <a:t>6</a:t>
            </a:r>
            <a:r>
              <a:rPr lang="en-US" sz="3600" dirty="0" smtClean="0"/>
              <a:t>O</a:t>
            </a:r>
          </a:p>
          <a:p>
            <a:pPr marL="0" indent="0">
              <a:buNone/>
            </a:pPr>
            <a:r>
              <a:rPr lang="en-US" sz="3600" dirty="0" smtClean="0"/>
              <a:t>4. C</a:t>
            </a:r>
            <a:r>
              <a:rPr lang="en-US" sz="2800" dirty="0" smtClean="0"/>
              <a:t>3</a:t>
            </a:r>
            <a:r>
              <a:rPr lang="en-US" sz="3600" dirty="0" smtClean="0"/>
              <a:t>H</a:t>
            </a:r>
            <a:r>
              <a:rPr lang="en-US" sz="2800" dirty="0" smtClean="0"/>
              <a:t>7</a:t>
            </a:r>
            <a:r>
              <a:rPr lang="en-US" sz="3600" dirty="0" smtClean="0"/>
              <a:t>O</a:t>
            </a:r>
            <a:r>
              <a:rPr lang="en-US" sz="2800" dirty="0" smtClean="0"/>
              <a:t>2</a:t>
            </a:r>
            <a:r>
              <a:rPr lang="en-US" sz="3600" dirty="0" smtClean="0"/>
              <a:t>N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211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3600" dirty="0" smtClean="0"/>
              <a:t>3. Белки проявляют амфотерные свойства, так как в состав их молекул входят: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1. аминогруппы и гидроксильные группы;</a:t>
            </a:r>
          </a:p>
          <a:p>
            <a:pPr marL="0" indent="0">
              <a:buNone/>
            </a:pPr>
            <a:r>
              <a:rPr lang="ru-RU" sz="2800" dirty="0" smtClean="0"/>
              <a:t>2. карбоксильные группы и аминогруппы;</a:t>
            </a:r>
          </a:p>
          <a:p>
            <a:pPr marL="0" indent="0">
              <a:buNone/>
            </a:pPr>
            <a:r>
              <a:rPr lang="ru-RU" sz="2800" dirty="0" smtClean="0"/>
              <a:t>3. аминогруппы и углеводородные радикалы;</a:t>
            </a:r>
          </a:p>
          <a:p>
            <a:pPr marL="0" indent="0">
              <a:buNone/>
            </a:pPr>
            <a:r>
              <a:rPr lang="ru-RU" sz="2800" dirty="0" smtClean="0"/>
              <a:t>4. гидроксильные и карбонильные группы.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19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4. При гидролизе белков получают смесь: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467600" cy="4413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карбоновых кислот;</a:t>
            </a:r>
          </a:p>
          <a:p>
            <a:pPr marL="0" indent="0">
              <a:buNone/>
            </a:pPr>
            <a:r>
              <a:rPr lang="ru-RU" sz="3200" dirty="0" smtClean="0"/>
              <a:t>2. аминокислот;</a:t>
            </a:r>
          </a:p>
          <a:p>
            <a:pPr marL="0" indent="0">
              <a:buNone/>
            </a:pPr>
            <a:r>
              <a:rPr lang="ru-RU" sz="3200" dirty="0" smtClean="0"/>
              <a:t>3. сложных эфиров;</a:t>
            </a:r>
          </a:p>
          <a:p>
            <a:pPr marL="0" indent="0">
              <a:buNone/>
            </a:pPr>
            <a:r>
              <a:rPr lang="ru-RU" sz="3200" dirty="0" smtClean="0"/>
              <a:t>4. простых эфиров.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676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5. Физическим процессом является получение: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спирта из глюкозы;</a:t>
            </a:r>
          </a:p>
          <a:p>
            <a:pPr marL="0" indent="0">
              <a:buNone/>
            </a:pPr>
            <a:r>
              <a:rPr lang="ru-RU" sz="3200" dirty="0" smtClean="0"/>
              <a:t>2. крахмала  из картофеля;</a:t>
            </a:r>
          </a:p>
          <a:p>
            <a:pPr marL="0" indent="0">
              <a:buNone/>
            </a:pPr>
            <a:r>
              <a:rPr lang="ru-RU" sz="3200" dirty="0" smtClean="0"/>
              <a:t>3. глюкозы из сахарозы;</a:t>
            </a:r>
          </a:p>
          <a:p>
            <a:pPr marL="0" indent="0">
              <a:buNone/>
            </a:pPr>
            <a:r>
              <a:rPr lang="ru-RU" sz="3200" dirty="0" smtClean="0"/>
              <a:t>4. уксусной кислоты из спирта.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979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6. Какую группу атомов называют пептидной: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1. </a:t>
            </a:r>
            <a:r>
              <a:rPr lang="en-US" sz="4000" dirty="0" smtClean="0"/>
              <a:t>–CO-NH-</a:t>
            </a:r>
          </a:p>
          <a:p>
            <a:pPr marL="0" indent="0">
              <a:buNone/>
            </a:pPr>
            <a:r>
              <a:rPr lang="en-US" sz="4000" dirty="0" smtClean="0"/>
              <a:t>2. –COONH</a:t>
            </a:r>
            <a:r>
              <a:rPr lang="en-US" dirty="0" smtClean="0"/>
              <a:t>4</a:t>
            </a:r>
          </a:p>
          <a:p>
            <a:pPr marL="0" indent="0">
              <a:buNone/>
            </a:pPr>
            <a:r>
              <a:rPr lang="en-US" sz="4000" dirty="0" smtClean="0"/>
              <a:t>3. –CONH</a:t>
            </a:r>
            <a:r>
              <a:rPr lang="en-US" dirty="0" smtClean="0"/>
              <a:t>2</a:t>
            </a:r>
          </a:p>
          <a:p>
            <a:pPr marL="0" indent="0">
              <a:buNone/>
            </a:pPr>
            <a:r>
              <a:rPr lang="en-US" sz="4000" dirty="0" smtClean="0"/>
              <a:t>4. NH</a:t>
            </a:r>
            <a:r>
              <a:rPr lang="en-US" dirty="0" smtClean="0"/>
              <a:t>2</a:t>
            </a:r>
            <a:r>
              <a:rPr lang="en-US" sz="4000" dirty="0" smtClean="0"/>
              <a:t>COO-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829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r>
              <a:rPr lang="ru-RU" sz="3600" dirty="0"/>
              <a:t>7</a:t>
            </a:r>
            <a:r>
              <a:rPr lang="ru-RU" sz="3600" dirty="0" smtClean="0"/>
              <a:t>. В синтезе белков в живых организмах принимают участие: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7467600" cy="3765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   150 аминокислот</a:t>
            </a:r>
          </a:p>
          <a:p>
            <a:pPr marL="0" indent="0">
              <a:buNone/>
            </a:pPr>
            <a:r>
              <a:rPr lang="ru-RU" sz="3200" dirty="0" smtClean="0"/>
              <a:t>2.     100 аминокислот</a:t>
            </a:r>
          </a:p>
          <a:p>
            <a:pPr marL="0" indent="0">
              <a:buNone/>
            </a:pPr>
            <a:r>
              <a:rPr lang="ru-RU" sz="3200" dirty="0" smtClean="0"/>
              <a:t>3.     20 аминокислот</a:t>
            </a:r>
          </a:p>
          <a:p>
            <a:pPr marL="0" indent="0">
              <a:buNone/>
            </a:pPr>
            <a:r>
              <a:rPr lang="ru-RU" sz="3200" dirty="0" smtClean="0"/>
              <a:t>4.     10 аминокислот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33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r>
              <a:rPr lang="ru-RU" sz="3600" dirty="0"/>
              <a:t>8</a:t>
            </a:r>
            <a:r>
              <a:rPr lang="ru-RU" sz="3600" dirty="0" smtClean="0"/>
              <a:t>. Первичная структура белка обусловлена образованием связей: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36912"/>
            <a:ext cx="7467600" cy="3837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1. ионных</a:t>
            </a:r>
          </a:p>
          <a:p>
            <a:pPr marL="0" indent="0">
              <a:buNone/>
            </a:pPr>
            <a:r>
              <a:rPr lang="ru-RU" sz="2800" dirty="0" smtClean="0"/>
              <a:t>2. пептидных</a:t>
            </a:r>
          </a:p>
          <a:p>
            <a:pPr marL="0" indent="0">
              <a:buNone/>
            </a:pPr>
            <a:r>
              <a:rPr lang="ru-RU" sz="2800" dirty="0" smtClean="0"/>
              <a:t>3. водородных</a:t>
            </a:r>
          </a:p>
          <a:p>
            <a:pPr marL="0" indent="0">
              <a:buNone/>
            </a:pPr>
            <a:r>
              <a:rPr lang="ru-RU" sz="2800" dirty="0" smtClean="0"/>
              <a:t>4. </a:t>
            </a:r>
            <a:r>
              <a:rPr lang="ru-RU" sz="2800" dirty="0" err="1" smtClean="0"/>
              <a:t>дисульфидных</a:t>
            </a:r>
            <a:r>
              <a:rPr lang="ru-RU" sz="2800" dirty="0" smtClean="0"/>
              <a:t> мостиков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64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</TotalTime>
  <Words>379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Контрольная работа по темам «Аминокислоты. Белки. ВМС»</vt:lpstr>
      <vt:lpstr>1.Функциональные группы аминокислот:</vt:lpstr>
      <vt:lpstr>2. Формула аминокислоты:</vt:lpstr>
      <vt:lpstr>3. Белки проявляют амфотерные свойства, так как в состав их молекул входят:</vt:lpstr>
      <vt:lpstr>4. При гидролизе белков получают смесь:</vt:lpstr>
      <vt:lpstr>5. Физическим процессом является получение:</vt:lpstr>
      <vt:lpstr>6. Какую группу атомов называют пептидной:</vt:lpstr>
      <vt:lpstr>7. В синтезе белков в живых организмах принимают участие:</vt:lpstr>
      <vt:lpstr>8. Первичная структура белка обусловлена образованием связей:</vt:lpstr>
      <vt:lpstr>9. Вторичная структура белка обусловлена образованием связей:</vt:lpstr>
      <vt:lpstr>10. Установите соответствие между характеристикой полипропилена и его формулой:</vt:lpstr>
      <vt:lpstr>11. Установите соответствие: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темам «Аминокислоты. Белки. ВМС»</dc:title>
  <dc:creator>Луканенко</dc:creator>
  <cp:lastModifiedBy>Луканенко</cp:lastModifiedBy>
  <cp:revision>9</cp:revision>
  <dcterms:created xsi:type="dcterms:W3CDTF">2017-10-11T11:19:30Z</dcterms:created>
  <dcterms:modified xsi:type="dcterms:W3CDTF">2017-10-11T12:30:22Z</dcterms:modified>
</cp:coreProperties>
</file>