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8" r:id="rId2"/>
    <p:sldId id="262" r:id="rId3"/>
    <p:sldId id="260" r:id="rId4"/>
    <p:sldId id="261" r:id="rId5"/>
    <p:sldId id="263" r:id="rId6"/>
    <p:sldId id="264" r:id="rId7"/>
    <p:sldId id="265" r:id="rId8"/>
    <p:sldId id="266" r:id="rId9"/>
    <p:sldId id="267" r:id="rId10"/>
    <p:sldId id="268" r:id="rId11"/>
    <p:sldId id="269" r:id="rId12"/>
    <p:sldId id="270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43FF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80B277-EEE3-4636-A504-6C5E17B14DD5}" type="datetimeFigureOut">
              <a:rPr lang="ru-RU" smtClean="0"/>
              <a:t>20.03.2016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9904F6-0137-4F83-AFF7-6CBEC9C9A232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80B277-EEE3-4636-A504-6C5E17B14DD5}" type="datetimeFigureOut">
              <a:rPr lang="ru-RU" smtClean="0"/>
              <a:t>20.03.2016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9904F6-0137-4F83-AFF7-6CBEC9C9A23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80B277-EEE3-4636-A504-6C5E17B14DD5}" type="datetimeFigureOut">
              <a:rPr lang="ru-RU" smtClean="0"/>
              <a:t>20.03.2016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9904F6-0137-4F83-AFF7-6CBEC9C9A23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80B277-EEE3-4636-A504-6C5E17B14DD5}" type="datetimeFigureOut">
              <a:rPr lang="ru-RU" smtClean="0"/>
              <a:t>20.03.2016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9904F6-0137-4F83-AFF7-6CBEC9C9A232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80B277-EEE3-4636-A504-6C5E17B14DD5}" type="datetimeFigureOut">
              <a:rPr lang="ru-RU" smtClean="0"/>
              <a:t>20.03.2016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9904F6-0137-4F83-AFF7-6CBEC9C9A23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80B277-EEE3-4636-A504-6C5E17B14DD5}" type="datetimeFigureOut">
              <a:rPr lang="ru-RU" smtClean="0"/>
              <a:t>20.03.2016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9904F6-0137-4F83-AFF7-6CBEC9C9A232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80B277-EEE3-4636-A504-6C5E17B14DD5}" type="datetimeFigureOut">
              <a:rPr lang="ru-RU" smtClean="0"/>
              <a:t>20.03.2016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9904F6-0137-4F83-AFF7-6CBEC9C9A232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80B277-EEE3-4636-A504-6C5E17B14DD5}" type="datetimeFigureOut">
              <a:rPr lang="ru-RU" smtClean="0"/>
              <a:t>20.03.2016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9904F6-0137-4F83-AFF7-6CBEC9C9A23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80B277-EEE3-4636-A504-6C5E17B14DD5}" type="datetimeFigureOut">
              <a:rPr lang="ru-RU" smtClean="0"/>
              <a:t>20.03.2016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9904F6-0137-4F83-AFF7-6CBEC9C9A23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80B277-EEE3-4636-A504-6C5E17B14DD5}" type="datetimeFigureOut">
              <a:rPr lang="ru-RU" smtClean="0"/>
              <a:t>20.03.2016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9904F6-0137-4F83-AFF7-6CBEC9C9A23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80B277-EEE3-4636-A504-6C5E17B14DD5}" type="datetimeFigureOut">
              <a:rPr lang="ru-RU" smtClean="0"/>
              <a:t>20.03.2016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9904F6-0137-4F83-AFF7-6CBEC9C9A232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4C80B277-EEE3-4636-A504-6C5E17B14DD5}" type="datetimeFigureOut">
              <a:rPr lang="ru-RU" smtClean="0"/>
              <a:t>20.03.2016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729904F6-0137-4F83-AFF7-6CBEC9C9A232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gi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7" Type="http://schemas.openxmlformats.org/officeDocument/2006/relationships/image" Target="../media/image27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Marusya\Desktop\МАТЕМАТИКА\slide_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411760" y="1772816"/>
            <a:ext cx="4464496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43FFC"/>
                </a:solidFill>
                <a:latin typeface="Comic Sans MS" pitchFamily="66" charset="0"/>
              </a:rPr>
              <a:t>МАТЕМАТИКА</a:t>
            </a:r>
          </a:p>
          <a:p>
            <a:pPr algn="ctr"/>
            <a:r>
              <a:rPr lang="ru-RU" sz="3600" b="1" dirty="0">
                <a:solidFill>
                  <a:srgbClr val="043FFC"/>
                </a:solidFill>
                <a:latin typeface="Comic Sans MS" pitchFamily="66" charset="0"/>
              </a:rPr>
              <a:t>в</a:t>
            </a:r>
            <a:endParaRPr lang="ru-RU" sz="3600" b="1" dirty="0" smtClean="0">
              <a:solidFill>
                <a:srgbClr val="043FFC"/>
              </a:solidFill>
              <a:latin typeface="Comic Sans MS" pitchFamily="66" charset="0"/>
            </a:endParaRPr>
          </a:p>
          <a:p>
            <a:pPr algn="ctr"/>
            <a:r>
              <a:rPr lang="ru-RU" sz="3600" b="1" dirty="0" smtClean="0">
                <a:solidFill>
                  <a:srgbClr val="043FFC"/>
                </a:solidFill>
                <a:latin typeface="Comic Sans MS" pitchFamily="66" charset="0"/>
              </a:rPr>
              <a:t>домашнем    хозяйстве</a:t>
            </a:r>
          </a:p>
          <a:p>
            <a:pPr algn="ctr"/>
            <a:endParaRPr lang="ru-RU" sz="3600" b="1" dirty="0">
              <a:solidFill>
                <a:srgbClr val="043FFC"/>
              </a:solidFill>
              <a:latin typeface="Comic Sans MS" pitchFamily="66" charset="0"/>
            </a:endParaRPr>
          </a:p>
          <a:p>
            <a:pPr algn="ctr"/>
            <a:r>
              <a:rPr lang="ru-RU" sz="2400" b="1" dirty="0" smtClean="0">
                <a:latin typeface="Comic Sans MS" pitchFamily="66" charset="0"/>
              </a:rPr>
              <a:t>Выполнила</a:t>
            </a:r>
          </a:p>
          <a:p>
            <a:pPr algn="ctr"/>
            <a:r>
              <a:rPr lang="ru-RU" sz="2400" dirty="0" smtClean="0">
                <a:latin typeface="Comic Sans MS" pitchFamily="66" charset="0"/>
              </a:rPr>
              <a:t>  Ученица 5 А класса</a:t>
            </a:r>
          </a:p>
          <a:p>
            <a:pPr algn="ctr"/>
            <a:r>
              <a:rPr lang="ru-RU" sz="2400" b="1" dirty="0" smtClean="0">
                <a:latin typeface="Comic Sans MS" pitchFamily="66" charset="0"/>
              </a:rPr>
              <a:t>  </a:t>
            </a:r>
            <a:r>
              <a:rPr lang="ru-RU" sz="2400" b="1" dirty="0" err="1" smtClean="0">
                <a:latin typeface="Comic Sans MS" pitchFamily="66" charset="0"/>
              </a:rPr>
              <a:t>Головинская</a:t>
            </a:r>
            <a:r>
              <a:rPr lang="ru-RU" sz="2400" b="1" dirty="0" smtClean="0">
                <a:latin typeface="Comic Sans MS" pitchFamily="66" charset="0"/>
              </a:rPr>
              <a:t> </a:t>
            </a:r>
            <a:r>
              <a:rPr lang="ru-RU" sz="2400" b="1" dirty="0">
                <a:latin typeface="Comic Sans MS" pitchFamily="66" charset="0"/>
              </a:rPr>
              <a:t>А</a:t>
            </a:r>
            <a:r>
              <a:rPr lang="ru-RU" sz="2400" b="1" dirty="0" smtClean="0">
                <a:latin typeface="Comic Sans MS" pitchFamily="66" charset="0"/>
              </a:rPr>
              <a:t>лина</a:t>
            </a:r>
          </a:p>
          <a:p>
            <a:pPr algn="ctr"/>
            <a:endParaRPr lang="ru-RU" sz="3600" b="1" dirty="0">
              <a:solidFill>
                <a:srgbClr val="043FFC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04988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1124744"/>
            <a:ext cx="806489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latin typeface="Comic Sans MS" pitchFamily="66" charset="0"/>
              </a:rPr>
              <a:t>Для приготовления компота необходимо взять яблоки, груши и вишни в отношении 1:2:3 на 5 частей сиропа. </a:t>
            </a:r>
          </a:p>
          <a:p>
            <a:pPr algn="ctr"/>
            <a:r>
              <a:rPr lang="ru-RU" dirty="0" smtClean="0">
                <a:latin typeface="Comic Sans MS" pitchFamily="66" charset="0"/>
              </a:rPr>
              <a:t>Сколько кг каждого вида фруктов необходимо взять для приготовления 50 литров компота? </a:t>
            </a:r>
            <a:endParaRPr lang="ru-RU" dirty="0">
              <a:latin typeface="Comic Sans MS" pitchFamily="66" charset="0"/>
            </a:endParaRPr>
          </a:p>
        </p:txBody>
      </p:sp>
      <p:pic>
        <p:nvPicPr>
          <p:cNvPr id="11266" name="Picture 2" descr="http://previews.123rf.com/images/ivelly/ivelly1107/ivelly110700019/10053378-Vector-Mele-rosse-mature-nel-cestino--Archivio-Fotografico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3356992"/>
            <a:ext cx="2664296" cy="26785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8" name="Picture 4" descr="http://miragro.com/sites/default/files/imige/grusha_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73737" y="5188314"/>
            <a:ext cx="1978383" cy="16178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70" name="Picture 6" descr="http://st.depositphotos.com/1788799/1742/v/950/depositphotos_17429417-Cherry-basket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14893" y="3489440"/>
            <a:ext cx="2529107" cy="25924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79512" y="404664"/>
            <a:ext cx="8568952" cy="461665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43FFC"/>
                </a:solidFill>
                <a:latin typeface="Comic Sans MS" pitchFamily="66" charset="0"/>
              </a:rPr>
              <a:t>Вкусный компот</a:t>
            </a:r>
            <a:endParaRPr lang="ru-RU" sz="2400" b="1" dirty="0">
              <a:solidFill>
                <a:srgbClr val="043FFC"/>
              </a:solidFill>
              <a:latin typeface="Comic Sans MS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43608" y="2924944"/>
            <a:ext cx="16561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43FFC"/>
                </a:solidFill>
                <a:latin typeface="Comic Sans MS" pitchFamily="66" charset="0"/>
              </a:rPr>
              <a:t>1 часть</a:t>
            </a:r>
            <a:endParaRPr lang="ru-RU" sz="2400" b="1" dirty="0">
              <a:solidFill>
                <a:srgbClr val="043FFC"/>
              </a:solidFill>
              <a:latin typeface="Comic Sans MS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673737" y="4149080"/>
            <a:ext cx="158901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400" b="1" dirty="0" smtClean="0">
              <a:solidFill>
                <a:srgbClr val="043FFC"/>
              </a:solidFill>
              <a:latin typeface="Comic Sans MS" pitchFamily="66" charset="0"/>
            </a:endParaRPr>
          </a:p>
          <a:p>
            <a:r>
              <a:rPr lang="ru-RU" sz="2400" b="1" dirty="0">
                <a:solidFill>
                  <a:srgbClr val="043FFC"/>
                </a:solidFill>
                <a:latin typeface="Comic Sans MS" pitchFamily="66" charset="0"/>
              </a:rPr>
              <a:t> </a:t>
            </a:r>
            <a:endParaRPr lang="ru-RU" sz="2400" b="1" dirty="0" smtClean="0">
              <a:solidFill>
                <a:srgbClr val="043FFC"/>
              </a:solidFill>
              <a:latin typeface="Comic Sans MS" pitchFamily="66" charset="0"/>
            </a:endParaRPr>
          </a:p>
          <a:p>
            <a:r>
              <a:rPr lang="ru-RU" sz="2400" b="1" dirty="0">
                <a:solidFill>
                  <a:srgbClr val="043FFC"/>
                </a:solidFill>
                <a:latin typeface="Comic Sans MS" pitchFamily="66" charset="0"/>
              </a:rPr>
              <a:t> </a:t>
            </a:r>
            <a:r>
              <a:rPr lang="ru-RU" sz="2400" b="1" dirty="0" smtClean="0">
                <a:solidFill>
                  <a:srgbClr val="043FFC"/>
                </a:solidFill>
                <a:latin typeface="Comic Sans MS" pitchFamily="66" charset="0"/>
              </a:rPr>
              <a:t>2 части</a:t>
            </a:r>
            <a:endParaRPr lang="ru-RU" sz="2400" b="1" dirty="0">
              <a:solidFill>
                <a:srgbClr val="043FFC"/>
              </a:solidFill>
              <a:latin typeface="Comic Sans MS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236296" y="3155776"/>
            <a:ext cx="133882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043FFC"/>
                </a:solidFill>
                <a:latin typeface="Comic Sans MS" pitchFamily="66" charset="0"/>
              </a:rPr>
              <a:t>3 части</a:t>
            </a:r>
            <a:endParaRPr lang="ru-RU" sz="2400" b="1" dirty="0">
              <a:solidFill>
                <a:srgbClr val="043FFC"/>
              </a:solidFill>
              <a:latin typeface="Comic Sans MS" pitchFamily="66" charset="0"/>
            </a:endParaRPr>
          </a:p>
        </p:txBody>
      </p:sp>
      <p:pic>
        <p:nvPicPr>
          <p:cNvPr id="11273" name="Picture 9" descr="C:\Users\Marusya\Desktop\МАТЕМАТИКА\i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73737" y="2485515"/>
            <a:ext cx="1790700" cy="2047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84584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95536" y="332656"/>
            <a:ext cx="8318973" cy="461665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43FFC"/>
                </a:solidFill>
                <a:latin typeface="Comic Sans MS" pitchFamily="66" charset="0"/>
              </a:rPr>
              <a:t>Красивая клумба</a:t>
            </a:r>
            <a:endParaRPr lang="ru-RU" sz="2400" b="1" dirty="0">
              <a:solidFill>
                <a:srgbClr val="043FFC"/>
              </a:solidFill>
              <a:latin typeface="Comic Sans MS" pitchFamily="66" charset="0"/>
            </a:endParaRPr>
          </a:p>
        </p:txBody>
      </p:sp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8522" y="3501008"/>
            <a:ext cx="4953000" cy="32496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95536" y="1052736"/>
            <a:ext cx="856895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rgbClr val="043FFC"/>
                </a:solidFill>
                <a:latin typeface="Comic Sans MS" pitchFamily="66" charset="0"/>
              </a:rPr>
              <a:t>Моя мама очень любит цветы.</a:t>
            </a:r>
          </a:p>
          <a:p>
            <a:pPr algn="ctr"/>
            <a:endParaRPr lang="ru-RU" sz="2400" dirty="0" smtClean="0">
              <a:solidFill>
                <a:srgbClr val="043FFC"/>
              </a:solidFill>
              <a:latin typeface="Comic Sans MS" pitchFamily="66" charset="0"/>
            </a:endParaRPr>
          </a:p>
          <a:p>
            <a:pPr algn="ctr"/>
            <a:r>
              <a:rPr lang="ru-RU" sz="2400" dirty="0" smtClean="0">
                <a:latin typeface="Comic Sans MS" pitchFamily="66" charset="0"/>
              </a:rPr>
              <a:t>Сколько граммов семян ей потребуется на клумбу площадью 6 </a:t>
            </a:r>
            <a:r>
              <a:rPr lang="ru-RU" sz="2400" dirty="0" err="1" smtClean="0">
                <a:latin typeface="Comic Sans MS" pitchFamily="66" charset="0"/>
              </a:rPr>
              <a:t>кв.м</a:t>
            </a:r>
            <a:r>
              <a:rPr lang="ru-RU" sz="2400" dirty="0" smtClean="0">
                <a:latin typeface="Comic Sans MS" pitchFamily="66" charset="0"/>
              </a:rPr>
              <a:t>., если на 1 </a:t>
            </a:r>
            <a:r>
              <a:rPr lang="ru-RU" sz="2400" dirty="0" err="1" smtClean="0">
                <a:latin typeface="Comic Sans MS" pitchFamily="66" charset="0"/>
              </a:rPr>
              <a:t>кв.м</a:t>
            </a:r>
            <a:r>
              <a:rPr lang="ru-RU" sz="2400" dirty="0" smtClean="0">
                <a:latin typeface="Comic Sans MS" pitchFamily="66" charset="0"/>
              </a:rPr>
              <a:t>. высеивают 12 г семян?</a:t>
            </a:r>
            <a:endParaRPr lang="ru-RU" sz="2400" dirty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27981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C:\Users\Marusya\Desktop\МАТЕМАТИКА\slide_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286000" y="1028343"/>
            <a:ext cx="4950296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>Математика повсюду </a:t>
            </a:r>
          </a:p>
          <a:p>
            <a:pPr algn="ctr"/>
            <a:r>
              <a:rPr lang="ru-RU" dirty="0" smtClean="0"/>
              <a:t>Глазом только поведешь,</a:t>
            </a:r>
          </a:p>
          <a:p>
            <a:pPr algn="ctr"/>
            <a:r>
              <a:rPr lang="ru-RU" dirty="0" smtClean="0"/>
              <a:t>И примеров сразу уйму, </a:t>
            </a:r>
          </a:p>
          <a:p>
            <a:pPr algn="ctr"/>
            <a:r>
              <a:rPr lang="ru-RU" dirty="0" smtClean="0"/>
              <a:t>Ты вокруг себя найдешь. </a:t>
            </a:r>
          </a:p>
          <a:p>
            <a:pPr algn="ctr"/>
            <a:r>
              <a:rPr lang="ru-RU" dirty="0" smtClean="0"/>
              <a:t>Каждый день, вставая бодро, </a:t>
            </a:r>
          </a:p>
          <a:p>
            <a:pPr algn="ctr"/>
            <a:r>
              <a:rPr lang="ru-RU" dirty="0" smtClean="0"/>
              <a:t>Начинаешь уж решать.</a:t>
            </a:r>
          </a:p>
          <a:p>
            <a:pPr algn="ctr"/>
            <a:r>
              <a:rPr lang="ru-RU" dirty="0" smtClean="0"/>
              <a:t>Идти тихо или быстро, </a:t>
            </a:r>
          </a:p>
          <a:p>
            <a:pPr algn="ctr"/>
            <a:r>
              <a:rPr lang="ru-RU" dirty="0" smtClean="0"/>
              <a:t>Чтобы в класс не опоздать. </a:t>
            </a:r>
          </a:p>
          <a:p>
            <a:pPr algn="ctr"/>
            <a:r>
              <a:rPr lang="ru-RU" dirty="0" smtClean="0"/>
              <a:t>Вот строительство большое</a:t>
            </a:r>
          </a:p>
          <a:p>
            <a:pPr algn="ctr"/>
            <a:r>
              <a:rPr lang="ru-RU" dirty="0" smtClean="0"/>
              <a:t>Прежде, чем его начать, </a:t>
            </a:r>
          </a:p>
          <a:p>
            <a:pPr algn="ctr"/>
            <a:r>
              <a:rPr lang="ru-RU" dirty="0" smtClean="0"/>
              <a:t>Нужно все еще подробно</a:t>
            </a:r>
          </a:p>
          <a:p>
            <a:pPr algn="ctr"/>
            <a:r>
              <a:rPr lang="ru-RU" dirty="0" smtClean="0"/>
              <a:t>Начертить и рассчитать, </a:t>
            </a:r>
          </a:p>
          <a:p>
            <a:pPr algn="ctr"/>
            <a:r>
              <a:rPr lang="ru-RU" dirty="0" smtClean="0">
                <a:solidFill>
                  <a:srgbClr val="043FFC"/>
                </a:solidFill>
              </a:rPr>
              <a:t>Ох, скажу я вам, ребята, </a:t>
            </a:r>
          </a:p>
          <a:p>
            <a:pPr algn="ctr"/>
            <a:r>
              <a:rPr lang="ru-RU" dirty="0" smtClean="0">
                <a:solidFill>
                  <a:srgbClr val="043FFC"/>
                </a:solidFill>
              </a:rPr>
              <a:t>Все примеры не назвать. </a:t>
            </a:r>
          </a:p>
          <a:p>
            <a:pPr algn="ctr"/>
            <a:r>
              <a:rPr lang="ru-RU" dirty="0" smtClean="0"/>
              <a:t>Но должно быть всем понятно, </a:t>
            </a:r>
          </a:p>
          <a:p>
            <a:pPr algn="ctr"/>
            <a:r>
              <a:rPr lang="ru-RU" dirty="0" smtClean="0"/>
              <a:t>Что математику </a:t>
            </a:r>
          </a:p>
          <a:p>
            <a:pPr algn="ctr"/>
            <a:r>
              <a:rPr lang="ru-RU" dirty="0" smtClean="0">
                <a:solidFill>
                  <a:srgbClr val="C00000"/>
                </a:solidFill>
              </a:rPr>
              <a:t>Нам нужно знать на пять.</a:t>
            </a:r>
          </a:p>
          <a:p>
            <a:pPr algn="ctr"/>
            <a:r>
              <a:rPr lang="ru-RU" sz="2000" b="1" dirty="0" smtClean="0">
                <a:solidFill>
                  <a:srgbClr val="043FFC"/>
                </a:solidFill>
                <a:latin typeface="Comic Sans MS" pitchFamily="66" charset="0"/>
              </a:rPr>
              <a:t>СПАСИБО ЗА ВНИМАНИЕ!</a:t>
            </a:r>
            <a:endParaRPr lang="ru-RU" sz="2000" b="1" dirty="0">
              <a:solidFill>
                <a:srgbClr val="043FFC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9881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Marusya\Desktop\МАТЕМАТИКА\numbers-graphic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340977"/>
            <a:ext cx="8568952" cy="44820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67544" y="404664"/>
            <a:ext cx="8064896" cy="33547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</a:rPr>
              <a:t>Оглянись вокруг!</a:t>
            </a:r>
          </a:p>
          <a:p>
            <a:pPr algn="ctr"/>
            <a:endParaRPr lang="ru-RU" dirty="0" smtClean="0"/>
          </a:p>
          <a:p>
            <a:pPr algn="ctr"/>
            <a:endParaRPr lang="ru-RU" dirty="0"/>
          </a:p>
          <a:p>
            <a:pPr algn="ctr"/>
            <a:endParaRPr lang="ru-RU" dirty="0" smtClean="0"/>
          </a:p>
          <a:p>
            <a:pPr algn="ctr"/>
            <a:endParaRPr lang="ru-RU" dirty="0"/>
          </a:p>
          <a:p>
            <a:pPr algn="ctr"/>
            <a:r>
              <a:rPr lang="ru-RU" sz="3200" dirty="0" smtClean="0">
                <a:solidFill>
                  <a:srgbClr val="043FFC"/>
                </a:solidFill>
                <a:latin typeface="Comic Sans MS" pitchFamily="66" charset="0"/>
              </a:rPr>
              <a:t> Везде она – царица всех наук – математика!</a:t>
            </a:r>
          </a:p>
          <a:p>
            <a:pPr algn="ctr"/>
            <a:endParaRPr lang="ru-RU" sz="3200" dirty="0" smtClean="0">
              <a:solidFill>
                <a:srgbClr val="043FFC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0316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116632"/>
            <a:ext cx="856895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400" dirty="0">
                <a:solidFill>
                  <a:prstClr val="black"/>
                </a:solidFill>
                <a:latin typeface="Comic Sans MS" pitchFamily="66" charset="0"/>
              </a:rPr>
              <a:t>С чем бы мы не сталкивались в жизни в любом возрасте, нам всегда приходится производить какие-либо подсчеты, считать. </a:t>
            </a:r>
          </a:p>
        </p:txBody>
      </p:sp>
      <p:pic>
        <p:nvPicPr>
          <p:cNvPr id="4098" name="Picture 2" descr="http://fotoham.ru/img/picture/Dec/02/42c3232323a429026b75ad08c03520e2/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4437111"/>
            <a:ext cx="2398743" cy="23465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://images.clipartpanda.com/vegetable-garden-illustration-vegetable-harvest-illustration-shows-man-hat-spade-stands-near-pile-vegetables-harvested-garden-3057093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8932" y="1748685"/>
            <a:ext cx="3643630" cy="22669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http://www.cliparthut.com/clip-arts/674/grocery-store-clip-art-674999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1810202"/>
            <a:ext cx="3168352" cy="21439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4" name="Picture 8" descr="http://www.mentormacro.com/admin/upload/fist-of-money_1312909991.gi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8" y="4221088"/>
            <a:ext cx="1368152" cy="15254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6" name="Picture 10" descr="http://www.playing-field.ru/img/2015/052217/1804275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13211" y="4437111"/>
            <a:ext cx="2814122" cy="21105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12037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55576" y="260648"/>
            <a:ext cx="7704856" cy="1077218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latin typeface="Comic Sans MS" pitchFamily="66" charset="0"/>
              </a:rPr>
              <a:t>Вот и в домашнем хозяйстве без               математики – никуда!</a:t>
            </a:r>
            <a:endParaRPr lang="ru-RU" sz="3200" dirty="0">
              <a:latin typeface="Comic Sans MS" pitchFamily="66" charset="0"/>
            </a:endParaRPr>
          </a:p>
        </p:txBody>
      </p:sp>
      <p:pic>
        <p:nvPicPr>
          <p:cNvPr id="5124" name="Picture 4" descr="http://s1.thingpic.com/images/wK/9ErhUTFRjWJTEprE5GdsgbZT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0472" y="1760514"/>
            <a:ext cx="7525816" cy="50974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563742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99592" y="116632"/>
            <a:ext cx="7488832" cy="584775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latin typeface="Comic Sans MS" pitchFamily="66" charset="0"/>
              </a:rPr>
              <a:t>Мой дом- моя крепость!</a:t>
            </a:r>
            <a:endParaRPr lang="ru-RU" sz="3200" dirty="0">
              <a:latin typeface="Comic Sans MS" pitchFamily="66" charset="0"/>
            </a:endParaRPr>
          </a:p>
        </p:txBody>
      </p:sp>
      <p:pic>
        <p:nvPicPr>
          <p:cNvPr id="6146" name="Picture 2" descr="C:\Users\Marusya\Desktop\МАТЕМАТИКА\99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1426" y="836712"/>
            <a:ext cx="5985164" cy="41890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899591" y="5229200"/>
            <a:ext cx="748883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Comic Sans MS" pitchFamily="66" charset="0"/>
              </a:rPr>
              <a:t>Моему папе пришлось решить </a:t>
            </a:r>
            <a:r>
              <a:rPr lang="ru-RU" sz="2400" dirty="0" err="1" smtClean="0">
                <a:latin typeface="Comic Sans MS" pitchFamily="66" charset="0"/>
              </a:rPr>
              <a:t>мно</a:t>
            </a:r>
            <a:r>
              <a:rPr lang="ru-RU" sz="2400" dirty="0" smtClean="0">
                <a:latin typeface="Comic Sans MS" pitchFamily="66" charset="0"/>
              </a:rPr>
              <a:t>-о-</a:t>
            </a:r>
            <a:r>
              <a:rPr lang="ru-RU" sz="2400" dirty="0" err="1" smtClean="0">
                <a:latin typeface="Comic Sans MS" pitchFamily="66" charset="0"/>
              </a:rPr>
              <a:t>го</a:t>
            </a:r>
            <a:r>
              <a:rPr lang="ru-RU" sz="2400" dirty="0" smtClean="0">
                <a:latin typeface="Comic Sans MS" pitchFamily="66" charset="0"/>
              </a:rPr>
              <a:t> математических задачек, чтобы построить его</a:t>
            </a:r>
            <a:endParaRPr lang="ru-RU" sz="2400" dirty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97509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3578340"/>
            <a:ext cx="7992888" cy="28931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C00000"/>
                </a:solidFill>
                <a:latin typeface="Comic Sans MS" pitchFamily="66" charset="0"/>
              </a:rPr>
              <a:t>ЗАДАЧА</a:t>
            </a:r>
          </a:p>
          <a:p>
            <a:r>
              <a:rPr lang="ru-RU" dirty="0" smtClean="0">
                <a:solidFill>
                  <a:srgbClr val="043FFC"/>
                </a:solidFill>
                <a:latin typeface="Comic Sans MS" pitchFamily="66" charset="0"/>
              </a:rPr>
              <a:t>Вычислить  количество блоков, необходимых для строительства фундамента. Длина блока 2м 40см. Сколько стоят все блоки, если цена одного блока 1200 рублей? </a:t>
            </a:r>
          </a:p>
          <a:p>
            <a:endParaRPr lang="ru-RU" dirty="0" smtClean="0">
              <a:solidFill>
                <a:srgbClr val="043FFC"/>
              </a:solidFill>
              <a:latin typeface="Comic Sans MS" pitchFamily="66" charset="0"/>
            </a:endParaRPr>
          </a:p>
          <a:p>
            <a:r>
              <a:rPr lang="ru-RU" dirty="0" smtClean="0">
                <a:solidFill>
                  <a:srgbClr val="043FFC"/>
                </a:solidFill>
                <a:latin typeface="Comic Sans MS" pitchFamily="66" charset="0"/>
              </a:rPr>
              <a:t>Решение: </a:t>
            </a:r>
          </a:p>
          <a:p>
            <a:r>
              <a:rPr lang="ru-RU" dirty="0" smtClean="0">
                <a:latin typeface="Comic Sans MS" pitchFamily="66" charset="0"/>
              </a:rPr>
              <a:t>1) (11+10) • 2 + 10= 52(м) – периметр дома с перегородкой.</a:t>
            </a:r>
          </a:p>
          <a:p>
            <a:r>
              <a:rPr lang="ru-RU" dirty="0" smtClean="0">
                <a:latin typeface="Comic Sans MS" pitchFamily="66" charset="0"/>
              </a:rPr>
              <a:t>2) 52м : 2м 40см= 5200см : 240см = 22 (б.) – потребуется.</a:t>
            </a:r>
          </a:p>
          <a:p>
            <a:r>
              <a:rPr lang="ru-RU" dirty="0" smtClean="0">
                <a:latin typeface="Comic Sans MS" pitchFamily="66" charset="0"/>
              </a:rPr>
              <a:t>3) 22 • 1200= 26400(руб.)</a:t>
            </a:r>
          </a:p>
          <a:p>
            <a:r>
              <a:rPr lang="ru-RU" dirty="0" smtClean="0">
                <a:latin typeface="Comic Sans MS" pitchFamily="66" charset="0"/>
              </a:rPr>
              <a:t>Ответ: 22 фундаментных блока стоят 26400 рублей.</a:t>
            </a:r>
            <a:endParaRPr lang="ru-RU" dirty="0">
              <a:latin typeface="Comic Sans MS" pitchFamily="66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55576" y="260648"/>
            <a:ext cx="7416824" cy="461665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rgbClr val="043FFC"/>
                </a:solidFill>
                <a:latin typeface="Comic Sans MS" pitchFamily="66" charset="0"/>
              </a:rPr>
              <a:t>Строить дом папа начал с фундамента!</a:t>
            </a:r>
            <a:endParaRPr lang="ru-RU" sz="2400" dirty="0">
              <a:solidFill>
                <a:srgbClr val="043FFC"/>
              </a:solidFill>
              <a:latin typeface="Comic Sans MS" pitchFamily="66" charset="0"/>
            </a:endParaRPr>
          </a:p>
        </p:txBody>
      </p:sp>
      <p:pic>
        <p:nvPicPr>
          <p:cNvPr id="7170" name="Picture 2" descr="http://rproffi.ru/wp-content/uploads/2015/09/4594549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980728"/>
            <a:ext cx="2664296" cy="19982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 descr="C:\Users\Marusya\Desktop\МАТЕМАТИКА\Бетон_град_ексель_1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0232" y="1134839"/>
            <a:ext cx="2208664" cy="169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3" name="Picture 5" descr="http://0.s3.envato.com/files/93382446/Construction%20Worker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0904" y="980728"/>
            <a:ext cx="1370833" cy="25976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5" name="Picture 7" descr="http://dvmark.com/seo/images/question-mark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327180">
            <a:off x="4041488" y="964441"/>
            <a:ext cx="845000" cy="84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7" name="Picture 9" descr="https://pixabay.com/static/uploads/photo/2012/04/24/21/13/question-mark-40876_960_720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308808">
            <a:off x="3784151" y="2043147"/>
            <a:ext cx="421314" cy="625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19270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1196752"/>
            <a:ext cx="8496944" cy="26161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  <a:latin typeface="Comic Sans MS" pitchFamily="66" charset="0"/>
              </a:rPr>
              <a:t>ЗАДАЧА</a:t>
            </a:r>
            <a:endParaRPr lang="ru-RU" sz="2000" b="1" dirty="0">
              <a:solidFill>
                <a:srgbClr val="FF0000"/>
              </a:solidFill>
              <a:latin typeface="Comic Sans MS" pitchFamily="66" charset="0"/>
            </a:endParaRPr>
          </a:p>
          <a:p>
            <a:pPr algn="ctr"/>
            <a:r>
              <a:rPr lang="ru-RU" dirty="0" smtClean="0"/>
              <a:t> </a:t>
            </a:r>
            <a:r>
              <a:rPr lang="ru-RU" dirty="0" smtClean="0">
                <a:latin typeface="Comic Sans MS" pitchFamily="66" charset="0"/>
              </a:rPr>
              <a:t>Поместятся ли комнаты с такими площадями в дом размером 10х11м, если папа хочет иметь кабинет площадью 9м², его сын комнату  площадью 12м², мама кухню  площадью 10м², дочь комнату  площадью 12м², зал площадью 25м², ванная и туалет 10м², спальня площадью 16м².</a:t>
            </a:r>
          </a:p>
          <a:p>
            <a:pPr algn="r"/>
            <a:r>
              <a:rPr lang="ru-RU" b="1" dirty="0" smtClean="0">
                <a:solidFill>
                  <a:srgbClr val="043FFC"/>
                </a:solidFill>
                <a:latin typeface="Comic Sans MS" pitchFamily="66" charset="0"/>
              </a:rPr>
              <a:t>  Решение:</a:t>
            </a:r>
          </a:p>
          <a:p>
            <a:pPr algn="r"/>
            <a:r>
              <a:rPr lang="ru-RU" dirty="0" smtClean="0"/>
              <a:t>1) 10 • 11= 110 (м2) – площадь дома.</a:t>
            </a:r>
          </a:p>
          <a:p>
            <a:pPr algn="r"/>
            <a:r>
              <a:rPr lang="ru-RU" dirty="0" smtClean="0"/>
              <a:t>2) 9+12+10+12+25+10+16=94(м2)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467544" y="476672"/>
            <a:ext cx="8280920" cy="461665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43FFC"/>
                </a:solidFill>
                <a:latin typeface="Comic Sans MS" pitchFamily="66" charset="0"/>
              </a:rPr>
              <a:t>Планировка комнат</a:t>
            </a:r>
            <a:endParaRPr lang="ru-RU" sz="2400" b="1" dirty="0">
              <a:solidFill>
                <a:srgbClr val="043FFC"/>
              </a:solidFill>
              <a:latin typeface="Comic Sans MS" pitchFamily="66" charset="0"/>
            </a:endParaRPr>
          </a:p>
        </p:txBody>
      </p:sp>
      <p:pic>
        <p:nvPicPr>
          <p:cNvPr id="8194" name="Picture 2" descr="https://activerain-store.s3.amazonaws.com/image_store/uploads/agents/susanmovesyou/files/organized%20hous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27367" y="-9388422"/>
            <a:ext cx="3299167" cy="25018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5" name="Picture 3" descr="C:\Users\Marusya\Desktop\МАТЕМАТИКА\organized house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071" y="3212976"/>
            <a:ext cx="4364182" cy="33095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9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248" y="3959967"/>
            <a:ext cx="1371600" cy="2597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200" name="Picture 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4536" y="3902114"/>
            <a:ext cx="1189037" cy="1189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201" name="Picture 9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56522" y="5258542"/>
            <a:ext cx="725487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03728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1052736"/>
            <a:ext cx="8424936" cy="23391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latin typeface="Comic Sans MS" pitchFamily="66" charset="0"/>
              </a:rPr>
              <a:t>Родители затеяли в моей комнате ремонт</a:t>
            </a:r>
          </a:p>
          <a:p>
            <a:pPr algn="ctr"/>
            <a:r>
              <a:rPr lang="ru-RU" sz="2400" dirty="0" smtClean="0">
                <a:latin typeface="Comic Sans MS" pitchFamily="66" charset="0"/>
              </a:rPr>
              <a:t>(поклеить обои,  постелить линолеум).</a:t>
            </a:r>
          </a:p>
          <a:p>
            <a:pPr algn="ctr"/>
            <a:r>
              <a:rPr lang="ru-RU" sz="2400" dirty="0" smtClean="0">
                <a:latin typeface="Comic Sans MS" pitchFamily="66" charset="0"/>
              </a:rPr>
              <a:t> </a:t>
            </a:r>
          </a:p>
          <a:p>
            <a:pPr algn="ctr"/>
            <a:r>
              <a:rPr lang="ru-RU" sz="2000" b="1" dirty="0" smtClean="0">
                <a:solidFill>
                  <a:srgbClr val="C00000"/>
                </a:solidFill>
                <a:latin typeface="Comic Sans MS" pitchFamily="66" charset="0"/>
              </a:rPr>
              <a:t>ЗАДАЧА</a:t>
            </a:r>
          </a:p>
          <a:p>
            <a:r>
              <a:rPr lang="ru-RU" dirty="0" smtClean="0"/>
              <a:t>Сколько понадобится обоев и линолеума, если длина комнаты 4м, ширина 3м, высота 2,5 м (рулон обоев имеет длину 10,5 м, ширина составляет 0,5 м?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251520" y="260648"/>
            <a:ext cx="8424936" cy="461665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43FFC"/>
                </a:solidFill>
                <a:latin typeface="Comic Sans MS" pitchFamily="66" charset="0"/>
              </a:rPr>
              <a:t>Ремонт</a:t>
            </a:r>
            <a:endParaRPr lang="ru-RU" sz="2400" b="1" dirty="0">
              <a:solidFill>
                <a:srgbClr val="043FFC"/>
              </a:solidFill>
              <a:latin typeface="Comic Sans MS" pitchFamily="66" charset="0"/>
            </a:endParaRPr>
          </a:p>
        </p:txBody>
      </p:sp>
      <p:pic>
        <p:nvPicPr>
          <p:cNvPr id="9218" name="Picture 2" descr="http://avtuh.ru/wp-content/uploads/2015/08/%D0%91%D1%83%D0%BC%D0%B0%D0%B6%D0%BD%D1%8B%D0%B5-%D0%BE%D0%B1%D0%BE%D0%B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863" y="3717032"/>
            <a:ext cx="3873089" cy="28132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33078" y="3717032"/>
            <a:ext cx="1371600" cy="2597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20" name="Picture 4" descr="C:\Users\Marusya\Desktop\МАТЕМАТИКА\666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63988" y="3996877"/>
            <a:ext cx="2673046" cy="20374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77359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https://im0-tub-ru.yandex.net/i?id=6b9d28fdf7695e99780f0832c2460bf1&amp;n=33&amp;h=215&amp;w=23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675976"/>
            <a:ext cx="1296144" cy="11858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5681" y="3689835"/>
            <a:ext cx="1080120" cy="9893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79512" y="836712"/>
            <a:ext cx="871296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latin typeface="Comic Sans MS" pitchFamily="66" charset="0"/>
              </a:rPr>
              <a:t>За неделю наша семья расходует 10кг картофеля, 2кг свеклы, 6кг капусты, 3 кг моркови и 2,5кг лука. Сколько килограммов овощей необходимо заготовить на год ?</a:t>
            </a:r>
            <a:endParaRPr lang="ru-RU" dirty="0">
              <a:latin typeface="Comic Sans MS" pitchFamily="66" charset="0"/>
            </a:endParaRPr>
          </a:p>
        </p:txBody>
      </p:sp>
      <p:pic>
        <p:nvPicPr>
          <p:cNvPr id="10245" name="Picture 5" descr="https://im3-tub-ru.yandex.net/i?id=56270d8f77ebd43a9262fd4e03c92ab7&amp;n=33&amp;h=215&amp;w=32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4" y="2307155"/>
            <a:ext cx="2057941" cy="1382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7" name="Picture 7" descr="https://im2-tub-ru.yandex.net/i?id=c4e0a548abfe5f86bf681b1b12052fde&amp;n=33&amp;h=215&amp;w=32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4172161"/>
            <a:ext cx="2634005" cy="17532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9" name="Picture 9" descr="https://im1-tub-ru.yandex.net/i?id=0815ce8fe0b52c150b68bc2ed1aeaef8&amp;n=33&amp;h=215&amp;w=40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4287353"/>
            <a:ext cx="2847471" cy="15229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53" name="Picture 13" descr="http://www.stihi.ru/pics/2015/05/09/8765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4486" y="2211797"/>
            <a:ext cx="1662737" cy="1750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796852" y="2211797"/>
            <a:ext cx="10712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43FFC"/>
                </a:solidFill>
                <a:latin typeface="Comic Sans MS" pitchFamily="66" charset="0"/>
              </a:rPr>
              <a:t>10 кг</a:t>
            </a:r>
            <a:endParaRPr lang="ru-RU" sz="2400" b="1" dirty="0">
              <a:solidFill>
                <a:srgbClr val="043FFC"/>
              </a:solidFill>
              <a:latin typeface="Comic Sans MS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475656" y="2998495"/>
            <a:ext cx="90441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043FFC"/>
                </a:solidFill>
                <a:latin typeface="Comic Sans MS" pitchFamily="66" charset="0"/>
              </a:rPr>
              <a:t>6 кг</a:t>
            </a:r>
            <a:endParaRPr lang="ru-RU" sz="2800" b="1" dirty="0">
              <a:solidFill>
                <a:srgbClr val="043FFC"/>
              </a:solidFill>
              <a:latin typeface="Comic Sans MS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028384" y="3086922"/>
            <a:ext cx="112242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043FFC"/>
                </a:solidFill>
                <a:latin typeface="Comic Sans MS" pitchFamily="66" charset="0"/>
              </a:rPr>
              <a:t>2.5 кг</a:t>
            </a:r>
            <a:endParaRPr lang="ru-RU" sz="2400" b="1" dirty="0">
              <a:solidFill>
                <a:srgbClr val="043FFC"/>
              </a:solidFill>
              <a:latin typeface="Comic Sans MS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563888" y="6165304"/>
            <a:ext cx="80182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043FFC"/>
                </a:solidFill>
                <a:latin typeface="Comic Sans MS" pitchFamily="66" charset="0"/>
              </a:rPr>
              <a:t>2 кг</a:t>
            </a:r>
            <a:endParaRPr lang="ru-RU" sz="2400" b="1" dirty="0">
              <a:solidFill>
                <a:srgbClr val="043FFC"/>
              </a:solidFill>
              <a:latin typeface="Comic Sans MS" pitchFamily="66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308304" y="6165304"/>
            <a:ext cx="80182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043FFC"/>
                </a:solidFill>
                <a:latin typeface="Comic Sans MS" pitchFamily="66" charset="0"/>
              </a:rPr>
              <a:t>3 кг</a:t>
            </a:r>
            <a:endParaRPr lang="ru-RU" sz="2400" b="1" dirty="0">
              <a:solidFill>
                <a:srgbClr val="043FFC"/>
              </a:solidFill>
              <a:latin typeface="Comic Sans MS" pitchFamily="66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51521" y="260648"/>
            <a:ext cx="8424936" cy="461665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43FFC"/>
                </a:solidFill>
                <a:latin typeface="Comic Sans MS" pitchFamily="66" charset="0"/>
              </a:rPr>
              <a:t>Овощи</a:t>
            </a:r>
            <a:endParaRPr lang="ru-RU" sz="2400" b="1" dirty="0">
              <a:solidFill>
                <a:srgbClr val="043FFC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93203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192</TotalTime>
  <Words>476</Words>
  <Application>Microsoft Office PowerPoint</Application>
  <PresentationFormat>Экран (4:3)</PresentationFormat>
  <Paragraphs>75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Воздушный 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Marusya</dc:creator>
  <cp:lastModifiedBy>Marusya</cp:lastModifiedBy>
  <cp:revision>15</cp:revision>
  <dcterms:created xsi:type="dcterms:W3CDTF">2016-03-20T11:35:26Z</dcterms:created>
  <dcterms:modified xsi:type="dcterms:W3CDTF">2016-03-20T14:49:47Z</dcterms:modified>
</cp:coreProperties>
</file>