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CE2B5-3B13-4D4F-9D29-CE1F09E77869}" type="datetimeFigureOut">
              <a:rPr lang="ru-RU" smtClean="0"/>
              <a:pPr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11485-92A2-4422-A318-F2F2706CB2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Травматизм на железных дорогах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7200" b="1" i="1" dirty="0" err="1" smtClean="0">
                <a:solidFill>
                  <a:srgbClr val="FFFF00"/>
                </a:solidFill>
                <a:latin typeface="Arial Narrow" pitchFamily="34" charset="0"/>
              </a:rPr>
              <a:t>Зацеперы</a:t>
            </a:r>
            <a:endParaRPr lang="ru-RU" sz="7200" b="1" i="1" dirty="0">
              <a:solidFill>
                <a:srgbClr val="FFFF0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800" i="1" u="sng" dirty="0" smtClean="0">
                <a:solidFill>
                  <a:srgbClr val="FF0000"/>
                </a:solidFill>
              </a:rPr>
              <a:t>На территории железной дороги запрещается: 1. Оставлять детей без присмотра. 2. Устраивать подвижные игры. 3. Переходить через ж. д. пути в неустановленных местах, 4. Перебегать перед движущимся поездом. 5. Подниматься на крыши вагонов, опоры и специальные конструкции контактной сети. 6. Подлезать под вагоны. 7. Проезд на крышах, подножках, переходных площадках и в тамбурах вагонов, а также в грузовых поездах. 8. Находиться в наушниках и пользоваться сотовым телефоном в зоне действия подвижного состава. </a:t>
            </a:r>
            <a:endParaRPr lang="ru-RU" sz="1800" i="1" u="sng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жд-и-дети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37731" y="2349500"/>
            <a:ext cx="5668537" cy="37766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87220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200" dirty="0" err="1">
                <a:solidFill>
                  <a:srgbClr val="7030A0"/>
                </a:solidFill>
              </a:rPr>
              <a:t>Зацеперы</a:t>
            </a:r>
            <a:r>
              <a:rPr lang="ru-RU" sz="1200" dirty="0">
                <a:solidFill>
                  <a:srgbClr val="7030A0"/>
                </a:solidFill>
              </a:rPr>
              <a:t> — в основном подростки до 18 лет — в поисках острых ощущений катаются на крышах вагонов и вагонных сцепках электричек и скоростных поездов. Часто – со смертельным исходом.</a:t>
            </a:r>
            <a:br>
              <a:rPr lang="ru-RU" sz="1200" dirty="0">
                <a:solidFill>
                  <a:srgbClr val="7030A0"/>
                </a:solidFill>
              </a:rPr>
            </a:br>
            <a:r>
              <a:rPr lang="ru-RU" sz="1200" dirty="0">
                <a:solidFill>
                  <a:srgbClr val="7030A0"/>
                </a:solidFill>
              </a:rPr>
              <a:t>По оперативным данным транспортной полиции, в прошлом году на железной дороге травмы различной степени тяжести получили более 250 несовершеннолетних, из них 114 со смертельным исходом.</a:t>
            </a:r>
            <a:br>
              <a:rPr lang="ru-RU" sz="1200" dirty="0">
                <a:solidFill>
                  <a:srgbClr val="7030A0"/>
                </a:solidFill>
              </a:rPr>
            </a:br>
            <a:r>
              <a:rPr lang="ru-RU" sz="1200" dirty="0">
                <a:solidFill>
                  <a:srgbClr val="7030A0"/>
                </a:solidFill>
              </a:rPr>
              <a:t>Существует несколько подвидов </a:t>
            </a:r>
            <a:r>
              <a:rPr lang="ru-RU" sz="1200" dirty="0" err="1">
                <a:solidFill>
                  <a:srgbClr val="7030A0"/>
                </a:solidFill>
              </a:rPr>
              <a:t>трейнсёрфинга</a:t>
            </a:r>
            <a:r>
              <a:rPr lang="ru-RU" sz="1200" dirty="0">
                <a:solidFill>
                  <a:srgbClr val="7030A0"/>
                </a:solidFill>
              </a:rPr>
              <a:t> (или </a:t>
            </a:r>
            <a:r>
              <a:rPr lang="ru-RU" sz="1200" dirty="0" err="1">
                <a:solidFill>
                  <a:srgbClr val="7030A0"/>
                </a:solidFill>
              </a:rPr>
              <a:t>зацепинга</a:t>
            </a:r>
            <a:r>
              <a:rPr lang="ru-RU" sz="1200" dirty="0">
                <a:solidFill>
                  <a:srgbClr val="7030A0"/>
                </a:solidFill>
              </a:rPr>
              <a:t>): фронт-зацеп — это езда спереди, под носом машиниста, в слепой зоне, классический зацеп — езда сзади и </a:t>
            </a:r>
            <a:r>
              <a:rPr lang="ru-RU" sz="1200" dirty="0" err="1">
                <a:solidFill>
                  <a:srgbClr val="7030A0"/>
                </a:solidFill>
              </a:rPr>
              <a:t>руфрайд</a:t>
            </a:r>
            <a:r>
              <a:rPr lang="ru-RU" sz="1200" dirty="0">
                <a:solidFill>
                  <a:srgbClr val="7030A0"/>
                </a:solidFill>
              </a:rPr>
              <a:t> — езда на крыше поезда. </a:t>
            </a:r>
            <a:r>
              <a:rPr lang="ru-RU" sz="1200" dirty="0" err="1">
                <a:solidFill>
                  <a:srgbClr val="7030A0"/>
                </a:solidFill>
              </a:rPr>
              <a:t>Метрозацеп</a:t>
            </a:r>
            <a:r>
              <a:rPr lang="ru-RU" sz="1200" dirty="0">
                <a:solidFill>
                  <a:srgbClr val="7030A0"/>
                </a:solidFill>
              </a:rPr>
              <a:t> — отдельный вид. Совершить </a:t>
            </a:r>
            <a:r>
              <a:rPr lang="ru-RU" sz="1200" dirty="0" err="1">
                <a:solidFill>
                  <a:srgbClr val="7030A0"/>
                </a:solidFill>
              </a:rPr>
              <a:t>зацепинг</a:t>
            </a:r>
            <a:r>
              <a:rPr lang="ru-RU" sz="1200" dirty="0">
                <a:solidFill>
                  <a:srgbClr val="7030A0"/>
                </a:solidFill>
              </a:rPr>
              <a:t> в метро — самое опасное приключение в жизни </a:t>
            </a:r>
            <a:r>
              <a:rPr lang="ru-RU" sz="1200" dirty="0" err="1">
                <a:solidFill>
                  <a:srgbClr val="7030A0"/>
                </a:solidFill>
              </a:rPr>
              <a:t>зацепера</a:t>
            </a:r>
            <a:r>
              <a:rPr lang="ru-RU" sz="1200" dirty="0">
                <a:solidFill>
                  <a:srgbClr val="7030A0"/>
                </a:solidFill>
              </a:rPr>
              <a:t>, часто последнее в жизни. Последний случай гибели </a:t>
            </a:r>
            <a:r>
              <a:rPr lang="ru-RU" sz="1200" dirty="0" err="1">
                <a:solidFill>
                  <a:srgbClr val="7030A0"/>
                </a:solidFill>
              </a:rPr>
              <a:t>зацепера</a:t>
            </a:r>
            <a:r>
              <a:rPr lang="ru-RU" sz="1200" dirty="0">
                <a:solidFill>
                  <a:srgbClr val="7030A0"/>
                </a:solidFill>
              </a:rPr>
              <a:t> зафиксирован в мае 2014-го. На станции </a:t>
            </a:r>
            <a:r>
              <a:rPr lang="ru-RU" sz="1200" dirty="0" err="1">
                <a:solidFill>
                  <a:srgbClr val="7030A0"/>
                </a:solidFill>
              </a:rPr>
              <a:t>Люблино</a:t>
            </a:r>
            <a:r>
              <a:rPr lang="ru-RU" sz="1200" dirty="0">
                <a:solidFill>
                  <a:srgbClr val="7030A0"/>
                </a:solidFill>
              </a:rPr>
              <a:t> 17-летний парень прыгнул с козырька платформы на вагон и получил удар током.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7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71600" y="2132856"/>
            <a:ext cx="7091586" cy="39925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567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100" i="1" dirty="0">
                <a:solidFill>
                  <a:srgbClr val="00B0F0"/>
                </a:solidFill>
                <a:latin typeface="Arial Black" pitchFamily="34" charset="0"/>
              </a:rPr>
              <a:t>В метрополитенах РФ </a:t>
            </a:r>
            <a:r>
              <a:rPr lang="ru-RU" sz="1100" i="1" dirty="0" err="1">
                <a:solidFill>
                  <a:srgbClr val="00B0F0"/>
                </a:solidFill>
                <a:latin typeface="Arial Black" pitchFamily="34" charset="0"/>
              </a:rPr>
              <a:t>трейнсёрфинг</a:t>
            </a:r>
            <a:r>
              <a:rPr lang="ru-RU" sz="1100" i="1" dirty="0">
                <a:solidFill>
                  <a:srgbClr val="00B0F0"/>
                </a:solidFill>
                <a:latin typeface="Arial Black" pitchFamily="34" charset="0"/>
              </a:rPr>
              <a:t> напрямую не запрещён, он обычно расценивается как самовольное проникновение посторонних лиц в производственные помещения (в данном случае — в тоннель), что в свою очередь является нарушением и обычно предусматривает наложение штрафа в размере от 100 до 1000 рублей. Самые крупные штрафы действуют в метрополитене Санкт-Петербурга — от 500 до 3000 рублей.</a:t>
            </a:r>
            <a:br>
              <a:rPr lang="ru-RU" sz="1100" i="1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ru-RU" sz="1100" i="1" dirty="0">
                <a:solidFill>
                  <a:srgbClr val="00B0F0"/>
                </a:solidFill>
                <a:latin typeface="Arial Black" pitchFamily="34" charset="0"/>
              </a:rPr>
              <a:t>А проезд снаружи поездов на железных дорогах наказывается штрафом в размере всего 100 рублей, проезд снаружи трамваев и безрельсового транспорта — 200 рублей! Почти ничего. Железнодорожные компании и правоохранительные органы неоднократно заявляли о неэффективности столь малого штрафа, предлагалось увеличить штраф до 5000 тысяч, ввести административный арест на срок до 15 суток, однако пока все остается по-прежнему.</a:t>
            </a:r>
            <a:r>
              <a:rPr lang="ru-RU" sz="1100" dirty="0"/>
              <a:t/>
            </a:r>
            <a:br>
              <a:rPr lang="ru-RU" sz="1100" dirty="0"/>
            </a:br>
            <a:endParaRPr lang="ru-RU" sz="1100" dirty="0"/>
          </a:p>
        </p:txBody>
      </p:sp>
      <p:pic>
        <p:nvPicPr>
          <p:cNvPr id="4" name="Содержимое 3" descr="zatsepery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82356" y="1600200"/>
            <a:ext cx="7379287" cy="45259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100" b="1" i="1" dirty="0">
                <a:solidFill>
                  <a:srgbClr val="C00000"/>
                </a:solidFill>
                <a:latin typeface="Arial Black" pitchFamily="34" charset="0"/>
              </a:rPr>
              <a:t>В разных российских регионах - резкий всплеск смертельных случаев среди </a:t>
            </a:r>
            <a:r>
              <a:rPr lang="ru-RU" sz="1100" b="1" i="1" dirty="0" err="1">
                <a:solidFill>
                  <a:srgbClr val="C00000"/>
                </a:solidFill>
                <a:latin typeface="Arial Black" pitchFamily="34" charset="0"/>
              </a:rPr>
              <a:t>зацеперов</a:t>
            </a:r>
            <a:r>
              <a:rPr lang="ru-RU" sz="1100" b="1" i="1" dirty="0">
                <a:solidFill>
                  <a:srgbClr val="C00000"/>
                </a:solidFill>
                <a:latin typeface="Arial Black" pitchFamily="34" charset="0"/>
              </a:rPr>
              <a:t>. Любители прокатиться верхом на электричках или снаружи вагонов не задумываются о тяжелых последствиях. Только в Подмосковье за последние полгода погиб 21 человек, еще 45 получили травмы.</a:t>
            </a:r>
          </a:p>
        </p:txBody>
      </p:sp>
      <p:pic>
        <p:nvPicPr>
          <p:cNvPr id="4" name="Содержимое 3" descr="344082_origin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52500" y="1602581"/>
            <a:ext cx="7239000" cy="4521200"/>
          </a:xfrm>
          <a:scene3d>
            <a:camera prst="orthographicFront"/>
            <a:lightRig rig="threePt" dir="t"/>
          </a:scene3d>
          <a:sp3d>
            <a:bevelB prst="relaxedIns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00223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Т</a:t>
            </a:r>
            <a:r>
              <a:rPr lang="ru-RU" sz="1200" i="1" dirty="0" smtClean="0">
                <a:solidFill>
                  <a:schemeClr val="accent5">
                    <a:lumMod val="75000"/>
                  </a:schemeClr>
                </a:solidFill>
              </a:rPr>
              <a:t>олько 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за полгода, только в Москве и только на двух ветках железной дороги таким образом в буквальном смысле сняли с поездов около 60 </a:t>
            </a:r>
            <a:r>
              <a:rPr lang="ru-RU" sz="1200" i="1" dirty="0" err="1">
                <a:solidFill>
                  <a:schemeClr val="accent5">
                    <a:lumMod val="75000"/>
                  </a:schemeClr>
                </a:solidFill>
              </a:rPr>
              <a:t>зацеперов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. Половина — несовершеннолетние, половина — взрослые. То, что к электричкам цепляются только </a:t>
            </a:r>
            <a:r>
              <a:rPr lang="ru-RU" sz="1200" i="1" dirty="0" err="1">
                <a:solidFill>
                  <a:schemeClr val="accent5">
                    <a:lumMod val="75000"/>
                  </a:schemeClr>
                </a:solidFill>
              </a:rPr>
              <a:t>безбашенные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 подростки — заблуждение. Взрослые просто не хвастаются.</a:t>
            </a:r>
            <a:b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«Сами </a:t>
            </a:r>
            <a:r>
              <a:rPr lang="ru-RU" sz="1200" i="1" dirty="0" err="1">
                <a:solidFill>
                  <a:schemeClr val="accent5">
                    <a:lumMod val="75000"/>
                  </a:schemeClr>
                </a:solidFill>
              </a:rPr>
              <a:t>зацеперы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 подразделяют себя на две группы. Одни — активные </a:t>
            </a:r>
            <a:r>
              <a:rPr lang="ru-RU" sz="1200" i="1" dirty="0" err="1">
                <a:solidFill>
                  <a:schemeClr val="accent5">
                    <a:lumMod val="75000"/>
                  </a:schemeClr>
                </a:solidFill>
              </a:rPr>
              <a:t>зацеперы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, которые ловят адреналин и выкладывают себя в </a:t>
            </a:r>
            <a:r>
              <a:rPr lang="ru-RU" sz="1200" i="1" dirty="0" err="1">
                <a:solidFill>
                  <a:schemeClr val="accent5">
                    <a:lumMod val="75000"/>
                  </a:schemeClr>
                </a:solidFill>
              </a:rPr>
              <a:t>соцсетях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. А вторая — это а-ля «зайцы», которые используют этот способ, чтобы проехать без билета. И группа </a:t>
            </a:r>
            <a:r>
              <a:rPr lang="ru-RU" sz="1200" i="1" dirty="0" err="1">
                <a:solidFill>
                  <a:schemeClr val="accent5">
                    <a:lumMod val="75000"/>
                  </a:schemeClr>
                </a:solidFill>
              </a:rPr>
              <a:t>зацеперов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, о которой мы говорим, которая совершает хулиганские действия — это молодежь до 25 лет. А если брать вторую группу, "зайцев", то там встречаются и 60-летние </a:t>
            </a:r>
            <a:r>
              <a:rPr lang="ru-RU" sz="1200" i="1" dirty="0" err="1">
                <a:solidFill>
                  <a:schemeClr val="accent5">
                    <a:lumMod val="75000"/>
                  </a:schemeClr>
                </a:solidFill>
              </a:rPr>
              <a:t>зацеперы</a:t>
            </a:r>
            <a:r>
              <a:rPr lang="ru-RU" sz="1200" i="1" dirty="0">
                <a:solidFill>
                  <a:schemeClr val="accent5">
                    <a:lumMod val="75000"/>
                  </a:schemeClr>
                </a:solidFill>
              </a:rPr>
              <a:t>»</a:t>
            </a:r>
            <a:r>
              <a:rPr lang="ru-RU" i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accent5">
                    <a:lumMod val="75000"/>
                  </a:schemeClr>
                </a:solidFill>
              </a:rPr>
            </a:b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podrostok-zaceper-ne-doehal-do-stolicy-309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14562" y="2548731"/>
            <a:ext cx="4714875" cy="26289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53faba0f1fd49aa6d79f2f85576ac72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333" r="5333"/>
          <a:stretch>
            <a:fillRect/>
          </a:stretch>
        </p:blipFill>
        <p:spPr>
          <a:xfrm>
            <a:off x="899592" y="612774"/>
            <a:ext cx="7056784" cy="5768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4632" cy="3026767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Детский травматизм на железной дороге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100" i="1" dirty="0" smtClean="0">
                <a:latin typeface="Arial Black" pitchFamily="34" charset="0"/>
              </a:rPr>
              <a:t>Основными причинами </a:t>
            </a:r>
            <a:r>
              <a:rPr lang="ru-RU" sz="1100" i="1" dirty="0" err="1" smtClean="0">
                <a:latin typeface="Arial Black" pitchFamily="34" charset="0"/>
              </a:rPr>
              <a:t>травмирования</a:t>
            </a:r>
            <a:r>
              <a:rPr lang="ru-RU" sz="1100" i="1" dirty="0" smtClean="0">
                <a:latin typeface="Arial Black" pitchFamily="34" charset="0"/>
              </a:rPr>
              <a:t> детей, на объектах железнодорожного транспорта являются: - отсутствие контроля со стороны родителей за местонахождением детей; - хождение по ж. д. путям в неустановленных местах, - нахождение в наушниках на объектах железнодорожного транспорта; - подвижные игры на объектах ОАО «РЖД»; - приближение к контактной сети на расстояние ближе 2 м; - нахождение пострадавших в состоянии алкогольного опьянения в момент </a:t>
            </a:r>
            <a:r>
              <a:rPr lang="ru-RU" sz="1100" i="1" dirty="0" err="1" smtClean="0">
                <a:latin typeface="Arial Black" pitchFamily="34" charset="0"/>
              </a:rPr>
              <a:t>травмирования</a:t>
            </a:r>
            <a:r>
              <a:rPr lang="ru-RU" sz="1100" i="1" dirty="0" smtClean="0">
                <a:latin typeface="Arial Black" pitchFamily="34" charset="0"/>
              </a:rPr>
              <a:t>.</a:t>
            </a:r>
            <a:endParaRPr lang="ru-RU" sz="1100" i="1" dirty="0">
              <a:latin typeface="Arial Black" pitchFamily="34" charset="0"/>
            </a:endParaRPr>
          </a:p>
        </p:txBody>
      </p:sp>
      <p:pic>
        <p:nvPicPr>
          <p:cNvPr id="4" name="Содержимое 3" descr="rzh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66837" y="1720056"/>
            <a:ext cx="6410325" cy="42862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Основные причины </a:t>
            </a:r>
            <a:r>
              <a:rPr lang="ru-RU" sz="2000" dirty="0" err="1" smtClean="0"/>
              <a:t>травмирования</a:t>
            </a:r>
            <a:r>
              <a:rPr lang="ru-RU" sz="2000" dirty="0" smtClean="0"/>
              <a:t> детей подвижным составом железнодорожного транспорта в являются: - хождение по ж. д. пути в неустановленном месте - падение между вагоном и платформой Железная дорога отнесена к зоне повышенной опасности. </a:t>
            </a:r>
            <a:endParaRPr lang="ru-RU" sz="2000" dirty="0"/>
          </a:p>
        </p:txBody>
      </p:sp>
      <p:pic>
        <p:nvPicPr>
          <p:cNvPr id="4" name="Содержимое 3" descr="2013_10_15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723231"/>
            <a:ext cx="6400800" cy="42799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397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Травматизм на железных дорогах</vt:lpstr>
      <vt:lpstr>Зацеперы — в основном подростки до 18 лет — в поисках острых ощущений катаются на крышах вагонов и вагонных сцепках электричек и скоростных поездов. Часто – со смертельным исходом. По оперативным данным транспортной полиции, в прошлом году на железной дороге травмы различной степени тяжести получили более 250 несовершеннолетних, из них 114 со смертельным исходом. Существует несколько подвидов трейнсёрфинга (или зацепинга): фронт-зацеп — это езда спереди, под носом машиниста, в слепой зоне, классический зацеп — езда сзади и руфрайд — езда на крыше поезда. Метрозацеп — отдельный вид. Совершить зацепинг в метро — самое опасное приключение в жизни зацепера, часто последнее в жизни. Последний случай гибели зацепера зафиксирован в мае 2014-го. На станции Люблино 17-летний парень прыгнул с козырька платформы на вагон и получил удар током. </vt:lpstr>
      <vt:lpstr>В метрополитенах РФ трейнсёрфинг напрямую не запрещён, он обычно расценивается как самовольное проникновение посторонних лиц в производственные помещения (в данном случае — в тоннель), что в свою очередь является нарушением и обычно предусматривает наложение штрафа в размере от 100 до 1000 рублей. Самые крупные штрафы действуют в метрополитене Санкт-Петербурга — от 500 до 3000 рублей. А проезд снаружи поездов на железных дорогах наказывается штрафом в размере всего 100 рублей, проезд снаружи трамваев и безрельсового транспорта — 200 рублей! Почти ничего. Железнодорожные компании и правоохранительные органы неоднократно заявляли о неэффективности столь малого штрафа, предлагалось увеличить штраф до 5000 тысяч, ввести административный арест на срок до 15 суток, однако пока все остается по-прежнему. </vt:lpstr>
      <vt:lpstr>В разных российских регионах - резкий всплеск смертельных случаев среди зацеперов. Любители прокатиться верхом на электричках или снаружи вагонов не задумываются о тяжелых последствиях. Только в Подмосковье за последние полгода погиб 21 человек, еще 45 получили травмы.</vt:lpstr>
      <vt:lpstr>Только за полгода, только в Москве и только на двух ветках железной дороги таким образом в буквальном смысле сняли с поездов около 60 зацеперов. Половина — несовершеннолетние, половина — взрослые. То, что к электричкам цепляются только безбашенные подростки — заблуждение. Взрослые просто не хвастаются. «Сами зацеперы подразделяют себя на две группы. Одни — активные зацеперы, которые ловят адреналин и выкладывают себя в соцсетях. А вторая — это а-ля «зайцы», которые используют этот способ, чтобы проехать без билета. И группа зацеперов, о которой мы говорим, которая совершает хулиганские действия — это молодежь до 25 лет. А если брать вторую группу, "зайцев", то там встречаются и 60-летние зацеперы» </vt:lpstr>
      <vt:lpstr>Слайд 6</vt:lpstr>
      <vt:lpstr>Детский травматизм на железной дороге</vt:lpstr>
      <vt:lpstr>Основными причинами травмирования детей, на объектах железнодорожного транспорта являются: - отсутствие контроля со стороны родителей за местонахождением детей; - хождение по ж. д. путям в неустановленных местах, - нахождение в наушниках на объектах железнодорожного транспорта; - подвижные игры на объектах ОАО «РЖД»; - приближение к контактной сети на расстояние ближе 2 м; - нахождение пострадавших в состоянии алкогольного опьянения в момент травмирования.</vt:lpstr>
      <vt:lpstr>Основные причины травмирования детей подвижным составом железнодорожного транспорта в являются: - хождение по ж. д. пути в неустановленном месте - падение между вагоном и платформой Железная дорога отнесена к зоне повышенной опасности. </vt:lpstr>
      <vt:lpstr>На территории железной дороги запрещается: 1. Оставлять детей без присмотра. 2. Устраивать подвижные игры. 3. Переходить через ж. д. пути в неустановленных местах, 4. Перебегать перед движущимся поездом. 5. Подниматься на крыши вагонов, опоры и специальные конструкции контактной сети. 6. Подлезать под вагоны. 7. Проезд на крышах, подножках, переходных площадках и в тамбурах вагонов, а также в грузовых поездах. 8. Находиться в наушниках и пользоваться сотовым телефоном в зоне действия подвижного состава.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Травматизм на железных дорогах</dc:title>
  <dc:creator>User</dc:creator>
  <cp:lastModifiedBy>User</cp:lastModifiedBy>
  <cp:revision>4</cp:revision>
  <dcterms:created xsi:type="dcterms:W3CDTF">2017-10-22T10:33:54Z</dcterms:created>
  <dcterms:modified xsi:type="dcterms:W3CDTF">2017-10-22T11:48:14Z</dcterms:modified>
</cp:coreProperties>
</file>