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71" r:id="rId4"/>
    <p:sldId id="272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40769"/>
            <a:ext cx="7772400" cy="2160239"/>
          </a:xfrm>
        </p:spPr>
        <p:txBody>
          <a:bodyPr>
            <a:normAutofit fontScale="90000"/>
          </a:bodyPr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Влияние питьевого режима на агрегацию эритроцитов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4365104"/>
            <a:ext cx="6400800" cy="1752600"/>
          </a:xfrm>
        </p:spPr>
        <p:txBody>
          <a:bodyPr>
            <a:normAutofit lnSpcReduction="10000"/>
          </a:bodyPr>
          <a:lstStyle/>
          <a:p>
            <a:pPr algn="r"/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Автор: Топурия О.А.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1"/>
                </a:solidFill>
              </a:rPr>
              <a:t>Второй этап. 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Исследование крови.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Испытуемый. Не соблюдает питьевой режим.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PICT00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2204864"/>
            <a:ext cx="7128792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39552" y="5661248"/>
            <a:ext cx="7992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</a:rPr>
              <a:t>Первый забор крови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ICT00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8000" y="764704"/>
            <a:ext cx="8128000" cy="4464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755576" y="5373216"/>
            <a:ext cx="77768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</a:rPr>
              <a:t>Второй забор. После употребления воды.</a:t>
            </a:r>
          </a:p>
        </p:txBody>
      </p:sp>
    </p:spTree>
  </p:cSld>
  <p:clrMapOvr>
    <a:masterClrMapping/>
  </p:clrMapOvr>
  <p:transition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Испытуемый. Соблюдает питьевой режим.</a:t>
            </a:r>
          </a:p>
        </p:txBody>
      </p:sp>
      <p:pic>
        <p:nvPicPr>
          <p:cNvPr id="1026" name="Picture 2" descr="C:\Users\Елена Владимировна\Desktop\PICT002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1340768"/>
            <a:ext cx="8128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Испытуемый№3. Избыточное потребление воды.</a:t>
            </a:r>
          </a:p>
        </p:txBody>
      </p:sp>
      <p:pic>
        <p:nvPicPr>
          <p:cNvPr id="4" name="Рисунок 3" descr="PICT00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196752"/>
            <a:ext cx="8128000" cy="4392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611560" y="5805264"/>
            <a:ext cx="81369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</a:rPr>
              <a:t>Первый забор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ICT00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8000" y="620688"/>
            <a:ext cx="8128000" cy="4464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39552" y="5445224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</a:rPr>
              <a:t>Второй забор крови. После уменьшения потребления воды.</a:t>
            </a:r>
          </a:p>
        </p:txBody>
      </p:sp>
    </p:spTree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Выводы: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   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Соблюдение питьевого режима позволяет снизить вязкость крови, агрегацию эритроцитов, что в свою очередь снижает риск развития таких заболеваний, как тромбофлебит, гипертоническая болезнь, инфаркт, инсульт. Если каждый человек задумается над проблемой,  что он пьет и сколько, то в мире значительно снизится количество больных людей и ранних смертей.</a:t>
            </a:r>
          </a:p>
        </p:txBody>
      </p:sp>
    </p:spTree>
  </p:cSld>
  <p:clrMapOvr>
    <a:masterClrMapping/>
  </p:clrMapOvr>
  <p:transition spd="slow">
    <p:wedg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4752528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Будьте здоровы.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Спасибо за внимание.</a:t>
            </a:r>
          </a:p>
        </p:txBody>
      </p:sp>
    </p:spTree>
  </p:cSld>
  <p:clrMapOvr>
    <a:masterClrMapping/>
  </p:clrMapOvr>
  <p:transition spd="slow">
    <p:wheel spokes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9767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Актуальность: 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условиях современной жизни человек перестал обращать внимание на то, что он ест и пьет и в каких количествах. Питьевой режим играет огромную роль в формировании здоровья.</a:t>
            </a:r>
          </a:p>
          <a:p>
            <a:pPr>
              <a:buNone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доказать, что питьевой режим снижает интенсивность агрегации эритроцитов и вязкость крови.</a:t>
            </a:r>
          </a:p>
          <a:p>
            <a:pPr>
              <a:buNone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 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изучить влияние питьевого режима на агрегацию эритроцитов; сформулировать рекомендации по питьевому режиму для пропаганды здорового образа жизни.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3456384"/>
          </a:xfrm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Предмет исследования:</a:t>
            </a:r>
            <a:r>
              <a:rPr lang="ru-RU" dirty="0">
                <a:solidFill>
                  <a:schemeClr val="bg1"/>
                </a:solidFill>
              </a:rPr>
              <a:t> Влияние питьевого режима на агрегацию эритроцитов.</a:t>
            </a:r>
          </a:p>
          <a:p>
            <a:r>
              <a:rPr lang="ru-RU" b="1" dirty="0">
                <a:solidFill>
                  <a:schemeClr val="bg1"/>
                </a:solidFill>
              </a:rPr>
              <a:t>Объект исследования:</a:t>
            </a:r>
            <a:r>
              <a:rPr lang="ru-RU" dirty="0">
                <a:solidFill>
                  <a:schemeClr val="bg1"/>
                </a:solidFill>
              </a:rPr>
              <a:t> Эритроциты крови и зависимость их агрегации от питьевого режима.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583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32688"/>
          </a:xfrm>
        </p:spPr>
        <p:txBody>
          <a:bodyPr>
            <a:normAutofit fontScale="92500"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Гипотеза:</a:t>
            </a:r>
            <a:r>
              <a:rPr lang="ru-RU" dirty="0">
                <a:solidFill>
                  <a:schemeClr val="bg1"/>
                </a:solidFill>
              </a:rPr>
              <a:t> Питьевой режим способствует снижению агрегации эритроцитов крови, что ведет к снижению заболеваний сердечнососудистой системы.</a:t>
            </a:r>
          </a:p>
          <a:p>
            <a:r>
              <a:rPr lang="ru-RU" dirty="0">
                <a:solidFill>
                  <a:schemeClr val="bg1"/>
                </a:solidFill>
              </a:rPr>
              <a:t>Питьевой режим — порядок потребления воды, устанавливаемый с учетом характера и степени тяжести работы людей, а также условий окружающей среды. Недостаток воды вызывает в организме значительные изменения (падение веса тела, увеличение вязкости крови, учащение пульса и дыхания, возникновение жажды и тошноты, сухость кожи и др.).</a:t>
            </a:r>
          </a:p>
          <a:p>
            <a:r>
              <a:rPr lang="ru-RU" dirty="0">
                <a:solidFill>
                  <a:schemeClr val="bg1"/>
                </a:solidFill>
              </a:rPr>
              <a:t>Эритроциты - форменные элементы крови, содержащие гемоглобин, отвечающие за газообмен в организме.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Форменные Элементы крови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76056" y="1628800"/>
            <a:ext cx="3610744" cy="449736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7200" dirty="0">
                <a:solidFill>
                  <a:schemeClr val="bg1"/>
                </a:solidFill>
              </a:rPr>
              <a:t> Форменные элементы крови человека в мазке.</a:t>
            </a:r>
          </a:p>
          <a:p>
            <a:r>
              <a:rPr lang="ru-RU" sz="7200" dirty="0">
                <a:solidFill>
                  <a:schemeClr val="bg1"/>
                </a:solidFill>
              </a:rPr>
              <a:t>1 – эритроцит, 2 – сегментоядерный </a:t>
            </a:r>
            <a:r>
              <a:rPr lang="ru-RU" sz="7200" dirty="0" err="1">
                <a:solidFill>
                  <a:schemeClr val="bg1"/>
                </a:solidFill>
              </a:rPr>
              <a:t>нейтрофильный</a:t>
            </a:r>
            <a:r>
              <a:rPr lang="ru-RU" sz="7200" dirty="0">
                <a:solidFill>
                  <a:schemeClr val="bg1"/>
                </a:solidFill>
              </a:rPr>
              <a:t> гранулоцит,3 – </a:t>
            </a:r>
            <a:r>
              <a:rPr lang="ru-RU" sz="7200" dirty="0" err="1">
                <a:solidFill>
                  <a:schemeClr val="bg1"/>
                </a:solidFill>
              </a:rPr>
              <a:t>палочкоядерный</a:t>
            </a:r>
            <a:r>
              <a:rPr lang="ru-RU" sz="7200" dirty="0">
                <a:solidFill>
                  <a:schemeClr val="bg1"/>
                </a:solidFill>
              </a:rPr>
              <a:t> </a:t>
            </a:r>
            <a:r>
              <a:rPr lang="ru-RU" sz="7200" dirty="0" err="1">
                <a:solidFill>
                  <a:schemeClr val="bg1"/>
                </a:solidFill>
              </a:rPr>
              <a:t>нейтрофильный</a:t>
            </a:r>
            <a:r>
              <a:rPr lang="ru-RU" sz="7200" dirty="0">
                <a:solidFill>
                  <a:schemeClr val="bg1"/>
                </a:solidFill>
              </a:rPr>
              <a:t> гранулоцит, 4 – юный </a:t>
            </a:r>
            <a:r>
              <a:rPr lang="ru-RU" sz="7200" dirty="0" err="1">
                <a:solidFill>
                  <a:schemeClr val="bg1"/>
                </a:solidFill>
              </a:rPr>
              <a:t>нейтрофильный</a:t>
            </a:r>
            <a:r>
              <a:rPr lang="ru-RU" sz="7200" dirty="0">
                <a:solidFill>
                  <a:schemeClr val="bg1"/>
                </a:solidFill>
              </a:rPr>
              <a:t> гранулоцит, 5 – эозинофильный гранулоцит, 6 – </a:t>
            </a:r>
            <a:r>
              <a:rPr lang="ru-RU" sz="7200" dirty="0" err="1">
                <a:solidFill>
                  <a:schemeClr val="bg1"/>
                </a:solidFill>
              </a:rPr>
              <a:t>базофильный</a:t>
            </a:r>
            <a:r>
              <a:rPr lang="ru-RU" sz="7200" dirty="0">
                <a:solidFill>
                  <a:schemeClr val="bg1"/>
                </a:solidFill>
              </a:rPr>
              <a:t> гранулоцит, 7 – большой лимфоцит, 8 – средний лимфоцит, 9 – малый лимфоцит,10 – моноцит, 11 – тромбоциты (кровяные пластинки).</a:t>
            </a:r>
          </a:p>
          <a:p>
            <a:endParaRPr lang="ru-RU" dirty="0"/>
          </a:p>
        </p:txBody>
      </p:sp>
      <p:pic>
        <p:nvPicPr>
          <p:cNvPr id="4" name="Рисунок 3" descr="Форменные элементы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44824"/>
            <a:ext cx="4032448" cy="4032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  <a:latin typeface="+mn-lt"/>
              </a:rPr>
              <a:t>Эритроциты</a:t>
            </a:r>
          </a:p>
        </p:txBody>
      </p:sp>
      <p:pic>
        <p:nvPicPr>
          <p:cNvPr id="4" name="Содержимое 3" descr="05089c8073a6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08720"/>
            <a:ext cx="9144000" cy="5949280"/>
          </a:xfrm>
        </p:spPr>
      </p:pic>
      <p:sp>
        <p:nvSpPr>
          <p:cNvPr id="5" name="TextBox 4"/>
          <p:cNvSpPr txBox="1"/>
          <p:nvPr/>
        </p:nvSpPr>
        <p:spPr>
          <a:xfrm>
            <a:off x="5148064" y="2348879"/>
            <a:ext cx="34563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Эритроциты- красные кровяные тельца, выполняют в организме дыхательную функцию. Это мелкие клетки диаметром  7,5мкм количеством около 25*10</a:t>
            </a:r>
            <a:r>
              <a:rPr lang="ru-RU" baseline="30000" dirty="0"/>
              <a:t>12</a:t>
            </a:r>
            <a:r>
              <a:rPr lang="ru-RU" dirty="0"/>
              <a:t>, имеют форму двояковогнутого диска. </a:t>
            </a:r>
          </a:p>
        </p:txBody>
      </p:sp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bg1"/>
                </a:solidFill>
                <a:latin typeface="+mn-lt"/>
              </a:rPr>
              <a:t>Агрегация эритроцитов</a:t>
            </a:r>
          </a:p>
        </p:txBody>
      </p:sp>
      <p:pic>
        <p:nvPicPr>
          <p:cNvPr id="5" name="Рисунок 4" descr="gustaya-krov_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1556792"/>
            <a:ext cx="4432300" cy="297457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5576" y="4797152"/>
            <a:ext cx="77048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Слева – обезвоженная кровь</a:t>
            </a:r>
          </a:p>
          <a:p>
            <a:r>
              <a:rPr lang="ru-RU" dirty="0">
                <a:solidFill>
                  <a:schemeClr val="bg1"/>
                </a:solidFill>
              </a:rPr>
              <a:t>Справа – здоровая кровь</a:t>
            </a:r>
          </a:p>
          <a:p>
            <a:r>
              <a:rPr lang="ru-RU" dirty="0">
                <a:solidFill>
                  <a:schemeClr val="bg1"/>
                </a:solidFill>
              </a:rPr>
              <a:t>«Живая» капля (слева) имеет все критерии патологической крови, что проявляется бессонницей, запором, изжогой, отёчностью, лишним весом, болями в органах и тканях, а также заболеваниями: диабет, остеохондроз, инсульты, инфаркты, артриты, аллергия, бронхиальная астма и прочие.</a:t>
            </a:r>
          </a:p>
        </p:txBody>
      </p:sp>
      <p:pic>
        <p:nvPicPr>
          <p:cNvPr id="7" name="Рисунок 6" descr="2914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556792"/>
            <a:ext cx="4104456" cy="2935213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>
                <a:solidFill>
                  <a:schemeClr val="bg1"/>
                </a:solidFill>
                <a:latin typeface="+mn-lt"/>
              </a:rPr>
              <a:t>Первый этап эксперимента.</a:t>
            </a:r>
            <a:br>
              <a:rPr lang="ru-RU" sz="4000" dirty="0">
                <a:solidFill>
                  <a:schemeClr val="bg1"/>
                </a:solidFill>
                <a:latin typeface="+mn-lt"/>
              </a:rPr>
            </a:br>
            <a:r>
              <a:rPr lang="ru-RU" sz="4000" dirty="0">
                <a:solidFill>
                  <a:schemeClr val="bg1"/>
                </a:solidFill>
                <a:latin typeface="+mn-lt"/>
              </a:rPr>
              <a:t>Забор крови.</a:t>
            </a:r>
          </a:p>
        </p:txBody>
      </p:sp>
      <p:pic>
        <p:nvPicPr>
          <p:cNvPr id="4" name="Рисунок 3" descr="IMG_0201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71500" y="2384884"/>
            <a:ext cx="4536504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0202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4302226" y="2546646"/>
            <a:ext cx="4788022" cy="32403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0204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1255576" y="-167344"/>
            <a:ext cx="6416824" cy="7128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127</TotalTime>
  <Words>462</Words>
  <Application>Microsoft Office PowerPoint</Application>
  <PresentationFormat>Экран (4:3)</PresentationFormat>
  <Paragraphs>34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Влияние питьевого режима на агрегацию эритроцитов</vt:lpstr>
      <vt:lpstr>Презентация PowerPoint</vt:lpstr>
      <vt:lpstr>Презентация PowerPoint</vt:lpstr>
      <vt:lpstr>Презентация PowerPoint</vt:lpstr>
      <vt:lpstr>Форменные Элементы крови</vt:lpstr>
      <vt:lpstr>Эритроциты</vt:lpstr>
      <vt:lpstr>Агрегация эритроцитов</vt:lpstr>
      <vt:lpstr>Первый этап эксперимента. Забор крови.</vt:lpstr>
      <vt:lpstr>Презентация PowerPoint</vt:lpstr>
      <vt:lpstr>Второй этап.  Исследование крови.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Выводы:</vt:lpstr>
      <vt:lpstr>Будьте здоровы. Спасибо за внимание.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питьевого режима на агрегацию эритроцитов</dc:title>
  <dc:creator>Роксана</dc:creator>
  <cp:lastModifiedBy>Сергей</cp:lastModifiedBy>
  <cp:revision>19</cp:revision>
  <dcterms:created xsi:type="dcterms:W3CDTF">2015-01-31T09:37:48Z</dcterms:created>
  <dcterms:modified xsi:type="dcterms:W3CDTF">2018-12-12T18:17:46Z</dcterms:modified>
</cp:coreProperties>
</file>