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val="1"/>
      </p:ext>
    </p:extLst>
  </p:showPr>
  <p:extLst>
    <p:ext uri="ACF4677E-8BD2-47ae-8A1F-98590045965D">
      <hp:hncThemeShow xmlns="" xmlns:c="http://schemas.openxmlformats.org/drawingml/2006/chart" xmlns:dgm="http://schemas.openxmlformats.org/drawingml/2006/diagram" xmlns:dsp="http://schemas.microsoft.com/office/drawing/2008/diagram" xmlns:hp="http://schemas.haansoft.com/office/presentation/8.0" themeShowType="1" themeSkinType="1" themeTransitionType="1" useThemeTransition="1" byMouseClick="1" attrType="1" dur="200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/>
    <p:restoredTop sz="94698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57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011F786C-D02C-4011-BEC9-B88D58A7A271}" type="datetime1">
              <a:rPr lang="ru-RU"/>
              <a:pPr lvl="0">
                <a:defRPr/>
              </a:pPr>
              <a:t>13.12.2018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9A0FE2A5-E554-430A-A514-7D99D03D0E36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9A0FE2A5-E554-430A-A514-7D99D03D0E36}" type="slidenum">
              <a:rPr lang="en-US"/>
              <a:pPr lvl="0"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72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3231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6784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78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917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661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344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613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7267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869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203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B8304-4D54-496C-BE51-60B6B93C8607}" type="datetimeFigureOut">
              <a:rPr lang="ru-RU" smtClean="0"/>
              <a:pPr/>
              <a:t>13.12.2018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09E14-0DF1-4099-BEB8-9BFB8C4AF2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9411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0005-004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9306"/>
            <a:ext cx="9063015" cy="686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+mn-lt"/>
              </a:rPr>
              <a:t>Роль фольклора  в развитии речи детей 2-3 лет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286256"/>
            <a:ext cx="5357850" cy="113823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Подготовила </a:t>
            </a:r>
            <a:r>
              <a:rPr lang="ru-RU" sz="1800" dirty="0" err="1" smtClean="0">
                <a:solidFill>
                  <a:schemeClr val="accent6">
                    <a:lumMod val="75000"/>
                  </a:schemeClr>
                </a:solidFill>
              </a:rPr>
              <a:t>Марова</a:t>
            </a:r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 Елена Владиславовна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Воспитатель МБДОУ детский сад 154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Г. Нижний Новгород</a:t>
            </a:r>
          </a:p>
          <a:p>
            <a:r>
              <a:rPr lang="ru-RU" sz="1800" dirty="0" smtClean="0">
                <a:solidFill>
                  <a:schemeClr val="accent6">
                    <a:lumMod val="75000"/>
                  </a:schemeClr>
                </a:solidFill>
              </a:rPr>
              <a:t>2018</a:t>
            </a:r>
            <a:endParaRPr lang="ru-RU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7100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4199" y="0"/>
            <a:ext cx="9119801" cy="68398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098" name="Picture 2" descr="C:\Users\User\Desktop\SAM_5953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714875" y="428604"/>
            <a:ext cx="3706555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357166"/>
            <a:ext cx="3286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080" lvl="0" indent="-514080">
              <a:buFont typeface="Arial"/>
              <a:buChar char="•"/>
              <a:defRPr/>
            </a:pPr>
            <a:r>
              <a:rPr lang="ru-RU" sz="3600" b="1" i="1">
                <a:solidFill>
                  <a:schemeClr val="accent6">
                    <a:lumMod val="50000"/>
                  </a:schemeClr>
                </a:solidFill>
              </a:rPr>
              <a:t>На прогулке: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1000108"/>
            <a:ext cx="3658581" cy="44843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600"/>
              <a:t>Пойдем гулять на улицу</a:t>
            </a:r>
          </a:p>
          <a:p>
            <a:pPr lvl="0">
              <a:defRPr/>
            </a:pPr>
            <a:r>
              <a:rPr lang="ru-RU" sz="2600"/>
              <a:t>И поймаем курицу!</a:t>
            </a:r>
          </a:p>
          <a:p>
            <a:pPr lvl="0">
              <a:defRPr/>
            </a:pPr>
            <a:r>
              <a:rPr lang="ru-RU" sz="2600"/>
              <a:t>Курицу с рогами,</a:t>
            </a:r>
          </a:p>
          <a:p>
            <a:pPr lvl="0">
              <a:defRPr/>
            </a:pPr>
            <a:r>
              <a:rPr lang="ru-RU" sz="2600"/>
              <a:t>Курицу с ногами!</a:t>
            </a:r>
          </a:p>
          <a:p>
            <a:pPr lvl="0">
              <a:defRPr/>
            </a:pPr>
            <a:r>
              <a:rPr lang="ru-RU" sz="2600"/>
              <a:t>Ух, какая курица!</a:t>
            </a:r>
          </a:p>
          <a:p>
            <a:pPr lvl="0">
              <a:defRPr/>
            </a:pPr>
            <a:r>
              <a:rPr lang="ru-RU" sz="2600"/>
              <a:t>Бежим скорей на улицу!</a:t>
            </a:r>
          </a:p>
          <a:p>
            <a:pPr lvl="0">
              <a:defRPr/>
            </a:pPr>
            <a:endParaRPr lang="ru-RU" sz="2600"/>
          </a:p>
          <a:p>
            <a:pPr lvl="0">
              <a:defRPr/>
            </a:pPr>
            <a:r>
              <a:rPr lang="ru-RU" sz="2600"/>
              <a:t>Мы пойдем на улицу</a:t>
            </a:r>
          </a:p>
          <a:p>
            <a:pPr lvl="0">
              <a:defRPr/>
            </a:pPr>
            <a:r>
              <a:rPr lang="ru-RU" sz="2600"/>
              <a:t>И поймаем курицу,</a:t>
            </a:r>
          </a:p>
          <a:p>
            <a:pPr lvl="0">
              <a:defRPr/>
            </a:pPr>
            <a:r>
              <a:rPr lang="ru-RU" sz="2600"/>
              <a:t>Если курица плоха, </a:t>
            </a:r>
          </a:p>
          <a:p>
            <a:pPr lvl="0">
              <a:defRPr/>
            </a:pPr>
            <a:r>
              <a:rPr lang="ru-RU" sz="2600"/>
              <a:t>Мы поймаем петуха!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95777" y="287070"/>
            <a:ext cx="7120388" cy="9969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ru-RU" sz="30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В непосредственно образовательной  </a:t>
            </a:r>
            <a:endParaRPr lang="ru-RU" sz="3000" b="1" i="1" u="sng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defRPr/>
            </a:pPr>
            <a:r>
              <a:rPr lang="ru-RU" sz="30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деятельности.</a:t>
            </a:r>
            <a:endParaRPr lang="ru-RU" sz="30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9" y="1214422"/>
            <a:ext cx="2918697" cy="41081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900">
                <a:cs typeface="Calibri"/>
              </a:rPr>
              <a:t>Мы малышки 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Ребятишки, 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Очень рады поплясать, 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Всех собрали в пары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Встали, вышли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«Польку» танцевать</a:t>
            </a:r>
            <a:endParaRPr lang="ru-RU" sz="2900"/>
          </a:p>
        </p:txBody>
      </p:sp>
      <p:pic>
        <p:nvPicPr>
          <p:cNvPr id="1026" name="Picture 2" descr="C:\Users\User\Desktop\УТРЕННИК ДЛЯ РОДИТЕЛЕЙ  ОСЕНЬ 2018\DSC_2167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071934" y="928670"/>
            <a:ext cx="4071966" cy="39290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4198" y="-1"/>
            <a:ext cx="9119801" cy="683985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67544" y="338753"/>
            <a:ext cx="5052392" cy="697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  <a:defRPr/>
            </a:pPr>
            <a:r>
              <a:rPr lang="ru-RU" sz="40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На физкультуре</a:t>
            </a:r>
            <a:endParaRPr lang="ru-RU" sz="40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SAM_5900.JPG"/>
          <p:cNvPicPr>
            <a:picLocks noChangeAspect="1"/>
          </p:cNvPicPr>
          <p:nvPr/>
        </p:nvPicPr>
        <p:blipFill rotWithShape="1">
          <a:blip r:embed="rId3" cstate="screen">
            <a:lum bright="-20000" contrast="-20000"/>
          </a:blip>
          <a:stretch>
            <a:fillRect/>
          </a:stretch>
        </p:blipFill>
        <p:spPr>
          <a:xfrm>
            <a:off x="4655840" y="1013601"/>
            <a:ext cx="3672408" cy="4071582"/>
          </a:xfrm>
          <a:prstGeom prst="rect">
            <a:avLst/>
          </a:prstGeom>
        </p:spPr>
      </p:pic>
      <p:sp>
        <p:nvSpPr>
          <p:cNvPr id="8195" name="TextBox 8194"/>
          <p:cNvSpPr txBox="1"/>
          <p:nvPr/>
        </p:nvSpPr>
        <p:spPr>
          <a:xfrm>
            <a:off x="335359" y="1065704"/>
            <a:ext cx="3948609" cy="559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800">
                <a:cs typeface="Calibri"/>
              </a:rPr>
              <a:t>По дорожке мы идем</a:t>
            </a:r>
            <a:r>
              <a:rPr lang="en-US" altLang="ru-RU" sz="2800">
                <a:cs typeface="Calibri"/>
              </a:rPr>
              <a:t>,</a:t>
            </a:r>
            <a:r>
              <a:rPr lang="ru-RU" altLang="en-US" sz="2800">
                <a:cs typeface="Calibri"/>
              </a:rPr>
              <a:t> 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Путь далек</a:t>
            </a:r>
            <a:r>
              <a:rPr lang="en-US" altLang="ru-RU" sz="2800">
                <a:cs typeface="Calibri"/>
              </a:rPr>
              <a:t>,</a:t>
            </a:r>
            <a:r>
              <a:rPr lang="ru-RU" altLang="en-US" sz="2800">
                <a:cs typeface="Calibri"/>
              </a:rPr>
              <a:t> далек наш дом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Жаркий день</a:t>
            </a:r>
            <a:r>
              <a:rPr lang="en-US" altLang="ru-RU" sz="2800">
                <a:cs typeface="Calibri"/>
              </a:rPr>
              <a:t>,</a:t>
            </a:r>
            <a:r>
              <a:rPr lang="ru-RU" altLang="en-US" sz="2800">
                <a:cs typeface="Calibri"/>
              </a:rPr>
              <a:t> сядем в тень</a:t>
            </a:r>
            <a:r>
              <a:rPr lang="en-US" altLang="ru-RU" sz="2800">
                <a:cs typeface="Calibri"/>
              </a:rPr>
              <a:t>,</a:t>
            </a:r>
            <a:r>
              <a:rPr lang="ru-RU" altLang="en-US" sz="2800">
                <a:cs typeface="Calibri"/>
              </a:rPr>
              <a:t> 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Мы под дубом  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посидим </a:t>
            </a:r>
            <a:r>
              <a:rPr lang="en-US" altLang="ru-RU" sz="2800">
                <a:cs typeface="Calibri"/>
              </a:rPr>
              <a:t>,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Мы под дубом полежим</a:t>
            </a:r>
            <a:r>
              <a:rPr lang="en-US" altLang="ru-RU" sz="2800">
                <a:cs typeface="Calibri"/>
              </a:rPr>
              <a:t>,</a:t>
            </a:r>
            <a:r>
              <a:rPr lang="ru-RU" altLang="en-US" sz="2800">
                <a:cs typeface="Calibri"/>
              </a:rPr>
              <a:t> 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Полежим</a:t>
            </a:r>
            <a:r>
              <a:rPr lang="en-US" altLang="ru-RU" sz="2800">
                <a:cs typeface="Calibri"/>
              </a:rPr>
              <a:t>,</a:t>
            </a:r>
            <a:r>
              <a:rPr lang="ru-RU" altLang="en-US" sz="2800">
                <a:cs typeface="Calibri"/>
              </a:rPr>
              <a:t> отдохнем</a:t>
            </a:r>
            <a:r>
              <a:rPr lang="en-US" altLang="ru-RU" sz="2800">
                <a:cs typeface="Calibri"/>
              </a:rPr>
              <a:t>,</a:t>
            </a:r>
          </a:p>
          <a:p>
            <a:pPr>
              <a:defRPr/>
            </a:pPr>
            <a:r>
              <a:rPr lang="ru-RU" altLang="en-US" sz="2800">
                <a:cs typeface="Calibri"/>
              </a:rPr>
              <a:t>А потом домой пойдем</a:t>
            </a:r>
            <a:r>
              <a:rPr lang="en-US" altLang="ru-RU" sz="2800">
                <a:cs typeface="Calibri"/>
              </a:rPr>
              <a:t>!</a:t>
            </a:r>
          </a:p>
          <a:p>
            <a:pPr>
              <a:defRPr/>
            </a:pPr>
            <a:endParaRPr lang="en-US" altLang="en-US" sz="2800"/>
          </a:p>
          <a:p>
            <a:pPr>
              <a:defRPr/>
            </a:pPr>
            <a:endParaRPr lang="ru-RU" altLang="en-US" sz="2800"/>
          </a:p>
          <a:p>
            <a:pPr>
              <a:defRPr/>
            </a:pPr>
            <a:endParaRPr lang="ru-RU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4198" y="-1"/>
            <a:ext cx="9119801" cy="6839851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67544" y="338753"/>
            <a:ext cx="2592288" cy="697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  <a:defRPr/>
            </a:pPr>
            <a:r>
              <a:rPr lang="ru-RU" sz="40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В игре</a:t>
            </a:r>
            <a:endParaRPr lang="ru-RU" sz="40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E:\дети\20181018_073449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5400000">
            <a:off x="5280616" y="1300174"/>
            <a:ext cx="4435367" cy="2500330"/>
          </a:xfrm>
          <a:prstGeom prst="rect">
            <a:avLst/>
          </a:prstGeom>
          <a:noFill/>
        </p:spPr>
      </p:pic>
      <p:pic>
        <p:nvPicPr>
          <p:cNvPr id="8195" name="Рисунок 3" descr="SAM_5914.JPG"/>
          <p:cNvPicPr>
            <a:picLocks noChangeAspect="1"/>
          </p:cNvPicPr>
          <p:nvPr/>
        </p:nvPicPr>
        <p:blipFill rotWithShape="1">
          <a:blip r:embed="rId4" cstate="screen">
            <a:lum bright="-10000" contrast="-10000"/>
          </a:blip>
          <a:stretch>
            <a:fillRect/>
          </a:stretch>
        </p:blipFill>
        <p:spPr>
          <a:xfrm>
            <a:off x="3347864" y="2996952"/>
            <a:ext cx="2805451" cy="2448272"/>
          </a:xfrm>
          <a:prstGeom prst="rect">
            <a:avLst/>
          </a:prstGeom>
        </p:spPr>
      </p:pic>
      <p:pic>
        <p:nvPicPr>
          <p:cNvPr id="8196" name="Рисунок 5" descr="SAM_5915.JPG"/>
          <p:cNvPicPr>
            <a:picLocks noChangeAspect="1"/>
          </p:cNvPicPr>
          <p:nvPr/>
        </p:nvPicPr>
        <p:blipFill rotWithShape="1">
          <a:blip r:embed="rId5" cstate="screen">
            <a:lum bright="-10000" contrast="-10000"/>
          </a:blip>
          <a:srcRect/>
          <a:stretch>
            <a:fillRect/>
          </a:stretch>
        </p:blipFill>
        <p:spPr>
          <a:xfrm rot="16200000">
            <a:off x="221691" y="1082564"/>
            <a:ext cx="3024336" cy="28206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4905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467544" y="402633"/>
            <a:ext cx="638664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71500" indent="-571500">
              <a:buFont typeface="Arial"/>
              <a:buChar char="•"/>
              <a:defRPr/>
            </a:pPr>
            <a:r>
              <a:rPr lang="ru-RU" sz="36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В свободной деятельности</a:t>
            </a:r>
            <a:endParaRPr lang="ru-RU" sz="36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146" name="Picture 2" descr="E:\дети\20181018_073930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156176" y="991103"/>
            <a:ext cx="2448272" cy="2437897"/>
          </a:xfrm>
          <a:prstGeom prst="rect">
            <a:avLst/>
          </a:prstGeom>
          <a:noFill/>
        </p:spPr>
      </p:pic>
      <p:pic>
        <p:nvPicPr>
          <p:cNvPr id="9219" name="Рисунок 1" descr="SAM_5883.JPG"/>
          <p:cNvPicPr>
            <a:picLocks noChangeAspect="1"/>
          </p:cNvPicPr>
          <p:nvPr/>
        </p:nvPicPr>
        <p:blipFill rotWithShape="1">
          <a:blip r:embed="rId4" cstate="screen"/>
          <a:stretch>
            <a:fillRect/>
          </a:stretch>
        </p:blipFill>
        <p:spPr>
          <a:xfrm>
            <a:off x="323528" y="1052736"/>
            <a:ext cx="2987705" cy="3983607"/>
          </a:xfrm>
          <a:prstGeom prst="rect">
            <a:avLst/>
          </a:prstGeom>
        </p:spPr>
      </p:pic>
      <p:sp>
        <p:nvSpPr>
          <p:cNvPr id="9220" name="TextBox 9219"/>
          <p:cNvSpPr txBox="1"/>
          <p:nvPr/>
        </p:nvSpPr>
        <p:spPr>
          <a:xfrm>
            <a:off x="3419872" y="1029463"/>
            <a:ext cx="2709506" cy="484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400">
                <a:cs typeface="Calibri"/>
              </a:rPr>
              <a:t>Я маме помогаю</a:t>
            </a:r>
            <a:endParaRPr lang="ru-RU" altLang="en-US" sz="2400"/>
          </a:p>
          <a:p>
            <a:pPr>
              <a:defRPr/>
            </a:pPr>
            <a:r>
              <a:rPr lang="ru-RU" altLang="en-US" sz="2400">
                <a:cs typeface="Calibri"/>
              </a:rPr>
              <a:t>Я в детский сад хожу</a:t>
            </a:r>
            <a:r>
              <a:rPr lang="en-US" altLang="ru-RU" sz="2400">
                <a:cs typeface="Calibri"/>
              </a:rPr>
              <a:t>.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Игрушки не ломаю</a:t>
            </a:r>
            <a:r>
              <a:rPr lang="en-US" altLang="ru-RU" sz="2400">
                <a:cs typeface="Calibri"/>
              </a:rPr>
              <a:t>.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Детей не обижаю</a:t>
            </a:r>
            <a:r>
              <a:rPr lang="en-US" altLang="ru-RU" sz="2400">
                <a:cs typeface="Calibri"/>
              </a:rPr>
              <a:t>.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В углу я не сижу</a:t>
            </a:r>
            <a:r>
              <a:rPr lang="en-US" altLang="ru-RU" sz="2400">
                <a:cs typeface="Calibri"/>
              </a:rPr>
              <a:t>.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Я в садике не плачу</a:t>
            </a:r>
            <a:r>
              <a:rPr lang="en-US" altLang="ru-RU" sz="2400">
                <a:cs typeface="Calibri"/>
              </a:rPr>
              <a:t>,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Обедаю и сплю</a:t>
            </a:r>
            <a:r>
              <a:rPr lang="en-US" altLang="ru-RU" sz="2400">
                <a:cs typeface="Calibri"/>
              </a:rPr>
              <a:t>,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Гуляю</a:t>
            </a:r>
            <a:r>
              <a:rPr lang="en-US" altLang="ru-RU" sz="2400">
                <a:cs typeface="Calibri"/>
              </a:rPr>
              <a:t>,</a:t>
            </a:r>
            <a:r>
              <a:rPr lang="ru-RU" altLang="en-US" sz="2400">
                <a:cs typeface="Calibri"/>
              </a:rPr>
              <a:t> куклу няньчу</a:t>
            </a:r>
            <a:r>
              <a:rPr lang="en-US" altLang="ru-RU" sz="2400">
                <a:cs typeface="Calibri"/>
              </a:rPr>
              <a:t>.</a:t>
            </a:r>
            <a:endParaRPr lang="en-US" altLang="ru-RU" sz="2400"/>
          </a:p>
          <a:p>
            <a:pPr>
              <a:defRPr/>
            </a:pPr>
            <a:r>
              <a:rPr lang="ru-RU" altLang="en-US" sz="2400">
                <a:cs typeface="Calibri"/>
              </a:rPr>
              <a:t>Танцую и пою</a:t>
            </a:r>
            <a:r>
              <a:rPr lang="en-US" altLang="ru-RU" sz="2400">
                <a:cs typeface="Calibri"/>
              </a:rPr>
              <a:t>.</a:t>
            </a:r>
            <a:endParaRPr lang="en-US" altLang="ru-RU" sz="2400"/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4905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763688" y="548680"/>
            <a:ext cx="4680520" cy="7352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600" b="1" i="1">
                <a:solidFill>
                  <a:srgbClr val="7030A0"/>
                </a:solidFill>
                <a:latin typeface="Book Antiqua"/>
              </a:rPr>
              <a:t>         </a:t>
            </a:r>
            <a:r>
              <a:rPr lang="ru-RU" sz="43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Заключение</a:t>
            </a:r>
            <a:endParaRPr lang="ru-RU" sz="43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124744"/>
            <a:ext cx="7704856" cy="41121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300"/>
              <a:t>Целенаправленное и систематическое </a:t>
            </a:r>
          </a:p>
          <a:p>
            <a:pPr lvl="0" algn="ctr">
              <a:defRPr/>
            </a:pPr>
            <a:r>
              <a:rPr lang="ru-RU" sz="3300"/>
              <a:t>использование малых форм  </a:t>
            </a:r>
            <a:r>
              <a:rPr lang="ru-RU" altLang="en-US" sz="3300"/>
              <a:t>                            </a:t>
            </a:r>
            <a:r>
              <a:rPr lang="ru-RU" sz="3300"/>
              <a:t>фольклора </a:t>
            </a:r>
          </a:p>
          <a:p>
            <a:pPr lvl="0" algn="ctr">
              <a:defRPr/>
            </a:pPr>
            <a:r>
              <a:rPr lang="ru-RU" sz="3300"/>
              <a:t>     создает необходимые основы для</a:t>
            </a:r>
          </a:p>
          <a:p>
            <a:pPr lvl="0" algn="ctr">
              <a:defRPr/>
            </a:pPr>
            <a:r>
              <a:rPr lang="ru-RU" sz="3300"/>
              <a:t>           овладения грамотной, четкой,</a:t>
            </a:r>
          </a:p>
          <a:p>
            <a:pPr lvl="0" algn="ctr">
              <a:defRPr/>
            </a:pPr>
            <a:r>
              <a:rPr lang="ru-RU" sz="3300"/>
              <a:t>           красивой, правильной речью,</a:t>
            </a:r>
          </a:p>
          <a:p>
            <a:pPr lvl="0" algn="ctr">
              <a:defRPr/>
            </a:pPr>
            <a:r>
              <a:rPr lang="ru-RU" sz="3300"/>
              <a:t>     пробуждает интерес ко всему, что</a:t>
            </a:r>
          </a:p>
          <a:p>
            <a:pPr lvl="0" algn="ctr">
              <a:defRPr/>
            </a:pPr>
            <a:r>
              <a:rPr lang="ru-RU" sz="3300"/>
              <a:t>                  окружает малыша.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1331640" y="1772816"/>
            <a:ext cx="6913200" cy="9254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55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Спасибо за внимание!</a:t>
            </a:r>
            <a:endParaRPr lang="ru-RU" sz="55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38100" y="-6350"/>
            <a:ext cx="9066213" cy="68707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sz="44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Начало искусства слова -  в фольклоре.</a:t>
            </a:r>
            <a:endParaRPr lang="ru-RU" sz="4400" b="1" i="1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ru-RU">
                <a:cs typeface="Calibri"/>
              </a:rPr>
              <a:t>                                                   </a:t>
            </a:r>
            <a:r>
              <a:rPr lang="ru-RU" b="1">
                <a:solidFill>
                  <a:schemeClr val="accent6">
                    <a:lumMod val="50000"/>
                  </a:schemeClr>
                </a:solidFill>
                <a:cs typeface="Calibri"/>
              </a:rPr>
              <a:t>М. Горький</a:t>
            </a:r>
            <a:endParaRPr lang="ru-RU" b="1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066213" cy="68707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188640"/>
            <a:ext cx="8229600" cy="850106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32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Цель</a:t>
            </a:r>
            <a:r>
              <a:rPr lang="en-US" sz="32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:</a:t>
            </a:r>
            <a:endParaRPr lang="ru-RU" sz="32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340" y="88727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2400">
                <a:cs typeface="Calibri"/>
              </a:rPr>
              <a:t>Использовать произведения русского народного фольклора, как возможность развития речи детей раннего возраста.</a:t>
            </a:r>
            <a:endParaRPr lang="ru-RU" sz="2400"/>
          </a:p>
        </p:txBody>
      </p:sp>
      <p:sp>
        <p:nvSpPr>
          <p:cNvPr id="4" name="Прямоугольник 3"/>
          <p:cNvSpPr/>
          <p:nvPr/>
        </p:nvSpPr>
        <p:spPr>
          <a:xfrm>
            <a:off x="2843808" y="1919938"/>
            <a:ext cx="4104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/>
              <a:t>               </a:t>
            </a:r>
            <a:r>
              <a:rPr lang="ru-RU" sz="3200" b="1" i="1" u="sng">
                <a:solidFill>
                  <a:schemeClr val="accent6">
                    <a:lumMod val="50000"/>
                  </a:schemeClr>
                </a:solidFill>
              </a:rPr>
              <a:t>Задачи: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504713"/>
            <a:ext cx="8568952" cy="264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ru-RU" sz="2400"/>
              <a:t>Учить внимательно слушать и запоминать художественные произведения, отгадывать загадки.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sz="2400"/>
              <a:t>Освоение разговорной речи.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sz="2400"/>
              <a:t>Расширение словарного запаса.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sz="2400"/>
              <a:t>Воспитание звуковой культуры речи.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sz="2400"/>
              <a:t>Формирование связанной речи.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ru-RU" sz="2400"/>
              <a:t>Знакомить детей с устным народным творчеством.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8100" y="-6350"/>
            <a:ext cx="9066213" cy="68707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737"/>
            <a:ext cx="8229600" cy="963991"/>
          </a:xfrm>
        </p:spPr>
        <p:txBody>
          <a:bodyPr/>
          <a:lstStyle/>
          <a:p>
            <a:pPr lvl="0">
              <a:defRPr/>
            </a:pPr>
            <a:r>
              <a:rPr lang="ru-RU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Актуальность</a:t>
            </a:r>
            <a:r>
              <a:rPr lang="en-US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:</a:t>
            </a:r>
            <a:endParaRPr lang="ru-RU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688" y="836712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  <a:defRPr/>
            </a:pPr>
            <a:r>
              <a:rPr lang="ru-RU"/>
              <a:t> </a:t>
            </a:r>
            <a:r>
              <a:rPr lang="ru-RU" sz="4900"/>
              <a:t>    </a:t>
            </a:r>
            <a:r>
              <a:rPr lang="ru-RU" sz="9600">
                <a:cs typeface="Calibri"/>
              </a:rPr>
              <a:t>Ранний дошкольный возраст- это период усвоения ребенком разговорного языка, становление и развитие всех сторон речи</a:t>
            </a:r>
            <a:r>
              <a:rPr lang="en-US" sz="9600">
                <a:cs typeface="Calibri"/>
              </a:rPr>
              <a:t>: </a:t>
            </a:r>
            <a:r>
              <a:rPr lang="ru-RU" sz="96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фонематической, лексической, грамматической.</a:t>
            </a:r>
            <a:endParaRPr lang="ru-RU" sz="9600" b="1" i="1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ru-RU" sz="9600">
                <a:cs typeface="Calibri"/>
              </a:rPr>
              <a:t>     Существенную роль в процессе развития речи детей раннего возраста выполняют </a:t>
            </a:r>
            <a:r>
              <a:rPr lang="ru-RU" sz="96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художественное слово, детская литература и фольклор</a:t>
            </a:r>
            <a:r>
              <a:rPr lang="ru-RU" sz="9600">
                <a:cs typeface="Calibri"/>
              </a:rPr>
              <a:t>. Именно </a:t>
            </a:r>
            <a:r>
              <a:rPr lang="ru-RU" sz="96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фольклорные</a:t>
            </a:r>
            <a:r>
              <a:rPr lang="ru-RU" sz="9600" b="1">
                <a:solidFill>
                  <a:schemeClr val="accent6">
                    <a:lumMod val="50000"/>
                  </a:schemeClr>
                </a:solidFill>
                <a:cs typeface="Calibri"/>
              </a:rPr>
              <a:t> </a:t>
            </a:r>
            <a:r>
              <a:rPr lang="ru-RU" sz="9600">
                <a:cs typeface="Calibri"/>
              </a:rPr>
              <a:t>произведения характеризуются богатством, яркостью речи, интонационной выразительностью.</a:t>
            </a:r>
            <a:endParaRPr lang="ru-RU" sz="9600"/>
          </a:p>
          <a:p>
            <a:pPr marL="0" indent="0">
              <a:buNone/>
              <a:defRPr/>
            </a:pPr>
            <a:r>
              <a:rPr lang="ru-RU" sz="9600">
                <a:cs typeface="Calibri"/>
              </a:rPr>
              <a:t>     </a:t>
            </a:r>
            <a:r>
              <a:rPr lang="ru-RU" sz="96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Малые фольклорные формы </a:t>
            </a:r>
            <a:r>
              <a:rPr lang="ru-RU" sz="9600">
                <a:cs typeface="Calibri"/>
              </a:rPr>
              <a:t>являются</a:t>
            </a:r>
            <a:r>
              <a:rPr lang="ru-RU" sz="9600">
                <a:solidFill>
                  <a:schemeClr val="accent6">
                    <a:lumMod val="50000"/>
                  </a:schemeClr>
                </a:solidFill>
                <a:cs typeface="Calibri"/>
              </a:rPr>
              <a:t> </a:t>
            </a:r>
            <a:r>
              <a:rPr lang="ru-RU" sz="96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первыми </a:t>
            </a:r>
            <a:r>
              <a:rPr lang="ru-RU" sz="9600">
                <a:cs typeface="Calibri"/>
              </a:rPr>
              <a:t>художественными произведениями, которые слышит ребенок.</a:t>
            </a:r>
            <a:endParaRPr lang="ru-RU" sz="9600"/>
          </a:p>
          <a:p>
            <a:pPr marL="0" indent="0">
              <a:buNone/>
              <a:defRPr/>
            </a:pPr>
            <a:r>
              <a:rPr lang="ru-RU" sz="9600">
                <a:cs typeface="Calibri"/>
              </a:rPr>
              <a:t>Поэтому в развитие речи детей раннего возраста необходимо включать</a:t>
            </a:r>
            <a:r>
              <a:rPr lang="en-US" sz="9600">
                <a:cs typeface="Calibri"/>
              </a:rPr>
              <a:t>:</a:t>
            </a:r>
            <a:r>
              <a:rPr lang="ru-RU" sz="9600">
                <a:cs typeface="Calibri"/>
              </a:rPr>
              <a:t> </a:t>
            </a:r>
            <a:r>
              <a:rPr lang="ru-RU" sz="96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чтение колыбельных песенок, потешек, сказок и вводить их в повседневный разговор</a:t>
            </a:r>
            <a:r>
              <a:rPr lang="ru-RU" sz="9600" i="1">
                <a:solidFill>
                  <a:schemeClr val="accent6">
                    <a:lumMod val="50000"/>
                  </a:schemeClr>
                </a:solidFill>
                <a:cs typeface="Calibri"/>
              </a:rPr>
              <a:t>.</a:t>
            </a:r>
            <a:endParaRPr lang="ru-RU" sz="9600" i="1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38100" y="-6350"/>
            <a:ext cx="9066213" cy="68707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endParaRPr lang="ru-RU" sz="4400" b="1" i="1">
              <a:solidFill>
                <a:schemeClr val="accent6">
                  <a:lumMod val="50000"/>
                </a:schemeClr>
              </a:solidFill>
              <a:cs typeface="Calibri"/>
            </a:endParaRPr>
          </a:p>
          <a:p>
            <a:pPr marL="0" indent="0">
              <a:buNone/>
              <a:defRPr/>
            </a:pPr>
            <a:r>
              <a:rPr lang="ru-RU">
                <a:cs typeface="Calibri"/>
              </a:rPr>
              <a:t>                                                   </a:t>
            </a:r>
            <a:endParaRPr lang="ru-RU" b="1">
              <a:solidFill>
                <a:schemeClr val="accent6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2051" name="TextBox 2050"/>
          <p:cNvSpPr txBox="1"/>
          <p:nvPr/>
        </p:nvSpPr>
        <p:spPr>
          <a:xfrm>
            <a:off x="395536" y="404664"/>
            <a:ext cx="5328592" cy="5375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en-US" sz="2500">
                <a:cs typeface="Calibri"/>
              </a:rPr>
              <a:t>С раннего возраста ребенок откликается на потешки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приговорки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колыбельные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и тд</a:t>
            </a:r>
            <a:r>
              <a:rPr lang="en-US" altLang="ru-RU" sz="2500">
                <a:cs typeface="Calibri"/>
              </a:rPr>
              <a:t>.</a:t>
            </a:r>
            <a:r>
              <a:rPr lang="ru-RU" altLang="en-US" sz="2500">
                <a:cs typeface="Calibri"/>
              </a:rPr>
              <a:t> Роль этих фольклорных форм трудно переоценивать</a:t>
            </a:r>
            <a:r>
              <a:rPr lang="en-US" altLang="ru-RU" sz="2500">
                <a:cs typeface="Calibri"/>
              </a:rPr>
              <a:t>.</a:t>
            </a:r>
            <a:r>
              <a:rPr lang="ru-RU" altLang="en-US" sz="2500">
                <a:cs typeface="Calibri"/>
              </a:rPr>
              <a:t> Вслушиваясь в слова потешек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стишков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их ритм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малыш играет в ладушки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притопывает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приплясывает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двигается в такт произносимому тексту</a:t>
            </a:r>
            <a:r>
              <a:rPr lang="en-US" altLang="ru-RU" sz="2500">
                <a:cs typeface="Calibri"/>
              </a:rPr>
              <a:t>.</a:t>
            </a:r>
            <a:r>
              <a:rPr lang="ru-RU" altLang="en-US" sz="2500">
                <a:cs typeface="Calibri"/>
              </a:rPr>
              <a:t> Это не только забавляет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радует ребенка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но и организовывает его поведение</a:t>
            </a:r>
            <a:r>
              <a:rPr lang="en-US" altLang="ru-RU" sz="2500">
                <a:cs typeface="Calibri"/>
              </a:rPr>
              <a:t>,</a:t>
            </a:r>
            <a:r>
              <a:rPr lang="ru-RU" altLang="en-US" sz="2500">
                <a:cs typeface="Calibri"/>
              </a:rPr>
              <a:t> вызывает желание выполнять режимные моменты с удовольствием</a:t>
            </a:r>
            <a:r>
              <a:rPr lang="en-US" altLang="ru-RU" sz="2500">
                <a:cs typeface="Calibri"/>
              </a:rPr>
              <a:t>.</a:t>
            </a:r>
            <a:endParaRPr lang="en-US" altLang="ru-RU" sz="2500"/>
          </a:p>
          <a:p>
            <a:pPr>
              <a:defRPr/>
            </a:pPr>
            <a:endParaRPr lang="en-US" altLang="en-US" sz="2500">
              <a:latin typeface="Calibri"/>
              <a:cs typeface="Calibri"/>
            </a:endParaRPr>
          </a:p>
        </p:txBody>
      </p:sp>
      <p:pic>
        <p:nvPicPr>
          <p:cNvPr id="2052" name="Рисунок 2051"/>
          <p:cNvPicPr>
            <a:picLocks noChangeAspect="1"/>
          </p:cNvPicPr>
          <p:nvPr/>
        </p:nvPicPr>
        <p:blipFill rotWithShape="1">
          <a:blip r:embed="rId3" cstate="screen"/>
          <a:stretch>
            <a:fillRect/>
          </a:stretch>
        </p:blipFill>
        <p:spPr>
          <a:xfrm>
            <a:off x="5580112" y="474781"/>
            <a:ext cx="3168352" cy="41783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38100" y="-6350"/>
            <a:ext cx="9066213" cy="68707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ru-RU" sz="3600" b="1" i="1">
                <a:solidFill>
                  <a:schemeClr val="accent6">
                    <a:lumMod val="50000"/>
                  </a:schemeClr>
                </a:solidFill>
                <a:latin typeface="Book Antiqua"/>
              </a:rPr>
              <a:t>Русский фольклор используется</a:t>
            </a:r>
            <a:r>
              <a:rPr lang="en-US" sz="3600" b="1" i="1">
                <a:solidFill>
                  <a:schemeClr val="accent6">
                    <a:lumMod val="50000"/>
                  </a:schemeClr>
                </a:solidFill>
                <a:latin typeface="Book Antiqua"/>
              </a:rPr>
              <a:t>:</a:t>
            </a:r>
            <a:endParaRPr lang="ru-RU" sz="3600" b="1" i="1">
              <a:solidFill>
                <a:schemeClr val="accent6">
                  <a:lumMod val="50000"/>
                </a:schemeClr>
              </a:solidFill>
              <a:latin typeface="Book Antiqua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ru-RU" sz="3500" b="1" i="1" u="sng">
                <a:solidFill>
                  <a:schemeClr val="accent6">
                    <a:lumMod val="50000"/>
                  </a:schemeClr>
                </a:solidFill>
                <a:latin typeface="Book Antiqua"/>
              </a:rPr>
              <a:t>В период адаптации.</a:t>
            </a:r>
            <a:endParaRPr lang="ru-RU" sz="3500" b="1" i="1" u="sng">
              <a:solidFill>
                <a:srgbClr val="7030A0"/>
              </a:solidFill>
              <a:latin typeface="Book Antiqua"/>
            </a:endParaRPr>
          </a:p>
          <a:p>
            <a:pPr marL="0" indent="0">
              <a:buNone/>
              <a:defRPr/>
            </a:pPr>
            <a:r>
              <a:rPr lang="ru-RU" sz="2400">
                <a:latin typeface="Book Antiqua"/>
              </a:rPr>
              <a:t>Маленький ребенок в период адаптации скучает по дому, маме. Правильно подобранная потешка, помогает погасить в малыше отрицательные эмоции.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Кто тут плачет</a:t>
            </a:r>
            <a:r>
              <a:rPr lang="en-US" sz="2400">
                <a:latin typeface="Book Antiqua"/>
              </a:rPr>
              <a:t>?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Ой-ой-ой!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Говорят малышка мой.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Нет не плачет мой малыш,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Зря не говорите!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Улыбаемся уже-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ru-RU" sz="2400">
                <a:latin typeface="Book Antiqua"/>
              </a:rPr>
              <a:t>Сами посмотрите!</a:t>
            </a:r>
          </a:p>
        </p:txBody>
      </p:sp>
      <p:pic>
        <p:nvPicPr>
          <p:cNvPr id="5" name="Рисунок 4" descr="DSC_2324.JPG"/>
          <p:cNvPicPr>
            <a:picLocks noChangeAspect="1"/>
          </p:cNvPicPr>
          <p:nvPr/>
        </p:nvPicPr>
        <p:blipFill rotWithShape="1">
          <a:blip r:embed="rId3" cstate="screen">
            <a:lum bright="20000" contrast="40000"/>
          </a:blip>
          <a:srcRect/>
          <a:stretch>
            <a:fillRect/>
          </a:stretch>
        </p:blipFill>
        <p:spPr>
          <a:xfrm>
            <a:off x="6858016" y="2357430"/>
            <a:ext cx="1571636" cy="2367659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6" name="Рисунок 5" descr="SAM_5882.JPG"/>
          <p:cNvPicPr>
            <a:picLocks noChangeAspect="1"/>
          </p:cNvPicPr>
          <p:nvPr/>
        </p:nvPicPr>
        <p:blipFill rotWithShape="1">
          <a:blip r:embed="rId4" cstate="screen">
            <a:lum contrast="30000"/>
          </a:blip>
          <a:srcRect/>
          <a:stretch>
            <a:fillRect/>
          </a:stretch>
        </p:blipFill>
        <p:spPr>
          <a:xfrm>
            <a:off x="4214810" y="2643182"/>
            <a:ext cx="2357454" cy="2071702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pic>
        <p:nvPicPr>
          <p:cNvPr id="7" name="Содержимое 6" descr="SAM_5948.JPG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9552" y="398479"/>
            <a:ext cx="547643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 typeface="Arial"/>
              <a:buChar char="•"/>
              <a:defRPr/>
            </a:pPr>
            <a:r>
              <a:rPr lang="ru-RU" sz="3600" b="1" i="1" u="sng">
                <a:solidFill>
                  <a:schemeClr val="accent6">
                    <a:lumMod val="50000"/>
                  </a:schemeClr>
                </a:solidFill>
                <a:cs typeface="Calibri"/>
              </a:rPr>
              <a:t>В режимных моментах</a:t>
            </a:r>
            <a:endParaRPr lang="ru-RU" sz="3600" b="1" i="1" u="sng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983254"/>
            <a:ext cx="4032448" cy="4548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900">
                <a:cs typeface="Calibri"/>
              </a:rPr>
              <a:t>Раз, два, три, четыре, пять!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Собираемся гулять!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Если хочешь прогуляться,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Нужно быстро одеваться.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Дверцу шкафа открывай, </a:t>
            </a:r>
            <a:endParaRPr lang="ru-RU" sz="2900"/>
          </a:p>
          <a:p>
            <a:pPr lvl="0">
              <a:defRPr/>
            </a:pPr>
            <a:r>
              <a:rPr lang="ru-RU" sz="2900">
                <a:cs typeface="Calibri"/>
              </a:rPr>
              <a:t>По порядку одевай!</a:t>
            </a:r>
            <a:endParaRPr lang="ru-RU" sz="2900"/>
          </a:p>
        </p:txBody>
      </p:sp>
      <p:pic>
        <p:nvPicPr>
          <p:cNvPr id="3074" name="Picture 2" descr="C:\Users\User\Desktop\дети\SAM_5948.JPG"/>
          <p:cNvPicPr>
            <a:picLocks noChangeAspect="1" noChangeArrowheads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6200000">
            <a:off x="4939364" y="1228049"/>
            <a:ext cx="3564196" cy="335758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4199" y="0"/>
            <a:ext cx="9119801" cy="683985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050" name="Picture 2" descr="C:\Users\User\Desktop\20171130_160035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4500562" y="1214422"/>
            <a:ext cx="3714776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285860"/>
            <a:ext cx="3714776" cy="3598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3500"/>
              <a:t>У малышки свинки</a:t>
            </a:r>
          </a:p>
          <a:p>
            <a:pPr lvl="0">
              <a:defRPr/>
            </a:pPr>
            <a:r>
              <a:rPr lang="ru-RU" sz="3500"/>
              <a:t>Розовая спинка,</a:t>
            </a:r>
          </a:p>
          <a:p>
            <a:pPr lvl="0">
              <a:defRPr/>
            </a:pPr>
            <a:r>
              <a:rPr lang="ru-RU" sz="3500"/>
              <a:t>Нос, как пятачок</a:t>
            </a:r>
          </a:p>
          <a:p>
            <a:pPr lvl="0">
              <a:defRPr/>
            </a:pPr>
            <a:r>
              <a:rPr lang="ru-RU" sz="3500"/>
              <a:t>Хвостик, как крючок</a:t>
            </a:r>
            <a:r>
              <a:rPr lang="ru-RU" sz="1900"/>
              <a:t>.</a:t>
            </a:r>
          </a:p>
          <a:p>
            <a:pPr lvl="0">
              <a:defRPr/>
            </a:pPr>
            <a:endParaRPr lang="ru-RU" sz="1900"/>
          </a:p>
        </p:txBody>
      </p:sp>
      <p:sp>
        <p:nvSpPr>
          <p:cNvPr id="6" name="TextBox 5"/>
          <p:cNvSpPr txBox="1"/>
          <p:nvPr/>
        </p:nvSpPr>
        <p:spPr>
          <a:xfrm>
            <a:off x="571472" y="428604"/>
            <a:ext cx="3615718" cy="6648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542640" lvl="0" indent="-542640">
              <a:buFont typeface="Arial"/>
              <a:buChar char="•"/>
              <a:defRPr/>
            </a:pPr>
            <a:r>
              <a:rPr lang="ru-RU" sz="38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На занятиях</a:t>
            </a:r>
            <a:r>
              <a:rPr lang="en-US" sz="3800" b="1" i="1">
                <a:solidFill>
                  <a:schemeClr val="accent6">
                    <a:lumMod val="50000"/>
                  </a:schemeClr>
                </a:solidFill>
                <a:cs typeface="Calibri"/>
              </a:rPr>
              <a:t>:</a:t>
            </a:r>
            <a:endParaRPr lang="ru-RU" sz="3800" b="1" i="1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Рисунок 4" descr="SAM_5892.JPG"/>
          <p:cNvPicPr>
            <a:picLocks noChangeAspect="1"/>
          </p:cNvPicPr>
          <p:nvPr/>
        </p:nvPicPr>
        <p:blipFill rotWithShape="1">
          <a:blip r:embed="rId3" cstate="screen"/>
          <a:stretch>
            <a:fillRect/>
          </a:stretch>
        </p:blipFill>
        <p:spPr>
          <a:xfrm>
            <a:off x="4429124" y="500042"/>
            <a:ext cx="4302988" cy="42862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7544" y="908720"/>
            <a:ext cx="3058505" cy="44043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200"/>
              <a:t>Если вас не посетит</a:t>
            </a:r>
          </a:p>
          <a:p>
            <a:pPr lvl="0">
              <a:defRPr/>
            </a:pPr>
            <a:r>
              <a:rPr lang="ru-RU" sz="2200"/>
              <a:t>За обедом аппетит</a:t>
            </a:r>
          </a:p>
          <a:p>
            <a:pPr lvl="0">
              <a:defRPr/>
            </a:pPr>
            <a:r>
              <a:rPr lang="ru-RU" sz="2200"/>
              <a:t>Нужно вызвать ложку</a:t>
            </a:r>
          </a:p>
          <a:p>
            <a:pPr lvl="0">
              <a:defRPr/>
            </a:pPr>
            <a:r>
              <a:rPr lang="ru-RU" sz="2200"/>
              <a:t>Ложку - не отложку.</a:t>
            </a:r>
          </a:p>
          <a:p>
            <a:pPr lvl="0">
              <a:defRPr/>
            </a:pPr>
            <a:r>
              <a:rPr lang="ru-RU" sz="2200"/>
              <a:t>Ложка мигом прелитит</a:t>
            </a:r>
          </a:p>
          <a:p>
            <a:pPr lvl="0">
              <a:defRPr/>
            </a:pPr>
            <a:r>
              <a:rPr lang="ru-RU" sz="2200"/>
              <a:t>В ароматной дымке</a:t>
            </a:r>
          </a:p>
          <a:p>
            <a:pPr lvl="0">
              <a:defRPr/>
            </a:pPr>
            <a:r>
              <a:rPr lang="ru-RU" sz="2200"/>
              <a:t>В ней приедет аппетит</a:t>
            </a:r>
          </a:p>
          <a:p>
            <a:pPr lvl="0">
              <a:defRPr/>
            </a:pPr>
            <a:r>
              <a:rPr lang="ru-RU" sz="2200"/>
              <a:t>В шапке -  невидимке.</a:t>
            </a:r>
          </a:p>
          <a:p>
            <a:pPr lvl="0">
              <a:defRPr/>
            </a:pPr>
            <a:r>
              <a:rPr lang="ru-RU" sz="2200"/>
              <a:t> А теперь нельзя зевать!</a:t>
            </a:r>
          </a:p>
          <a:p>
            <a:pPr lvl="0">
              <a:defRPr/>
            </a:pPr>
            <a:r>
              <a:rPr lang="ru-RU" sz="2200"/>
              <a:t>Постарайся поспевать!</a:t>
            </a:r>
          </a:p>
          <a:p>
            <a:pPr lvl="0">
              <a:defRPr/>
            </a:pPr>
            <a:r>
              <a:rPr lang="ru-RU" sz="2200"/>
              <a:t>За волшебной ложкой.</a:t>
            </a:r>
          </a:p>
          <a:p>
            <a:pPr lvl="0">
              <a:defRPr/>
            </a:pPr>
            <a:r>
              <a:rPr lang="ru-RU" sz="2200"/>
              <a:t>Рот пошире открывай</a:t>
            </a:r>
          </a:p>
          <a:p>
            <a:pPr lvl="0">
              <a:defRPr/>
            </a:pPr>
            <a:r>
              <a:rPr lang="ru-RU" sz="2200"/>
              <a:t>И смелее управляй!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1756" y="306337"/>
            <a:ext cx="3286148" cy="674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56920" lvl="0" indent="-556920">
              <a:buFont typeface="Arial"/>
              <a:buChar char="•"/>
              <a:defRPr/>
            </a:pPr>
            <a:r>
              <a:rPr lang="ru-RU" sz="3900" b="1" i="1" u="sng">
                <a:solidFill>
                  <a:schemeClr val="accent6">
                    <a:lumMod val="50000"/>
                  </a:schemeClr>
                </a:solidFill>
              </a:rPr>
              <a:t>За обедом: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c="http://schemas.openxmlformats.org/drawingml/2006/chart" xmlns:dgm="http://schemas.openxmlformats.org/drawingml/2006/diagram" xmlns:dsp="http://schemas.microsoft.com/office/drawing/2008/diagram"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606</Words>
  <Application>Show</Application>
  <PresentationFormat>Экран (4:3)</PresentationFormat>
  <Paragraphs>111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Роль фольклора  в развитии речи детей 2-3 лет</vt:lpstr>
      <vt:lpstr>Слайд 2</vt:lpstr>
      <vt:lpstr>Цель:</vt:lpstr>
      <vt:lpstr>Актуальность:</vt:lpstr>
      <vt:lpstr>Слайд 5</vt:lpstr>
      <vt:lpstr>Русский фольклор используется: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Manager/>
  <Company>HP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User</cp:lastModifiedBy>
  <cp:revision>51</cp:revision>
  <dcterms:created xsi:type="dcterms:W3CDTF">2018-11-28T13:29:52Z</dcterms:created>
  <dcterms:modified xsi:type="dcterms:W3CDTF">2018-12-13T13:01:03Z</dcterms:modified>
  <cp:version>0906.0100.01</cp:version>
</cp:coreProperties>
</file>