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79" r:id="rId6"/>
    <p:sldId id="259" r:id="rId7"/>
    <p:sldId id="260" r:id="rId8"/>
    <p:sldId id="280" r:id="rId9"/>
    <p:sldId id="264" r:id="rId10"/>
    <p:sldId id="262" r:id="rId11"/>
    <p:sldId id="265" r:id="rId12"/>
    <p:sldId id="263" r:id="rId13"/>
    <p:sldId id="282" r:id="rId14"/>
    <p:sldId id="267" r:id="rId15"/>
    <p:sldId id="268" r:id="rId16"/>
    <p:sldId id="269" r:id="rId17"/>
    <p:sldId id="270" r:id="rId18"/>
    <p:sldId id="271" r:id="rId19"/>
    <p:sldId id="272" r:id="rId20"/>
    <p:sldId id="277" r:id="rId21"/>
    <p:sldId id="273" r:id="rId22"/>
    <p:sldId id="274" r:id="rId23"/>
    <p:sldId id="278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9B738-D88A-4DD1-B78A-BDE33316D1D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9794E-E3AA-4CC5-B6B1-29B3F7D252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new557.html" TargetMode="External"/><Relationship Id="rId2" Type="http://schemas.openxmlformats.org/officeDocument/2006/relationships/hyperlink" Target="http://www.znaytovar.ru/s/Griby_svezhie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s/Klassifikacionnye_priznaki_tar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s/Klubneplody.html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new892.html" TargetMode="External"/><Relationship Id="rId2" Type="http://schemas.openxmlformats.org/officeDocument/2006/relationships/hyperlink" Target="http://www.znaytovar.ru/new945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new1090.html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new837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naytovar.ru/new825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s/Predprodazhnaya-podgotovka-tovar.html" TargetMode="External"/><Relationship Id="rId2" Type="http://schemas.openxmlformats.org/officeDocument/2006/relationships/hyperlink" Target="http://www.znaytovar.ru/s/Poteri_prodovolstvennyx_tovar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znaytovar.ru/new1143.html" TargetMode="External"/><Relationship Id="rId4" Type="http://schemas.openxmlformats.org/officeDocument/2006/relationships/hyperlink" Target="http://www.znaytovar.ru/new391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new799.html" TargetMode="External"/><Relationship Id="rId2" Type="http://schemas.openxmlformats.org/officeDocument/2006/relationships/hyperlink" Target="http://www.znaytovar.ru/s/Xranenie_tovarov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naytovar.ru/new831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new1030.html" TargetMode="External"/><Relationship Id="rId2" Type="http://schemas.openxmlformats.org/officeDocument/2006/relationships/hyperlink" Target="http://www.znaytovar.ru/s/Defekty-plodoovoshhnyx-konservov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naytovar.ru/new2459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new897.html" TargetMode="External"/><Relationship Id="rId2" Type="http://schemas.openxmlformats.org/officeDocument/2006/relationships/hyperlink" Target="http://www.znaytovar.ru/new1076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naytovar.ru/s/Kachestvo-tovarov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aytovar.ru/s/saxar2.html" TargetMode="External"/><Relationship Id="rId2" Type="http://schemas.openxmlformats.org/officeDocument/2006/relationships/hyperlink" Target="http://www.znaytovar.ru/new83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naytovar.ru/new69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ГБ ПОУ ВО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Острогожский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многопрофильный техникум» 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8001056" cy="4643470"/>
          </a:xfrm>
        </p:spPr>
        <p:txBody>
          <a:bodyPr>
            <a:normAutofit/>
          </a:bodyPr>
          <a:lstStyle/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Дисциплина 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«Товароведение продовольственных товаров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Разработала преподаватель        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Л.В.Щербинина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Острогожск 2017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 fontScale="92500"/>
          </a:bodyPr>
          <a:lstStyle/>
          <a:p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Плесневение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 пищевых продуктах при хранении происходит развитие плесневых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Грибы"/>
              </a:rPr>
              <a:t>грибов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Ферменты плесневых грибов способны расщеплять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Углеводы"/>
              </a:rPr>
              <a:t>углеводы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жиры, белки. На поверхности продуктов (хлебе, мясе, рыбе, плодах и др.) образуется пушистый налет белого, зеленого, серого Цвета, накапливаются ядовитые вещества, появляется неприятный плесневелый и затхлый запах.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Плесневению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подвергаются продукты (зерномучные) при хранении их с относительной влажностью воздуха более 75 %.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00px-Mouldy_bre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9" y="285728"/>
            <a:ext cx="8508526" cy="63579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143668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Гниение — размножение белков под действием гнилостных микроорганизмов.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результате гнилостной порчи образуются ядовитые для организма человека вещества, продукты приобретают неприятный запах. Гниению чаще подвергаются продукты, богатые белками и водой (мясо, яйца, рыба).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Порчу продовольственных товаров могут вызвать жуки, мухи, клещи, грызуны (крысы, мыши).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Эти вредители загрязняют продукты своими выделениями, переносят возбудителей заразных болезней, наносят большой ущерб товарам при хранении.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 descr="C:\Documents and Settings\User\Рабочий стол\лекции обществознание право 2017\isporchennye-produkty--odna-iz-rasprostranennyh-p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143932" cy="5911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Поэтому при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хранении продовольственных товаров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нужно соблюдать санитарный режим, проверять продукты на зараженность вредителями, проводить дезинфекцию складских помещений.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Продовольственные товары имеют разный срок хранения, который может измеряться часами, месяцами и годами. Режим хранения продовольственных товаров зависит от их состава и свойств.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Главные факторы, которые влияют на изменение качества пищевых продуктов: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температура воздуха;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влажность;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состав воздуха и вентиляция;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освещение;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товарное соседство;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порядок укладки товаров;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Тара и Упаковка"/>
              </a:rPr>
              <a:t>тара и упаковка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Температура воздуха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Большинство продовольственных товаров для сохранения качества хранят при пониженных температурах. С понижением температуры замедляются биохимические и химические процессы, не развиваются микроорганизмы и вредители, снижаются также высыхание продуктов и убыль их массы.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Оптимальная температура для товаров различной природы неодинакова. Так, для вин она должна быть в пределах 10—12°С, для сыра от 0 до 8°С, для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Картофель"/>
              </a:rPr>
              <a:t>картофеля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от 2,5 до 4°С.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Температура хранения должна быть постоянной без резких перепадов, при которых может происходить конденсация влаги на продуктах и, как следствие, их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плесневение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Влажность воздуха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оказывает большое влияние на влажность продукта при хранении.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высокой влажности ускоряются биохимические и химические процессы, развиваются микроорганизмы. Влажность воздуха выражается абсолютной и относительной влажностью.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Абсолютная влажность — это количество граммов водяных паров, содержащихся в 1 м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воздуха.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Относительная влажность — это отношение фактического количества водяных паров в воздухе к тому количеству, которое необходимо для его насыщения при данной температуре.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сохранения таких гигроскопичных продуктов как сахар, мука,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Кондитерские изделия"/>
              </a:rPr>
              <a:t>кондитерские изделия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нужно поддерживать оптимальную относительную влажность на уровне 60—75 %.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относительной влажности воздуха 85—95% могут хорошо храниться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Свежие плоды"/>
              </a:rPr>
              <a:t>свежие плоды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овощи, мясо, сыры.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Состав воздуха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влияет на сохранность продуктов. Углекислый газ губительно действует на микроорганизмы, не поддерживает процессы окисления, кислород же является сильным окислителем. Изменяя состав воздуха можно удлинить сроки хранения отдельных товаров. На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Качество"/>
              </a:rPr>
              <a:t>качество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товаров при хранении влияет чистота воздуха, содержание посторонних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запахов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Вентиляция воздуха необходима для удаления лишних водяных паров и газов.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Освещение в помещениях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где хранятся продукты, неодинаково влияет на их качество. Такие продукты, как мясо, молоко, овощи, вина лучше хранить в темноте, так как на свету разрушаются многие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Витамины"/>
              </a:rPr>
              <a:t>витамины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быстрее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прогоркают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жиры.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некоторых случаях свет играет положительную роль, лучше обеспечивается санитарное состояние помещений, замедляется развитие микроорганизмов.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hlinkClick r:id="rId2" tooltip="Товарное соседство"/>
              </a:rPr>
              <a:t>Товарное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tooltip="Товарное соседство"/>
              </a:rPr>
              <a:t>соседство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хранении продуктов следует учитывать их индивидуальные особенности: гигроскопичность, восприимчивость посторонних запахов. Продукты, обладающие сильным запахом, нельзя хранить с продуктами воспринимающими запах. Нельзя хранить сухие продукты с продуктами, содержащими много влаги, так как первые будут увлажняться и плесневеть, а вторые — чрезмерно высыхать.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холодильных камерах нужно хранить вместе товары, требующие одинакового температурного режима и относительной влажности.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Тема «Хранение продовольственных товаров»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071678"/>
            <a:ext cx="8001056" cy="46434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refrigerator_filled_with_assorted_food_items_gdr128349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071678"/>
            <a:ext cx="8001056" cy="4786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3" name="Picture 3" descr="C:\Documents and Settings\User\Рабочий стол\лекции обществознание право 2017\information_items_property_5789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Порядок укладки товаров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может быть различным, это зависит от состояния товара. Неправильная укладка может привести к деформации, нарушению циркуляции воздуха, к слеживанию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комкованию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сыпучих товаров.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Тара и упаковка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редохраняют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товар от повреждения, порчи, потери веса, защищают от повышенной или пониженной температуры, от света, влажности, посторонних запахов и т.д.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Тара должна быть удобной при транспортировании и хранении; материалы упаковочные должны быть легкими, не гигроскопичными, сухими, экономичными.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Documents and Settings\User\Рабочий стол\лекции обществознание право 2017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000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Потери продовольственных товаров"/>
              </a:rPr>
              <a:t>Потери продовольственных товаров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Естественная убыль — это уменьшение массы товара по естественным причинам, т.е. усушки, распыла, раструски,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раскрошки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утечки и др.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 естественной убыли не относятся потери товаров, возникающие в результате небрежного к ним отношения, а также отходы при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Подготовка товаров к продаже"/>
              </a:rPr>
              <a:t>подготовке товаров к продаже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(зачистка сливочного масла, колбасы, образование крошки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кондитерских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tooltip="Изделия"/>
              </a:rPr>
              <a:t>изделий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и др.).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снижения потерь необходимо увеличивать продажу упакованными и расфасованными товарами, соблюдать режим хранения, контролировать качество поступающих товаров.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Естественная убыль применяется в случае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5" tooltip="Недостача товара"/>
              </a:rPr>
              <a:t>недостачи товаров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после их инвентаризации. Списание производится по фактическим размерам, но не выше установленных норм.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85750"/>
            <a:ext cx="8229600" cy="628650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>
                <a:latin typeface="Times New Roman" pitchFamily="18" charset="0"/>
                <a:cs typeface="Times New Roman" pitchFamily="18" charset="0"/>
                <a:hlinkClick r:id="rId2" tooltip="Хранение"/>
              </a:rPr>
              <a:t>Хранение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это этап товародвижения от выпуска до потребления.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 транспортировании и хранении продовольственных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Товар"/>
              </a:rPr>
              <a:t>товаров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неизбежны потери количества, ухудшение качества.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Основная задача при хранении — сохранить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4" tooltip="Продовольственные товары"/>
              </a:rPr>
              <a:t>п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Продовольственные товары"/>
              </a:rPr>
              <a:t>родовольственные товары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без потерь при минимальных затратах труда и материальных средств.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Процессы, происходящие в продовольственных товарах при хранении, по своему характеру изменения, происходящие при хранении продуктов могут быть химическими, физическими и биохимическими.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Химические процессы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проистекают в пищевых продуктах без участия ферментов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прогоркание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жиров,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Бомбаж консервов"/>
              </a:rPr>
              <a:t>бомбаж консервов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обесцвечивание ликероводочных изделий). Химический бомбаж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Консервы"/>
              </a:rPr>
              <a:t>консервов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возникает при взаимодействии металла банки с кислотой продукта; водород, который выделяется, при этом вздувает крышки банок. Скорость химических процессов замедляется снижением температуры, применением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Упаковка"/>
              </a:rPr>
              <a:t>упаковки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которая защищает продукт от действия света и кислорода воздуха.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Бомбаж консервов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User\Рабочий стол\лекции обществознание право 2017\botulizm-v-konservatsii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Физические процессы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изменяют состояние и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Свойства продуктов"/>
              </a:rPr>
              <a:t>свойства продуктов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влияют на активность биохимических и химических процессов. Основные физические изменения (увлажнение и высыхание) приводят к изменениям массы продукта. При погрузочно-разгрузочных работах и транспортировании происходят механические воздействия (лом макаронных изделий, бой яиц, ушибы, повреждения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Плоды"/>
              </a:rPr>
              <a:t>плодов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овощей, деформация хлебобулочных изделий), которые ухудшают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Качество продуктов"/>
              </a:rPr>
              <a:t>качество продуктов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Для предупреждения механических воздействий необходимо бережное обращение с товаром при разгрузке и перевозках.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Биохимические процессы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продуктах вызываются жизнедеятельностью микроорганизмов.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Развитие микроорганизмов в продуктах вызывает брожение,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плесневение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гниение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Брожение. В процессе хранения в продуктах под влиянием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tooltip="Ферменты"/>
              </a:rPr>
              <a:t>ферментов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выделяемых микроорганизмами, происходит разложение углеводов. Наиболее часто возникают следующие виды брожения: спиртовое, молочнокислое,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маслянокислое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уксуснокислое и др.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Спиртовое брожение может быть причиной порчи овощных и плодовых соков, повидла и других продуктов, содержащих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 tooltip="Сахар"/>
              </a:rPr>
              <a:t>Сахаров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менее 65 %.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Уксуснокислое брожение вызывается уксуснокислыми бактериями, которые превращают 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4" tooltip="Спирт"/>
              </a:rPr>
              <a:t>спирт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в уксусную кислоту. Такое брожение возникает в столовом вине, пиве; продукты имеют запах и привкус уксусной кислоты, жгучий вкус и колющее ощущение в горле. 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inodelie_8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8000" y="387350"/>
            <a:ext cx="8128000" cy="6083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535</Words>
  <Application>Microsoft Office PowerPoint</Application>
  <PresentationFormat>Экран (4:3)</PresentationFormat>
  <Paragraphs>71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ГБ ПОУ ВО «Острогожский многопрофильный техникум» </vt:lpstr>
      <vt:lpstr>Тема «Хранение продовольственных товаров» </vt:lpstr>
      <vt:lpstr>Слайд 3</vt:lpstr>
      <vt:lpstr>Химические процессы </vt:lpstr>
      <vt:lpstr>Бомбаж консервов</vt:lpstr>
      <vt:lpstr>Физические процессы </vt:lpstr>
      <vt:lpstr>Биохимические процессы 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Температура воздуха</vt:lpstr>
      <vt:lpstr>Влажность воздуха</vt:lpstr>
      <vt:lpstr>Состав воздуха</vt:lpstr>
      <vt:lpstr>Освещение в помещениях</vt:lpstr>
      <vt:lpstr>Товарное соседство</vt:lpstr>
      <vt:lpstr>Слайд 20</vt:lpstr>
      <vt:lpstr>Порядок укладки товаров</vt:lpstr>
      <vt:lpstr>Тара и упаковка</vt:lpstr>
      <vt:lpstr>Слайд 23</vt:lpstr>
      <vt:lpstr>Потери продовольственных товаров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Хранение продовольственных товаров </dc:title>
  <dc:creator>user</dc:creator>
  <cp:lastModifiedBy>User</cp:lastModifiedBy>
  <cp:revision>15</cp:revision>
  <dcterms:created xsi:type="dcterms:W3CDTF">2014-03-12T06:44:16Z</dcterms:created>
  <dcterms:modified xsi:type="dcterms:W3CDTF">2018-12-10T12:31:32Z</dcterms:modified>
</cp:coreProperties>
</file>