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5" r:id="rId3"/>
    <p:sldId id="266" r:id="rId4"/>
    <p:sldId id="267" r:id="rId5"/>
    <p:sldId id="268" r:id="rId6"/>
    <p:sldId id="269" r:id="rId7"/>
    <p:sldId id="270" r:id="rId8"/>
    <p:sldId id="271" r:id="rId9"/>
    <p:sldId id="272" r:id="rId10"/>
    <p:sldId id="273" r:id="rId11"/>
    <p:sldId id="274" r:id="rId12"/>
    <p:sldId id="275" r:id="rId13"/>
    <p:sldId id="276" r:id="rId14"/>
    <p:sldId id="277" r:id="rId15"/>
    <p:sldId id="278" r:id="rId16"/>
    <p:sldId id="279" r:id="rId17"/>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3399FF"/>
    <a:srgbClr val="33CCFF"/>
    <a:srgbClr val="FFFF99"/>
    <a:srgbClr val="66FFFF"/>
    <a:srgbClr val="66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6.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9.jpeg"/><Relationship Id="rId5" Type="http://schemas.openxmlformats.org/officeDocument/2006/relationships/image" Target="../media/image12.png"/><Relationship Id="rId4" Type="http://schemas.openxmlformats.org/officeDocument/2006/relationships/image" Target="../media/image1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21.png"/><Relationship Id="rId4" Type="http://schemas.openxmlformats.org/officeDocument/2006/relationships/image" Target="../media/image2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png"/><Relationship Id="rId1" Type="http://schemas.openxmlformats.org/officeDocument/2006/relationships/slideMaster" Target="../slideMasters/slideMaster1.xml"/><Relationship Id="rId5" Type="http://schemas.openxmlformats.org/officeDocument/2006/relationships/image" Target="../media/image22.png"/><Relationship Id="rId4" Type="http://schemas.openxmlformats.org/officeDocument/2006/relationships/image" Target="../media/image1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23.gi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5.jpe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2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2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28.png"/><Relationship Id="rId4" Type="http://schemas.openxmlformats.org/officeDocument/2006/relationships/image" Target="../media/image1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blip>
          <a:srcRect/>
          <a:stretch>
            <a:fillRect t="-11000" b="-11000"/>
          </a:stretch>
        </a:blipFill>
        <a:effectLst/>
      </p:bgPr>
    </p:bg>
    <p:spTree>
      <p:nvGrpSpPr>
        <p:cNvPr id="1" name=""/>
        <p:cNvGrpSpPr/>
        <p:nvPr/>
      </p:nvGrpSpPr>
      <p:grpSpPr>
        <a:xfrm>
          <a:off x="0" y="0"/>
          <a:ext cx="0" cy="0"/>
          <a:chOff x="0" y="0"/>
          <a:chExt cx="0" cy="0"/>
        </a:xfrm>
      </p:grpSpPr>
      <p:pic>
        <p:nvPicPr>
          <p:cNvPr id="21" name="Рисунок 20" descr="snegoviki-kartinki-30.png"/>
          <p:cNvPicPr>
            <a:picLocks noChangeAspect="1"/>
          </p:cNvPicPr>
          <p:nvPr userDrawn="1"/>
        </p:nvPicPr>
        <p:blipFill>
          <a:blip r:embed="rId3" cstate="email"/>
          <a:stretch>
            <a:fillRect/>
          </a:stretch>
        </p:blipFill>
        <p:spPr>
          <a:xfrm>
            <a:off x="8001000" y="3048000"/>
            <a:ext cx="838200" cy="1168223"/>
          </a:xfrm>
          <a:prstGeom prst="rect">
            <a:avLst/>
          </a:prstGeom>
          <a:scene3d>
            <a:camera prst="orthographicFront">
              <a:rot lat="0" lon="10800000" rev="0"/>
            </a:camera>
            <a:lightRig rig="threePt" dir="t"/>
          </a:scene3d>
        </p:spPr>
      </p:pic>
      <p:pic>
        <p:nvPicPr>
          <p:cNvPr id="10" name="Рисунок 9" descr="4195538.png"/>
          <p:cNvPicPr>
            <a:picLocks noChangeAspect="1"/>
          </p:cNvPicPr>
          <p:nvPr userDrawn="1"/>
        </p:nvPicPr>
        <p:blipFill>
          <a:blip r:embed="rId4" cstate="email"/>
          <a:stretch>
            <a:fillRect/>
          </a:stretch>
        </p:blipFill>
        <p:spPr>
          <a:xfrm>
            <a:off x="2133600" y="4552262"/>
            <a:ext cx="1371600" cy="1543738"/>
          </a:xfrm>
          <a:prstGeom prst="rect">
            <a:avLst/>
          </a:prstGeom>
        </p:spPr>
      </p:pic>
      <p:pic>
        <p:nvPicPr>
          <p:cNvPr id="26" name="Рисунок 25" descr="119167741_15.png"/>
          <p:cNvPicPr>
            <a:picLocks noChangeAspect="1"/>
          </p:cNvPicPr>
          <p:nvPr userDrawn="1"/>
        </p:nvPicPr>
        <p:blipFill>
          <a:blip r:embed="rId5" cstate="email"/>
          <a:stretch>
            <a:fillRect/>
          </a:stretch>
        </p:blipFill>
        <p:spPr>
          <a:xfrm>
            <a:off x="381000" y="3962400"/>
            <a:ext cx="1845063" cy="2499023"/>
          </a:xfrm>
          <a:prstGeom prst="rect">
            <a:avLst/>
          </a:prstGeom>
        </p:spPr>
      </p:pic>
      <p:pic>
        <p:nvPicPr>
          <p:cNvPr id="20" name="Рисунок 19" descr="95414392_emeto_WM_snow_ball.png"/>
          <p:cNvPicPr>
            <a:picLocks noChangeAspect="1"/>
          </p:cNvPicPr>
          <p:nvPr userDrawn="1"/>
        </p:nvPicPr>
        <p:blipFill>
          <a:blip r:embed="rId6" cstate="email"/>
          <a:stretch>
            <a:fillRect/>
          </a:stretch>
        </p:blipFill>
        <p:spPr>
          <a:xfrm>
            <a:off x="2514600" y="5486400"/>
            <a:ext cx="394484" cy="397200"/>
          </a:xfrm>
          <a:prstGeom prst="rect">
            <a:avLst/>
          </a:prstGeom>
        </p:spPr>
      </p:pic>
      <p:pic>
        <p:nvPicPr>
          <p:cNvPr id="22" name="Рисунок 21" descr="95414392_emeto_WM_snow_ball.png"/>
          <p:cNvPicPr>
            <a:picLocks noChangeAspect="1"/>
          </p:cNvPicPr>
          <p:nvPr userDrawn="1"/>
        </p:nvPicPr>
        <p:blipFill>
          <a:blip r:embed="rId7" cstate="email"/>
          <a:stretch>
            <a:fillRect/>
          </a:stretch>
        </p:blipFill>
        <p:spPr>
          <a:xfrm>
            <a:off x="3276600" y="5715000"/>
            <a:ext cx="382042" cy="384672"/>
          </a:xfrm>
          <a:prstGeom prst="rect">
            <a:avLst/>
          </a:prstGeom>
        </p:spPr>
      </p:pic>
      <p:pic>
        <p:nvPicPr>
          <p:cNvPr id="23" name="Рисунок 22" descr="95414392_emeto_WM_snow_ball.png"/>
          <p:cNvPicPr>
            <a:picLocks noChangeAspect="1"/>
          </p:cNvPicPr>
          <p:nvPr userDrawn="1"/>
        </p:nvPicPr>
        <p:blipFill>
          <a:blip r:embed="rId7" cstate="email"/>
          <a:stretch>
            <a:fillRect/>
          </a:stretch>
        </p:blipFill>
        <p:spPr>
          <a:xfrm>
            <a:off x="3429000" y="5867400"/>
            <a:ext cx="382042" cy="384672"/>
          </a:xfrm>
          <a:prstGeom prst="rect">
            <a:avLst/>
          </a:prstGeom>
        </p:spPr>
      </p:pic>
      <p:pic>
        <p:nvPicPr>
          <p:cNvPr id="24" name="Рисунок 23" descr="95414392_emeto_WM_snow_ball.png"/>
          <p:cNvPicPr>
            <a:picLocks noChangeAspect="1"/>
          </p:cNvPicPr>
          <p:nvPr userDrawn="1"/>
        </p:nvPicPr>
        <p:blipFill>
          <a:blip r:embed="rId7" cstate="email"/>
          <a:stretch>
            <a:fillRect/>
          </a:stretch>
        </p:blipFill>
        <p:spPr>
          <a:xfrm>
            <a:off x="3200400" y="5867400"/>
            <a:ext cx="382042" cy="384672"/>
          </a:xfrm>
          <a:prstGeom prst="rect">
            <a:avLst/>
          </a:prstGeom>
        </p:spPr>
      </p:pic>
      <p:pic>
        <p:nvPicPr>
          <p:cNvPr id="14" name="Рисунок 13" descr="losjash-s-kroshom-iz-multfilma-smeshariki.jpg"/>
          <p:cNvPicPr>
            <a:picLocks noChangeAspect="1"/>
          </p:cNvPicPr>
          <p:nvPr userDrawn="1"/>
        </p:nvPicPr>
        <p:blipFill>
          <a:blip r:embed="rId8" cstate="email"/>
          <a:srcRect/>
          <a:stretch>
            <a:fillRect/>
          </a:stretch>
        </p:blipFill>
        <p:spPr>
          <a:xfrm>
            <a:off x="5486400" y="4419600"/>
            <a:ext cx="2898914" cy="1905000"/>
          </a:xfrm>
          <a:prstGeom prst="rect">
            <a:avLst/>
          </a:prstGeom>
        </p:spPr>
      </p:pic>
      <p:pic>
        <p:nvPicPr>
          <p:cNvPr id="13" name="Рисунок 12" descr="31.png"/>
          <p:cNvPicPr>
            <a:picLocks noChangeAspect="1"/>
          </p:cNvPicPr>
          <p:nvPr userDrawn="1"/>
        </p:nvPicPr>
        <p:blipFill>
          <a:blip r:embed="rId9" cstate="email"/>
          <a:stretch>
            <a:fillRect/>
          </a:stretch>
        </p:blipFill>
        <p:spPr>
          <a:xfrm rot="20839750">
            <a:off x="3728642" y="3406916"/>
            <a:ext cx="2057400" cy="1570964"/>
          </a:xfrm>
          <a:prstGeom prst="rect">
            <a:avLst/>
          </a:prstGeom>
        </p:spPr>
      </p:pic>
      <p:pic>
        <p:nvPicPr>
          <p:cNvPr id="11" name="Рисунок 10" descr="leaf0237.jpg"/>
          <p:cNvPicPr>
            <a:picLocks noChangeAspect="1"/>
          </p:cNvPicPr>
          <p:nvPr userDrawn="1"/>
        </p:nvPicPr>
        <p:blipFill>
          <a:blip r:embed="rId10" cstate="email">
            <a:clrChange>
              <a:clrFrom>
                <a:srgbClr val="FFFFFF"/>
              </a:clrFrom>
              <a:clrTo>
                <a:srgbClr val="FFFFFF">
                  <a:alpha val="0"/>
                </a:srgbClr>
              </a:clrTo>
            </a:clrChange>
          </a:blip>
          <a:stretch>
            <a:fillRect/>
          </a:stretch>
        </p:blipFill>
        <p:spPr>
          <a:xfrm>
            <a:off x="5715000" y="381000"/>
            <a:ext cx="2781533" cy="4173448"/>
          </a:xfrm>
          <a:prstGeom prst="rect">
            <a:avLst/>
          </a:prstGeom>
        </p:spPr>
      </p:pic>
      <p:pic>
        <p:nvPicPr>
          <p:cNvPr id="17" name="Рисунок 16" descr="1071115_317d7.png"/>
          <p:cNvPicPr>
            <a:picLocks noChangeAspect="1"/>
          </p:cNvPicPr>
          <p:nvPr userDrawn="1"/>
        </p:nvPicPr>
        <p:blipFill>
          <a:blip r:embed="rId11" cstate="email"/>
          <a:srcRect/>
          <a:stretch>
            <a:fillRect/>
          </a:stretch>
        </p:blipFill>
        <p:spPr>
          <a:xfrm>
            <a:off x="152400" y="152400"/>
            <a:ext cx="3048000" cy="1676400"/>
          </a:xfrm>
          <a:prstGeom prst="rect">
            <a:avLst/>
          </a:prstGeom>
        </p:spPr>
      </p:pic>
      <p:pic>
        <p:nvPicPr>
          <p:cNvPr id="18" name="Рисунок 17" descr="8.png"/>
          <p:cNvPicPr>
            <a:picLocks noChangeAspect="1"/>
          </p:cNvPicPr>
          <p:nvPr userDrawn="1"/>
        </p:nvPicPr>
        <p:blipFill>
          <a:blip r:embed="rId12" cstate="email"/>
          <a:stretch>
            <a:fillRect/>
          </a:stretch>
        </p:blipFill>
        <p:spPr>
          <a:xfrm>
            <a:off x="1600200" y="3200400"/>
            <a:ext cx="1066800" cy="10668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Рисунок 7" descr="1071115_317d7.png"/>
          <p:cNvPicPr>
            <a:picLocks noChangeAspect="1"/>
          </p:cNvPicPr>
          <p:nvPr userDrawn="1"/>
        </p:nvPicPr>
        <p:blipFill>
          <a:blip r:embed="rId2" cstate="email"/>
          <a:srcRect/>
          <a:stretch>
            <a:fillRect/>
          </a:stretch>
        </p:blipFill>
        <p:spPr>
          <a:xfrm>
            <a:off x="152400" y="152400"/>
            <a:ext cx="3048000" cy="1676400"/>
          </a:xfrm>
          <a:prstGeom prst="rect">
            <a:avLst/>
          </a:prstGeom>
        </p:spPr>
      </p:pic>
      <p:pic>
        <p:nvPicPr>
          <p:cNvPr id="17" name="Рисунок 16" descr="5a27dd6e2cb9a1602bb8f667.png"/>
          <p:cNvPicPr>
            <a:picLocks noChangeAspect="1"/>
          </p:cNvPicPr>
          <p:nvPr userDrawn="1"/>
        </p:nvPicPr>
        <p:blipFill>
          <a:blip r:embed="rId3" cstate="email"/>
          <a:srcRect/>
          <a:stretch>
            <a:fillRect/>
          </a:stretch>
        </p:blipFill>
        <p:spPr>
          <a:xfrm>
            <a:off x="152400" y="6172200"/>
            <a:ext cx="2127508" cy="533400"/>
          </a:xfrm>
          <a:prstGeom prst="rect">
            <a:avLst/>
          </a:prstGeom>
        </p:spPr>
      </p:pic>
      <p:pic>
        <p:nvPicPr>
          <p:cNvPr id="18" name="Рисунок 17" descr="119167741_15.png"/>
          <p:cNvPicPr>
            <a:picLocks noChangeAspect="1"/>
          </p:cNvPicPr>
          <p:nvPr userDrawn="1"/>
        </p:nvPicPr>
        <p:blipFill>
          <a:blip r:embed="rId4" cstate="email"/>
          <a:stretch>
            <a:fillRect/>
          </a:stretch>
        </p:blipFill>
        <p:spPr>
          <a:xfrm rot="21398004">
            <a:off x="152400" y="4495800"/>
            <a:ext cx="1447800" cy="1976586"/>
          </a:xfrm>
          <a:prstGeom prst="rect">
            <a:avLst/>
          </a:prstGeom>
        </p:spPr>
      </p:pic>
      <p:pic>
        <p:nvPicPr>
          <p:cNvPr id="25" name="Рисунок 24" descr="119167741_15.png"/>
          <p:cNvPicPr>
            <a:picLocks noChangeAspect="1"/>
          </p:cNvPicPr>
          <p:nvPr userDrawn="1"/>
        </p:nvPicPr>
        <p:blipFill>
          <a:blip r:embed="rId5" cstate="email"/>
          <a:stretch>
            <a:fillRect/>
          </a:stretch>
        </p:blipFill>
        <p:spPr>
          <a:xfrm>
            <a:off x="1447800" y="5791200"/>
            <a:ext cx="573281" cy="776473"/>
          </a:xfrm>
          <a:prstGeom prst="rect">
            <a:avLst/>
          </a:prstGeom>
        </p:spPr>
      </p:pic>
      <p:pic>
        <p:nvPicPr>
          <p:cNvPr id="23" name="Рисунок 22" descr="5a27dd6e2cb9a1602bb8f667.png"/>
          <p:cNvPicPr>
            <a:picLocks noChangeAspect="1"/>
          </p:cNvPicPr>
          <p:nvPr userDrawn="1"/>
        </p:nvPicPr>
        <p:blipFill>
          <a:blip r:embed="rId6" cstate="email"/>
          <a:stretch>
            <a:fillRect/>
          </a:stretch>
        </p:blipFill>
        <p:spPr>
          <a:xfrm>
            <a:off x="7467600" y="1447800"/>
            <a:ext cx="1676400" cy="609601"/>
          </a:xfrm>
          <a:prstGeom prst="rect">
            <a:avLst/>
          </a:prstGeom>
        </p:spPr>
      </p:pic>
      <p:pic>
        <p:nvPicPr>
          <p:cNvPr id="16" name="Рисунок 15" descr="119167741_15.png"/>
          <p:cNvPicPr>
            <a:picLocks noChangeAspect="1"/>
          </p:cNvPicPr>
          <p:nvPr userDrawn="1"/>
        </p:nvPicPr>
        <p:blipFill>
          <a:blip r:embed="rId7" cstate="email"/>
          <a:stretch>
            <a:fillRect/>
          </a:stretch>
        </p:blipFill>
        <p:spPr>
          <a:xfrm rot="21398004">
            <a:off x="7894552" y="177643"/>
            <a:ext cx="906442" cy="1591664"/>
          </a:xfrm>
          <a:prstGeom prst="rect">
            <a:avLst/>
          </a:prstGeom>
        </p:spPr>
      </p:pic>
      <p:sp>
        <p:nvSpPr>
          <p:cNvPr id="2" name="Title 1"/>
          <p:cNvSpPr>
            <a:spLocks noGrp="1"/>
          </p:cNvSpPr>
          <p:nvPr>
            <p:ph type="title"/>
          </p:nvPr>
        </p:nvSpPr>
        <p:spPr>
          <a:xfrm>
            <a:off x="609600" y="28956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609600" y="1752600"/>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23" name="Рисунок 22" descr="5a27dd6e2cb9a1602bb8f667.png"/>
          <p:cNvPicPr>
            <a:picLocks noChangeAspect="1"/>
          </p:cNvPicPr>
          <p:nvPr userDrawn="1"/>
        </p:nvPicPr>
        <p:blipFill>
          <a:blip r:embed="rId2" cstate="email"/>
          <a:stretch>
            <a:fillRect/>
          </a:stretch>
        </p:blipFill>
        <p:spPr>
          <a:xfrm>
            <a:off x="7467600" y="1447800"/>
            <a:ext cx="1676400" cy="609601"/>
          </a:xfrm>
          <a:prstGeom prst="rect">
            <a:avLst/>
          </a:prstGeom>
        </p:spPr>
      </p:pic>
      <p:pic>
        <p:nvPicPr>
          <p:cNvPr id="21" name="Рисунок 20" descr="snegoviki-kartinki-30.png"/>
          <p:cNvPicPr>
            <a:picLocks noChangeAspect="1"/>
          </p:cNvPicPr>
          <p:nvPr userDrawn="1"/>
        </p:nvPicPr>
        <p:blipFill>
          <a:blip r:embed="rId3" cstate="email"/>
          <a:stretch>
            <a:fillRect/>
          </a:stretch>
        </p:blipFill>
        <p:spPr>
          <a:xfrm>
            <a:off x="7772400" y="304800"/>
            <a:ext cx="1066800" cy="1486829"/>
          </a:xfrm>
          <a:prstGeom prst="rect">
            <a:avLst/>
          </a:prstGeom>
          <a:scene3d>
            <a:camera prst="orthographicFront">
              <a:rot lat="0" lon="10800000" rev="0"/>
            </a:camera>
            <a:lightRig rig="threePt" dir="t"/>
          </a:scene3d>
        </p:spPr>
      </p:pic>
      <p:pic>
        <p:nvPicPr>
          <p:cNvPr id="8" name="Рисунок 7" descr="snow_bush_01_by_brokenwing3dstock-d5mrvru.png"/>
          <p:cNvPicPr>
            <a:picLocks noChangeAspect="1"/>
          </p:cNvPicPr>
          <p:nvPr userDrawn="1"/>
        </p:nvPicPr>
        <p:blipFill>
          <a:blip r:embed="rId4" cstate="email"/>
          <a:srcRect/>
          <a:stretch>
            <a:fillRect/>
          </a:stretch>
        </p:blipFill>
        <p:spPr>
          <a:xfrm rot="599139">
            <a:off x="-156796" y="3979532"/>
            <a:ext cx="1799835" cy="2743200"/>
          </a:xfrm>
          <a:prstGeom prst="rect">
            <a:avLst/>
          </a:prstGeom>
        </p:spPr>
      </p:pic>
      <p:pic>
        <p:nvPicPr>
          <p:cNvPr id="7" name="Рисунок 6" descr="5a27dd6e2cb9a1602bb8f667.png"/>
          <p:cNvPicPr>
            <a:picLocks noChangeAspect="1"/>
          </p:cNvPicPr>
          <p:nvPr userDrawn="1"/>
        </p:nvPicPr>
        <p:blipFill>
          <a:blip r:embed="rId5" cstate="email"/>
          <a:srcRect/>
          <a:stretch>
            <a:fillRect/>
          </a:stretch>
        </p:blipFill>
        <p:spPr>
          <a:xfrm>
            <a:off x="152400" y="6172200"/>
            <a:ext cx="2127508" cy="533400"/>
          </a:xfrm>
          <a:prstGeom prst="rect">
            <a:avLst/>
          </a:prstGeom>
        </p:spPr>
      </p:pic>
      <p:grpSp>
        <p:nvGrpSpPr>
          <p:cNvPr id="18" name="Группа 17"/>
          <p:cNvGrpSpPr/>
          <p:nvPr userDrawn="1"/>
        </p:nvGrpSpPr>
        <p:grpSpPr>
          <a:xfrm>
            <a:off x="685799" y="5105401"/>
            <a:ext cx="1219200" cy="1362635"/>
            <a:chOff x="6705600" y="5029200"/>
            <a:chExt cx="1219200" cy="1362635"/>
          </a:xfrm>
        </p:grpSpPr>
        <p:grpSp>
          <p:nvGrpSpPr>
            <p:cNvPr id="17" name="Группа 16"/>
            <p:cNvGrpSpPr/>
            <p:nvPr userDrawn="1"/>
          </p:nvGrpSpPr>
          <p:grpSpPr>
            <a:xfrm>
              <a:off x="6705600" y="5029200"/>
              <a:ext cx="1219200" cy="1362635"/>
              <a:chOff x="6705600" y="5029200"/>
              <a:chExt cx="1219200" cy="1362635"/>
            </a:xfrm>
            <a:scene3d>
              <a:camera prst="orthographicFront">
                <a:rot lat="0" lon="10800000" rev="0"/>
              </a:camera>
              <a:lightRig rig="threePt" dir="t"/>
            </a:scene3d>
          </p:grpSpPr>
          <p:sp>
            <p:nvSpPr>
              <p:cNvPr id="14" name="Овал 13"/>
              <p:cNvSpPr/>
              <p:nvPr userDrawn="1"/>
            </p:nvSpPr>
            <p:spPr>
              <a:xfrm>
                <a:off x="7010400" y="5486400"/>
                <a:ext cx="4572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Рисунок 12" descr="1231.jpg"/>
              <p:cNvPicPr>
                <a:picLocks noChangeAspect="1"/>
              </p:cNvPicPr>
              <p:nvPr userDrawn="1"/>
            </p:nvPicPr>
            <p:blipFill>
              <a:blip r:embed="rId6" cstate="email">
                <a:clrChange>
                  <a:clrFrom>
                    <a:srgbClr val="FFFFFF"/>
                  </a:clrFrom>
                  <a:clrTo>
                    <a:srgbClr val="FFFFFF">
                      <a:alpha val="0"/>
                    </a:srgbClr>
                  </a:clrTo>
                </a:clrChange>
              </a:blip>
              <a:srcRect/>
              <a:stretch>
                <a:fillRect/>
              </a:stretch>
            </p:blipFill>
            <p:spPr>
              <a:xfrm>
                <a:off x="6705600" y="5029200"/>
                <a:ext cx="1219200" cy="1362635"/>
              </a:xfrm>
              <a:prstGeom prst="rect">
                <a:avLst/>
              </a:prstGeom>
            </p:spPr>
          </p:pic>
        </p:grpSp>
        <p:pic>
          <p:nvPicPr>
            <p:cNvPr id="15" name="Рисунок 14" descr="95414392_emeto_WM_snow_ball.png"/>
            <p:cNvPicPr>
              <a:picLocks noChangeAspect="1"/>
            </p:cNvPicPr>
            <p:nvPr userDrawn="1"/>
          </p:nvPicPr>
          <p:blipFill>
            <a:blip r:embed="rId7" cstate="email"/>
            <a:stretch>
              <a:fillRect/>
            </a:stretch>
          </p:blipFill>
          <p:spPr>
            <a:xfrm>
              <a:off x="6705600" y="5334000"/>
              <a:ext cx="382042" cy="384672"/>
            </a:xfrm>
            <a:prstGeom prst="rect">
              <a:avLst/>
            </a:prstGeom>
          </p:spPr>
        </p:pic>
      </p:grpSp>
      <p:pic>
        <p:nvPicPr>
          <p:cNvPr id="16" name="Рисунок 15" descr="95414392_emeto_WM_snow_ball.png"/>
          <p:cNvPicPr>
            <a:picLocks noChangeAspect="1"/>
          </p:cNvPicPr>
          <p:nvPr userDrawn="1"/>
        </p:nvPicPr>
        <p:blipFill>
          <a:blip r:embed="rId7" cstate="email"/>
          <a:stretch>
            <a:fillRect/>
          </a:stretch>
        </p:blipFill>
        <p:spPr>
          <a:xfrm>
            <a:off x="1447800" y="6096000"/>
            <a:ext cx="382042" cy="384672"/>
          </a:xfrm>
          <a:prstGeom prst="rect">
            <a:avLst/>
          </a:prstGeom>
        </p:spPr>
      </p:pic>
      <p:pic>
        <p:nvPicPr>
          <p:cNvPr id="19" name="Рисунок 18" descr="95414392_emeto_WM_snow_ball.png"/>
          <p:cNvPicPr>
            <a:picLocks noChangeAspect="1"/>
          </p:cNvPicPr>
          <p:nvPr userDrawn="1"/>
        </p:nvPicPr>
        <p:blipFill>
          <a:blip r:embed="rId7" cstate="email"/>
          <a:stretch>
            <a:fillRect/>
          </a:stretch>
        </p:blipFill>
        <p:spPr>
          <a:xfrm>
            <a:off x="1600200" y="6248400"/>
            <a:ext cx="382042" cy="384672"/>
          </a:xfrm>
          <a:prstGeom prst="rect">
            <a:avLst/>
          </a:prstGeom>
        </p:spPr>
      </p:pic>
      <p:pic>
        <p:nvPicPr>
          <p:cNvPr id="20" name="Рисунок 19" descr="95414392_emeto_WM_snow_ball.png"/>
          <p:cNvPicPr>
            <a:picLocks noChangeAspect="1"/>
          </p:cNvPicPr>
          <p:nvPr userDrawn="1"/>
        </p:nvPicPr>
        <p:blipFill>
          <a:blip r:embed="rId7" cstate="email"/>
          <a:stretch>
            <a:fillRect/>
          </a:stretch>
        </p:blipFill>
        <p:spPr>
          <a:xfrm>
            <a:off x="1371600" y="6248400"/>
            <a:ext cx="382042" cy="384672"/>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5240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28" name="Рисунок 27" descr="5a27dd6e2cb9a1602bb8f667.png"/>
          <p:cNvPicPr>
            <a:picLocks noChangeAspect="1"/>
          </p:cNvPicPr>
          <p:nvPr userDrawn="1"/>
        </p:nvPicPr>
        <p:blipFill>
          <a:blip r:embed="rId2" cstate="email"/>
          <a:srcRect/>
          <a:stretch>
            <a:fillRect/>
          </a:stretch>
        </p:blipFill>
        <p:spPr>
          <a:xfrm>
            <a:off x="152400" y="6172200"/>
            <a:ext cx="2127508" cy="533400"/>
          </a:xfrm>
          <a:prstGeom prst="rect">
            <a:avLst/>
          </a:prstGeom>
        </p:spPr>
      </p:pic>
      <p:pic>
        <p:nvPicPr>
          <p:cNvPr id="29" name="Рисунок 28" descr="119167741_15.png"/>
          <p:cNvPicPr>
            <a:picLocks noChangeAspect="1"/>
          </p:cNvPicPr>
          <p:nvPr userDrawn="1"/>
        </p:nvPicPr>
        <p:blipFill>
          <a:blip r:embed="rId3" cstate="email"/>
          <a:stretch>
            <a:fillRect/>
          </a:stretch>
        </p:blipFill>
        <p:spPr>
          <a:xfrm rot="21398004">
            <a:off x="152400" y="4495800"/>
            <a:ext cx="1447800" cy="1976586"/>
          </a:xfrm>
          <a:prstGeom prst="rect">
            <a:avLst/>
          </a:prstGeom>
        </p:spPr>
      </p:pic>
      <p:pic>
        <p:nvPicPr>
          <p:cNvPr id="25" name="Рисунок 24" descr="1071115_317d7.png"/>
          <p:cNvPicPr>
            <a:picLocks noChangeAspect="1"/>
          </p:cNvPicPr>
          <p:nvPr userDrawn="1"/>
        </p:nvPicPr>
        <p:blipFill>
          <a:blip r:embed="rId4" cstate="email"/>
          <a:srcRect/>
          <a:stretch>
            <a:fillRect/>
          </a:stretch>
        </p:blipFill>
        <p:spPr>
          <a:xfrm>
            <a:off x="6477000" y="152400"/>
            <a:ext cx="2514600" cy="1371600"/>
          </a:xfrm>
          <a:prstGeom prst="rect">
            <a:avLst/>
          </a:prstGeom>
          <a:scene3d>
            <a:camera prst="orthographicFront">
              <a:rot lat="0" lon="10800000" rev="0"/>
            </a:camera>
            <a:lightRig rig="threePt" dir="t"/>
          </a:scene3d>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12/13/2018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pic>
        <p:nvPicPr>
          <p:cNvPr id="10" name="Рисунок 9" descr="70446_original.png"/>
          <p:cNvPicPr>
            <a:picLocks noChangeAspect="1"/>
          </p:cNvPicPr>
          <p:nvPr userDrawn="1"/>
        </p:nvPicPr>
        <p:blipFill>
          <a:blip r:embed="rId5" cstate="email"/>
          <a:srcRect/>
          <a:stretch>
            <a:fillRect/>
          </a:stretch>
        </p:blipFill>
        <p:spPr>
          <a:xfrm>
            <a:off x="762000" y="5334000"/>
            <a:ext cx="1295400" cy="1227221"/>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5" name="Рисунок 14" descr="1071115_317d7.png"/>
          <p:cNvPicPr>
            <a:picLocks noChangeAspect="1"/>
          </p:cNvPicPr>
          <p:nvPr userDrawn="1"/>
        </p:nvPicPr>
        <p:blipFill>
          <a:blip r:embed="rId2" cstate="email"/>
          <a:srcRect/>
          <a:stretch>
            <a:fillRect/>
          </a:stretch>
        </p:blipFill>
        <p:spPr>
          <a:xfrm>
            <a:off x="6477000" y="152400"/>
            <a:ext cx="2514600" cy="1371600"/>
          </a:xfrm>
          <a:prstGeom prst="rect">
            <a:avLst/>
          </a:prstGeom>
          <a:scene3d>
            <a:camera prst="orthographicFront">
              <a:rot lat="0" lon="10800000" rev="0"/>
            </a:camera>
            <a:lightRig rig="threePt" dir="t"/>
          </a:scene3d>
        </p:spPr>
      </p:pic>
      <p:pic>
        <p:nvPicPr>
          <p:cNvPr id="10" name="Рисунок 9" descr="5a27dd6e2cb9a1602bb8f667.png"/>
          <p:cNvPicPr>
            <a:picLocks noChangeAspect="1"/>
          </p:cNvPicPr>
          <p:nvPr userDrawn="1"/>
        </p:nvPicPr>
        <p:blipFill>
          <a:blip r:embed="rId3" cstate="email"/>
          <a:srcRect/>
          <a:stretch>
            <a:fillRect/>
          </a:stretch>
        </p:blipFill>
        <p:spPr>
          <a:xfrm>
            <a:off x="152400" y="6172200"/>
            <a:ext cx="2127508" cy="533400"/>
          </a:xfrm>
          <a:prstGeom prst="rect">
            <a:avLst/>
          </a:prstGeom>
        </p:spPr>
      </p:pic>
      <p:pic>
        <p:nvPicPr>
          <p:cNvPr id="13" name="Рисунок 12" descr="119167741_15.png"/>
          <p:cNvPicPr>
            <a:picLocks noChangeAspect="1"/>
          </p:cNvPicPr>
          <p:nvPr userDrawn="1"/>
        </p:nvPicPr>
        <p:blipFill>
          <a:blip r:embed="rId4" cstate="email"/>
          <a:stretch>
            <a:fillRect/>
          </a:stretch>
        </p:blipFill>
        <p:spPr>
          <a:xfrm rot="21398004">
            <a:off x="152400" y="4495800"/>
            <a:ext cx="1447800" cy="1976586"/>
          </a:xfrm>
          <a:prstGeom prst="rect">
            <a:avLst/>
          </a:prstGeom>
        </p:spPr>
      </p:pic>
      <p:pic>
        <p:nvPicPr>
          <p:cNvPr id="8" name="Рисунок 7" descr="0_8e7be_19486c82_orig.png"/>
          <p:cNvPicPr>
            <a:picLocks noChangeAspect="1"/>
          </p:cNvPicPr>
          <p:nvPr userDrawn="1"/>
        </p:nvPicPr>
        <p:blipFill>
          <a:blip r:embed="rId5" cstate="email"/>
          <a:srcRect/>
          <a:stretch>
            <a:fillRect/>
          </a:stretch>
        </p:blipFill>
        <p:spPr>
          <a:xfrm>
            <a:off x="838201" y="5029200"/>
            <a:ext cx="1104127" cy="1482206"/>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12/13/2018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Рисунок 10" descr="snow_bush_01_by_brokenwing3dstock-d5mrvru.png"/>
          <p:cNvPicPr>
            <a:picLocks noChangeAspect="1"/>
          </p:cNvPicPr>
          <p:nvPr userDrawn="1"/>
        </p:nvPicPr>
        <p:blipFill>
          <a:blip r:embed="rId2" cstate="email"/>
          <a:srcRect/>
          <a:stretch>
            <a:fillRect/>
          </a:stretch>
        </p:blipFill>
        <p:spPr>
          <a:xfrm rot="599139">
            <a:off x="-156796" y="3979532"/>
            <a:ext cx="1799835" cy="2743200"/>
          </a:xfrm>
          <a:prstGeom prst="rect">
            <a:avLst/>
          </a:prstGeom>
        </p:spPr>
      </p:pic>
      <p:pic>
        <p:nvPicPr>
          <p:cNvPr id="10" name="Рисунок 9" descr="5a27dd6e2cb9a1602bb8f667.png"/>
          <p:cNvPicPr>
            <a:picLocks noChangeAspect="1"/>
          </p:cNvPicPr>
          <p:nvPr userDrawn="1"/>
        </p:nvPicPr>
        <p:blipFill>
          <a:blip r:embed="rId3" cstate="email"/>
          <a:srcRect/>
          <a:stretch>
            <a:fillRect/>
          </a:stretch>
        </p:blipFill>
        <p:spPr>
          <a:xfrm>
            <a:off x="152400" y="6172200"/>
            <a:ext cx="2127508" cy="533400"/>
          </a:xfrm>
          <a:prstGeom prst="rect">
            <a:avLst/>
          </a:prstGeom>
        </p:spPr>
      </p:pic>
      <p:pic>
        <p:nvPicPr>
          <p:cNvPr id="16" name="Рисунок 15" descr="копатыч с ёлкой - обраб.gif"/>
          <p:cNvPicPr>
            <a:picLocks noChangeAspect="1"/>
          </p:cNvPicPr>
          <p:nvPr userDrawn="1"/>
        </p:nvPicPr>
        <p:blipFill>
          <a:blip r:embed="rId4" cstate="email"/>
          <a:stretch>
            <a:fillRect/>
          </a:stretch>
        </p:blipFill>
        <p:spPr>
          <a:xfrm>
            <a:off x="838201" y="5105400"/>
            <a:ext cx="1330255" cy="1352550"/>
          </a:xfrm>
          <a:prstGeom prst="rect">
            <a:avLst/>
          </a:prstGeom>
        </p:spPr>
      </p:pic>
      <p:pic>
        <p:nvPicPr>
          <p:cNvPr id="14" name="Рисунок 13" descr="5a27dd6e2cb9a1602bb8f667.png"/>
          <p:cNvPicPr>
            <a:picLocks noChangeAspect="1"/>
          </p:cNvPicPr>
          <p:nvPr userDrawn="1"/>
        </p:nvPicPr>
        <p:blipFill>
          <a:blip r:embed="rId5" cstate="email"/>
          <a:stretch>
            <a:fillRect/>
          </a:stretch>
        </p:blipFill>
        <p:spPr>
          <a:xfrm>
            <a:off x="7467600" y="1447800"/>
            <a:ext cx="1676400" cy="609601"/>
          </a:xfrm>
          <a:prstGeom prst="rect">
            <a:avLst/>
          </a:prstGeom>
        </p:spPr>
      </p:pic>
      <p:pic>
        <p:nvPicPr>
          <p:cNvPr id="15" name="Рисунок 14" descr="119167741_15.png"/>
          <p:cNvPicPr>
            <a:picLocks noChangeAspect="1"/>
          </p:cNvPicPr>
          <p:nvPr userDrawn="1"/>
        </p:nvPicPr>
        <p:blipFill>
          <a:blip r:embed="rId6" cstate="email"/>
          <a:stretch>
            <a:fillRect/>
          </a:stretch>
        </p:blipFill>
        <p:spPr>
          <a:xfrm rot="21398004">
            <a:off x="7894552" y="177643"/>
            <a:ext cx="906442" cy="1591664"/>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12/13/2018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2" name="Группа 21"/>
          <p:cNvGrpSpPr/>
          <p:nvPr userDrawn="1"/>
        </p:nvGrpSpPr>
        <p:grpSpPr>
          <a:xfrm>
            <a:off x="7315200" y="304800"/>
            <a:ext cx="1828800" cy="1752601"/>
            <a:chOff x="7315200" y="304800"/>
            <a:chExt cx="1828800" cy="1752601"/>
          </a:xfrm>
        </p:grpSpPr>
        <p:pic>
          <p:nvPicPr>
            <p:cNvPr id="20" name="Рисунок 19" descr="5a27dd6e2cb9a1602bb8f667.png"/>
            <p:cNvPicPr>
              <a:picLocks noChangeAspect="1"/>
            </p:cNvPicPr>
            <p:nvPr userDrawn="1"/>
          </p:nvPicPr>
          <p:blipFill>
            <a:blip r:embed="rId2" cstate="email"/>
            <a:stretch>
              <a:fillRect/>
            </a:stretch>
          </p:blipFill>
          <p:spPr>
            <a:xfrm>
              <a:off x="7467600" y="1447800"/>
              <a:ext cx="1676400" cy="609601"/>
            </a:xfrm>
            <a:prstGeom prst="rect">
              <a:avLst/>
            </a:prstGeom>
          </p:spPr>
        </p:pic>
        <p:pic>
          <p:nvPicPr>
            <p:cNvPr id="21" name="Рисунок 20" descr="snegoviki-kartinki-30.png"/>
            <p:cNvPicPr>
              <a:picLocks noChangeAspect="1"/>
            </p:cNvPicPr>
            <p:nvPr userDrawn="1"/>
          </p:nvPicPr>
          <p:blipFill>
            <a:blip r:embed="rId3" cstate="email"/>
            <a:stretch>
              <a:fillRect/>
            </a:stretch>
          </p:blipFill>
          <p:spPr>
            <a:xfrm>
              <a:off x="7772400" y="304800"/>
              <a:ext cx="1066800" cy="1486829"/>
            </a:xfrm>
            <a:prstGeom prst="rect">
              <a:avLst/>
            </a:prstGeom>
            <a:scene3d>
              <a:camera prst="orthographicFront">
                <a:rot lat="0" lon="10800000" rev="0"/>
              </a:camera>
              <a:lightRig rig="threePt" dir="t"/>
            </a:scene3d>
          </p:spPr>
        </p:pic>
        <p:pic>
          <p:nvPicPr>
            <p:cNvPr id="11" name="Рисунок 10" descr="0b46f018835d.png"/>
            <p:cNvPicPr>
              <a:picLocks noChangeAspect="1"/>
            </p:cNvPicPr>
            <p:nvPr userDrawn="1"/>
          </p:nvPicPr>
          <p:blipFill>
            <a:blip r:embed="rId4" cstate="email"/>
            <a:stretch>
              <a:fillRect/>
            </a:stretch>
          </p:blipFill>
          <p:spPr>
            <a:xfrm>
              <a:off x="7315200" y="990600"/>
              <a:ext cx="762000" cy="826617"/>
            </a:xfrm>
            <a:prstGeom prst="rect">
              <a:avLst/>
            </a:prstGeom>
          </p:spPr>
        </p:pic>
      </p:grpSp>
      <p:pic>
        <p:nvPicPr>
          <p:cNvPr id="8" name="Рисунок 7" descr="5a27dd6e2cb9a1602bb8f667.png"/>
          <p:cNvPicPr>
            <a:picLocks noChangeAspect="1"/>
          </p:cNvPicPr>
          <p:nvPr userDrawn="1"/>
        </p:nvPicPr>
        <p:blipFill>
          <a:blip r:embed="rId5" cstate="email"/>
          <a:srcRect/>
          <a:stretch>
            <a:fillRect/>
          </a:stretch>
        </p:blipFill>
        <p:spPr>
          <a:xfrm>
            <a:off x="152400" y="6172200"/>
            <a:ext cx="2127508" cy="533400"/>
          </a:xfrm>
          <a:prstGeom prst="rect">
            <a:avLst/>
          </a:prstGeom>
        </p:spPr>
      </p:pic>
      <p:pic>
        <p:nvPicPr>
          <p:cNvPr id="19" name="Рисунок 18" descr="119167741_15.png"/>
          <p:cNvPicPr>
            <a:picLocks noChangeAspect="1"/>
          </p:cNvPicPr>
          <p:nvPr userDrawn="1"/>
        </p:nvPicPr>
        <p:blipFill>
          <a:blip r:embed="rId6" cstate="email"/>
          <a:stretch>
            <a:fillRect/>
          </a:stretch>
        </p:blipFill>
        <p:spPr>
          <a:xfrm rot="21398004">
            <a:off x="152400" y="4495800"/>
            <a:ext cx="1447800" cy="1976586"/>
          </a:xfrm>
          <a:prstGeom prst="rect">
            <a:avLst/>
          </a:prstGeom>
        </p:spPr>
      </p:pic>
      <p:grpSp>
        <p:nvGrpSpPr>
          <p:cNvPr id="18" name="Группа 17"/>
          <p:cNvGrpSpPr/>
          <p:nvPr userDrawn="1"/>
        </p:nvGrpSpPr>
        <p:grpSpPr>
          <a:xfrm>
            <a:off x="762000" y="5181600"/>
            <a:ext cx="1295400" cy="1295400"/>
            <a:chOff x="228600" y="4953000"/>
            <a:chExt cx="1447800" cy="1524000"/>
          </a:xfrm>
        </p:grpSpPr>
        <p:sp>
          <p:nvSpPr>
            <p:cNvPr id="10" name="Овал 9"/>
            <p:cNvSpPr/>
            <p:nvPr userDrawn="1"/>
          </p:nvSpPr>
          <p:spPr>
            <a:xfrm>
              <a:off x="304800" y="4953000"/>
              <a:ext cx="360000" cy="360000"/>
            </a:xfrm>
            <a:prstGeom prst="ellipse">
              <a:avLst/>
            </a:prstGeom>
            <a:solidFill>
              <a:srgbClr val="FFFF00"/>
            </a:solidFill>
            <a:ln>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Овал 8"/>
            <p:cNvSpPr/>
            <p:nvPr userDrawn="1"/>
          </p:nvSpPr>
          <p:spPr>
            <a:xfrm>
              <a:off x="533400" y="5410200"/>
              <a:ext cx="6858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Рисунок 6" descr="_avatar180.jpg"/>
            <p:cNvPicPr>
              <a:picLocks noChangeAspect="1"/>
            </p:cNvPicPr>
            <p:nvPr userDrawn="1"/>
          </p:nvPicPr>
          <p:blipFill>
            <a:blip r:embed="rId7" cstate="email">
              <a:clrChange>
                <a:clrFrom>
                  <a:srgbClr val="FFFFFF"/>
                </a:clrFrom>
                <a:clrTo>
                  <a:srgbClr val="FFFFFF">
                    <a:alpha val="0"/>
                  </a:srgbClr>
                </a:clrTo>
              </a:clrChange>
            </a:blip>
            <a:stretch>
              <a:fillRect/>
            </a:stretch>
          </p:blipFill>
          <p:spPr>
            <a:xfrm>
              <a:off x="228600" y="5029200"/>
              <a:ext cx="1447800" cy="1447800"/>
            </a:xfrm>
            <a:prstGeom prst="rect">
              <a:avLst/>
            </a:prstGeom>
          </p:spPr>
        </p:pic>
      </p:grpSp>
      <p:sp>
        <p:nvSpPr>
          <p:cNvPr id="2" name="Date Placeholder 1"/>
          <p:cNvSpPr>
            <a:spLocks noGrp="1"/>
          </p:cNvSpPr>
          <p:nvPr userDrawn="1">
            <p:ph type="dt" sz="half" idx="10"/>
          </p:nvPr>
        </p:nvSpPr>
        <p:spPr/>
        <p:txBody>
          <a:bodyPr/>
          <a:lstStyle/>
          <a:p>
            <a:fld id="{7EAF463A-BC7C-46EE-9F1E-7F377CCA4891}" type="datetimeFigureOut">
              <a:rPr lang="en-US" smtClean="0"/>
              <a:pPr/>
              <a:t>12/13/2018</a:t>
            </a:fld>
            <a:endParaRPr lang="en-US"/>
          </a:p>
        </p:txBody>
      </p:sp>
      <p:sp>
        <p:nvSpPr>
          <p:cNvPr id="3" name="Footer Placeholder 2"/>
          <p:cNvSpPr>
            <a:spLocks noGrp="1"/>
          </p:cNvSpPr>
          <p:nvPr userDrawn="1">
            <p:ph type="ftr" sz="quarter" idx="11"/>
          </p:nvPr>
        </p:nvSpPr>
        <p:spPr/>
        <p:txBody>
          <a:bodyPr/>
          <a:lstStyle/>
          <a:p>
            <a:endParaRPr lang="en-US"/>
          </a:p>
        </p:txBody>
      </p:sp>
      <p:sp>
        <p:nvSpPr>
          <p:cNvPr id="4" name="Slide Number Placeholder 3"/>
          <p:cNvSpPr>
            <a:spLocks noGrp="1"/>
          </p:cNvSpPr>
          <p:nvPr userDrawn="1">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5" name="Овал 14"/>
          <p:cNvSpPr/>
          <p:nvPr userDrawn="1"/>
        </p:nvSpPr>
        <p:spPr>
          <a:xfrm>
            <a:off x="762000" y="5410200"/>
            <a:ext cx="609600" cy="381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Рисунок 7" descr="5a27dd6e2cb9a1602bb8f667.png"/>
          <p:cNvPicPr>
            <a:picLocks noChangeAspect="1"/>
          </p:cNvPicPr>
          <p:nvPr userDrawn="1"/>
        </p:nvPicPr>
        <p:blipFill>
          <a:blip r:embed="rId2" cstate="email"/>
          <a:srcRect/>
          <a:stretch>
            <a:fillRect/>
          </a:stretch>
        </p:blipFill>
        <p:spPr>
          <a:xfrm>
            <a:off x="152400" y="6172200"/>
            <a:ext cx="2127508" cy="533400"/>
          </a:xfrm>
          <a:prstGeom prst="rect">
            <a:avLst/>
          </a:prstGeom>
        </p:spPr>
      </p:pic>
      <p:pic>
        <p:nvPicPr>
          <p:cNvPr id="11" name="Рисунок 10" descr="119167741_15.png"/>
          <p:cNvPicPr>
            <a:picLocks noChangeAspect="1"/>
          </p:cNvPicPr>
          <p:nvPr userDrawn="1"/>
        </p:nvPicPr>
        <p:blipFill>
          <a:blip r:embed="rId3" cstate="email"/>
          <a:stretch>
            <a:fillRect/>
          </a:stretch>
        </p:blipFill>
        <p:spPr>
          <a:xfrm>
            <a:off x="1447800" y="5791200"/>
            <a:ext cx="573281" cy="776473"/>
          </a:xfrm>
          <a:prstGeom prst="rect">
            <a:avLst/>
          </a:prstGeom>
        </p:spPr>
      </p:pic>
      <p:pic>
        <p:nvPicPr>
          <p:cNvPr id="14" name="Рисунок 13" descr="f572f5ad28975d56ce5a3eba33f883f7.png"/>
          <p:cNvPicPr>
            <a:picLocks noChangeAspect="1"/>
          </p:cNvPicPr>
          <p:nvPr userDrawn="1"/>
        </p:nvPicPr>
        <p:blipFill>
          <a:blip r:embed="rId4" cstate="email">
            <a:clrChange>
              <a:clrFrom>
                <a:srgbClr val="FFFFFF"/>
              </a:clrFrom>
              <a:clrTo>
                <a:srgbClr val="FFFFFF">
                  <a:alpha val="0"/>
                </a:srgbClr>
              </a:clrTo>
            </a:clrChange>
          </a:blip>
          <a:stretch>
            <a:fillRect/>
          </a:stretch>
        </p:blipFill>
        <p:spPr>
          <a:xfrm>
            <a:off x="228600" y="5181600"/>
            <a:ext cx="1305214" cy="1311229"/>
          </a:xfrm>
          <a:prstGeom prst="rect">
            <a:avLst/>
          </a:prstGeom>
        </p:spPr>
      </p:pic>
      <p:pic>
        <p:nvPicPr>
          <p:cNvPr id="12" name="Рисунок 11" descr="5a27dd6e2cb9a1602bb8f667.png"/>
          <p:cNvPicPr>
            <a:picLocks noChangeAspect="1"/>
          </p:cNvPicPr>
          <p:nvPr userDrawn="1"/>
        </p:nvPicPr>
        <p:blipFill>
          <a:blip r:embed="rId5" cstate="email"/>
          <a:stretch>
            <a:fillRect/>
          </a:stretch>
        </p:blipFill>
        <p:spPr>
          <a:xfrm>
            <a:off x="7467600" y="1447800"/>
            <a:ext cx="1676400" cy="609601"/>
          </a:xfrm>
          <a:prstGeom prst="rect">
            <a:avLst/>
          </a:prstGeom>
        </p:spPr>
      </p:pic>
      <p:pic>
        <p:nvPicPr>
          <p:cNvPr id="13" name="Рисунок 12" descr="119167741_15.png"/>
          <p:cNvPicPr>
            <a:picLocks noChangeAspect="1"/>
          </p:cNvPicPr>
          <p:nvPr userDrawn="1"/>
        </p:nvPicPr>
        <p:blipFill>
          <a:blip r:embed="rId6" cstate="email"/>
          <a:stretch>
            <a:fillRect/>
          </a:stretch>
        </p:blipFill>
        <p:spPr>
          <a:xfrm rot="21398004">
            <a:off x="7894552" y="177643"/>
            <a:ext cx="906442" cy="1591664"/>
          </a:xfrm>
          <a:prstGeom prst="rect">
            <a:avLst/>
          </a:prstGeom>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12/13/2018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Рисунок 9" descr="5a27dd6e2cb9a1602bb8f667.png"/>
          <p:cNvPicPr>
            <a:picLocks noChangeAspect="1"/>
          </p:cNvPicPr>
          <p:nvPr userDrawn="1"/>
        </p:nvPicPr>
        <p:blipFill>
          <a:blip r:embed="rId2" cstate="email"/>
          <a:srcRect/>
          <a:stretch>
            <a:fillRect/>
          </a:stretch>
        </p:blipFill>
        <p:spPr>
          <a:xfrm>
            <a:off x="152400" y="6172200"/>
            <a:ext cx="2127508" cy="533400"/>
          </a:xfrm>
          <a:prstGeom prst="rect">
            <a:avLst/>
          </a:prstGeom>
        </p:spPr>
      </p:pic>
      <p:pic>
        <p:nvPicPr>
          <p:cNvPr id="13" name="Рисунок 12" descr="My5BCOWD3d0.jpg"/>
          <p:cNvPicPr>
            <a:picLocks noChangeAspect="1"/>
          </p:cNvPicPr>
          <p:nvPr userDrawn="1"/>
        </p:nvPicPr>
        <p:blipFill>
          <a:blip r:embed="rId3" cstate="email">
            <a:clrChange>
              <a:clrFrom>
                <a:srgbClr val="FFFFFF"/>
              </a:clrFrom>
              <a:clrTo>
                <a:srgbClr val="FFFFFF">
                  <a:alpha val="0"/>
                </a:srgbClr>
              </a:clrTo>
            </a:clrChange>
          </a:blip>
          <a:stretch>
            <a:fillRect/>
          </a:stretch>
        </p:blipFill>
        <p:spPr>
          <a:xfrm>
            <a:off x="136366" y="4800600"/>
            <a:ext cx="1932676" cy="1676526"/>
          </a:xfrm>
          <a:prstGeom prst="rect">
            <a:avLst/>
          </a:prstGeom>
        </p:spPr>
      </p:pic>
      <p:pic>
        <p:nvPicPr>
          <p:cNvPr id="11" name="Рисунок 10" descr="5a27dd6e2cb9a1602bb8f667.png"/>
          <p:cNvPicPr>
            <a:picLocks noChangeAspect="1"/>
          </p:cNvPicPr>
          <p:nvPr userDrawn="1"/>
        </p:nvPicPr>
        <p:blipFill>
          <a:blip r:embed="rId4" cstate="email"/>
          <a:stretch>
            <a:fillRect/>
          </a:stretch>
        </p:blipFill>
        <p:spPr>
          <a:xfrm>
            <a:off x="7467600" y="1447800"/>
            <a:ext cx="1676400" cy="609601"/>
          </a:xfrm>
          <a:prstGeom prst="rect">
            <a:avLst/>
          </a:prstGeom>
        </p:spPr>
      </p:pic>
      <p:pic>
        <p:nvPicPr>
          <p:cNvPr id="8" name="Рисунок 7" descr="225759_1383767879.png"/>
          <p:cNvPicPr>
            <a:picLocks noChangeAspect="1"/>
          </p:cNvPicPr>
          <p:nvPr userDrawn="1"/>
        </p:nvPicPr>
        <p:blipFill>
          <a:blip r:embed="rId5" cstate="email"/>
          <a:stretch>
            <a:fillRect/>
          </a:stretch>
        </p:blipFill>
        <p:spPr>
          <a:xfrm>
            <a:off x="7848600" y="228600"/>
            <a:ext cx="1059469" cy="1493524"/>
          </a:xfrm>
          <a:prstGeom prst="rect">
            <a:avLst/>
          </a:prstGeom>
        </p:spPr>
      </p:pic>
      <p:sp>
        <p:nvSpPr>
          <p:cNvPr id="2" name="Title 1"/>
          <p:cNvSpPr>
            <a:spLocks noGrp="1"/>
          </p:cNvSpPr>
          <p:nvPr userDrawn="1">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userDrawn="1">
            <p:ph type="pic" idx="1"/>
          </p:nvPr>
        </p:nvSpPr>
        <p:spPr>
          <a:xfrm>
            <a:off x="1752600" y="4572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userDrawn="1">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A483448D-3A78-4528-A469-B745A65DA480}" type="slidenum">
              <a:rPr lang="en-US" smtClean="0"/>
              <a:pPr/>
              <a:t>‹#›</a:t>
            </a:fld>
            <a:endParaRPr lang="en-US"/>
          </a:p>
        </p:txBody>
      </p:sp>
      <p:sp>
        <p:nvSpPr>
          <p:cNvPr id="5" name="Date Placeholder 4"/>
          <p:cNvSpPr>
            <a:spLocks noGrp="1"/>
          </p:cNvSpPr>
          <p:nvPr userDrawn="1">
            <p:ph type="dt" sz="half" idx="10"/>
          </p:nvPr>
        </p:nvSpPr>
        <p:spPr/>
        <p:txBody>
          <a:bodyPr/>
          <a:lstStyle/>
          <a:p>
            <a:fld id="{7EAF463A-BC7C-46EE-9F1E-7F377CCA4891}" type="datetimeFigureOut">
              <a:rPr lang="en-US" smtClean="0"/>
              <a:pPr/>
              <a:t>12/13/2018</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66FFFF"/>
            </a:gs>
            <a:gs pos="39999">
              <a:srgbClr val="85C2FF"/>
            </a:gs>
            <a:gs pos="70000">
              <a:srgbClr val="C4D6EB"/>
            </a:gs>
            <a:gs pos="100000">
              <a:srgbClr val="FFEBFA">
                <a:alpha val="99000"/>
              </a:srgbClr>
            </a:gs>
          </a:gsLst>
          <a:lin ang="180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12/13/2018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
        <p:nvSpPr>
          <p:cNvPr id="7" name="Рамка 6"/>
          <p:cNvSpPr/>
          <p:nvPr userDrawn="1"/>
        </p:nvSpPr>
        <p:spPr>
          <a:xfrm>
            <a:off x="0" y="0"/>
            <a:ext cx="9144000" cy="6858000"/>
          </a:xfrm>
          <a:prstGeom prst="frame">
            <a:avLst>
              <a:gd name="adj1" fmla="val 2258"/>
            </a:avLst>
          </a:prstGeom>
          <a:scene3d>
            <a:camera prst="orthographicFront">
              <a:rot lat="0" lon="0" rev="0"/>
            </a:camera>
            <a:lightRig rig="threePt" dir="t">
              <a:rot lat="0" lon="0" rev="1200000"/>
            </a:lightRig>
          </a:scene3d>
          <a:sp3d>
            <a:bevelT w="63500" h="25400" prst="slope"/>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4" r:id="rId4"/>
    <p:sldLayoutId id="2147483652" r:id="rId5"/>
    <p:sldLayoutId id="2147483653"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29200" y="3657600"/>
            <a:ext cx="3962400" cy="1470025"/>
          </a:xfrm>
        </p:spPr>
        <p:txBody>
          <a:bodyPr>
            <a:normAutofit/>
          </a:bodyPr>
          <a:lstStyle/>
          <a:p>
            <a:r>
              <a:rPr lang="ru-RU" sz="1100" b="1" dirty="0" smtClean="0"/>
              <a:t>Задания для развития мыслительных способностей дошкольников.</a:t>
            </a:r>
            <a:br>
              <a:rPr lang="ru-RU" sz="1100" b="1" dirty="0" smtClean="0"/>
            </a:br>
            <a:r>
              <a:rPr lang="ru-RU" sz="1100" b="1" dirty="0" smtClean="0"/>
              <a:t>Часть  1(3): Игра «Две перестановки»; Игра «Сколько одинаковых у двух»; Игра «Оса»; Игра «Левее - правее».</a:t>
            </a:r>
            <a:endParaRPr lang="ru-RU" sz="1100" dirty="0"/>
          </a:p>
        </p:txBody>
      </p:sp>
      <p:sp>
        <p:nvSpPr>
          <p:cNvPr id="3" name="Подзаголовок 2"/>
          <p:cNvSpPr>
            <a:spLocks noGrp="1"/>
          </p:cNvSpPr>
          <p:nvPr>
            <p:ph type="subTitle" idx="1"/>
          </p:nvPr>
        </p:nvSpPr>
        <p:spPr>
          <a:xfrm>
            <a:off x="228600" y="5410200"/>
            <a:ext cx="4267200" cy="1143000"/>
          </a:xfrm>
        </p:spPr>
        <p:txBody>
          <a:bodyPr>
            <a:normAutofit lnSpcReduction="10000"/>
          </a:bodyPr>
          <a:lstStyle/>
          <a:p>
            <a:pPr algn="just"/>
            <a:r>
              <a:rPr lang="ru-RU" sz="1100" b="1" dirty="0" smtClean="0">
                <a:solidFill>
                  <a:schemeClr val="tx1"/>
                </a:solidFill>
                <a:latin typeface="Times New Roman" pitchFamily="18" charset="0"/>
                <a:cs typeface="Times New Roman" pitchFamily="18" charset="0"/>
              </a:rPr>
              <a:t>…системный курс для детей 4,5 лет. Автор: </a:t>
            </a:r>
            <a:r>
              <a:rPr lang="ru-RU" sz="1100" b="1" dirty="0" err="1" smtClean="0">
                <a:solidFill>
                  <a:schemeClr val="tx1"/>
                </a:solidFill>
                <a:latin typeface="Times New Roman" pitchFamily="18" charset="0"/>
                <a:cs typeface="Times New Roman" pitchFamily="18" charset="0"/>
              </a:rPr>
              <a:t>А.Зак</a:t>
            </a:r>
            <a:r>
              <a:rPr lang="ru-RU" sz="1100" b="1" dirty="0" smtClean="0">
                <a:solidFill>
                  <a:schemeClr val="tx1"/>
                </a:solidFill>
                <a:latin typeface="Times New Roman" pitchFamily="18" charset="0"/>
                <a:cs typeface="Times New Roman" pitchFamily="18" charset="0"/>
              </a:rPr>
              <a:t>- ведущий сотрудник  Психологического института РАО, доктор наук, автор серии книг по развитию мышления ребенка.</a:t>
            </a:r>
          </a:p>
          <a:p>
            <a:pPr algn="just"/>
            <a:r>
              <a:rPr lang="ru-RU" sz="1100" b="1" dirty="0" smtClean="0">
                <a:solidFill>
                  <a:schemeClr val="tx1"/>
                </a:solidFill>
                <a:latin typeface="Times New Roman" pitchFamily="18" charset="0"/>
                <a:cs typeface="Times New Roman" pitchFamily="18" charset="0"/>
              </a:rPr>
              <a:t>Материал оформила: Житникова С,Л. Воспитатель МАДОУ СЦРР- детский сад «Золотой ключик»..  г. </a:t>
            </a:r>
            <a:r>
              <a:rPr lang="ru-RU" sz="1100" b="1" dirty="0" err="1" smtClean="0">
                <a:solidFill>
                  <a:schemeClr val="tx1"/>
                </a:solidFill>
                <a:latin typeface="Times New Roman" pitchFamily="18" charset="0"/>
                <a:cs typeface="Times New Roman" pitchFamily="18" charset="0"/>
              </a:rPr>
              <a:t>Северобайкальск</a:t>
            </a:r>
            <a:endParaRPr lang="ru-RU" sz="1100" b="1" dirty="0" smtClean="0">
              <a:solidFill>
                <a:schemeClr val="tx1"/>
              </a:solidFill>
              <a:latin typeface="Times New Roman" pitchFamily="18" charset="0"/>
              <a:cs typeface="Times New Roman" pitchFamily="18" charset="0"/>
            </a:endParaRPr>
          </a:p>
          <a:p>
            <a:pPr algn="just"/>
            <a:r>
              <a:rPr lang="ru-RU" sz="1100" b="1" dirty="0" smtClean="0">
                <a:solidFill>
                  <a:schemeClr val="tx1"/>
                </a:solidFill>
                <a:latin typeface="Times New Roman" pitchFamily="18" charset="0"/>
                <a:cs typeface="Times New Roman" pitchFamily="18" charset="0"/>
              </a:rPr>
              <a:t> 2018 г</a:t>
            </a:r>
          </a:p>
        </p:txBody>
      </p:sp>
      <p:sp>
        <p:nvSpPr>
          <p:cNvPr id="4" name="Прямоугольник 3"/>
          <p:cNvSpPr/>
          <p:nvPr/>
        </p:nvSpPr>
        <p:spPr>
          <a:xfrm>
            <a:off x="1828800" y="228600"/>
            <a:ext cx="5573000" cy="110799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66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Интеллектика</a:t>
            </a:r>
            <a:r>
              <a:rPr lang="ru-RU" sz="6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ru-RU" sz="6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152400"/>
            <a:ext cx="8839200" cy="838200"/>
          </a:xfrm>
        </p:spPr>
        <p:txBody>
          <a:bodyPr>
            <a:normAutofit/>
          </a:bodyPr>
          <a:lstStyle/>
          <a:p>
            <a:pPr algn="just"/>
            <a:r>
              <a:rPr lang="ru-RU" sz="1000" b="1" dirty="0" smtClean="0">
                <a:solidFill>
                  <a:srgbClr val="FF0000"/>
                </a:solidFill>
                <a:latin typeface="Times New Roman" pitchFamily="18" charset="0"/>
                <a:cs typeface="Times New Roman" pitchFamily="18" charset="0"/>
              </a:rPr>
              <a:t>6</a:t>
            </a:r>
            <a:r>
              <a:rPr lang="ru-RU" sz="1000" b="1" dirty="0" smtClean="0">
                <a:latin typeface="Times New Roman" pitchFamily="18" charset="0"/>
                <a:cs typeface="Times New Roman" pitchFamily="18" charset="0"/>
              </a:rPr>
              <a:t>.Куда оса может попасть от ванны по четырем узким дорожкам?... Ещё куда?... Ещё?... </a:t>
            </a:r>
            <a:r>
              <a:rPr lang="ru-RU" sz="1000" b="1" dirty="0" smtClean="0">
                <a:solidFill>
                  <a:srgbClr val="FF0000"/>
                </a:solidFill>
                <a:latin typeface="Times New Roman" pitchFamily="18" charset="0"/>
                <a:cs typeface="Times New Roman" pitchFamily="18" charset="0"/>
              </a:rPr>
              <a:t>7</a:t>
            </a:r>
            <a:r>
              <a:rPr lang="ru-RU" sz="1000" b="1" dirty="0" smtClean="0">
                <a:latin typeface="Times New Roman" pitchFamily="18" charset="0"/>
                <a:cs typeface="Times New Roman" pitchFamily="18" charset="0"/>
              </a:rPr>
              <a:t>.Куда оса не может попасть от вертолета по четырем узким дорожкам?... Ещё куда?... Ещё?... </a:t>
            </a:r>
            <a:r>
              <a:rPr lang="ru-RU" sz="1000" b="1" dirty="0" smtClean="0">
                <a:solidFill>
                  <a:srgbClr val="FF0000"/>
                </a:solidFill>
                <a:latin typeface="Times New Roman" pitchFamily="18" charset="0"/>
                <a:cs typeface="Times New Roman" pitchFamily="18" charset="0"/>
              </a:rPr>
              <a:t>8</a:t>
            </a:r>
            <a:r>
              <a:rPr lang="ru-RU" sz="1000" b="1" dirty="0" smtClean="0">
                <a:latin typeface="Times New Roman" pitchFamily="18" charset="0"/>
                <a:cs typeface="Times New Roman" pitchFamily="18" charset="0"/>
              </a:rPr>
              <a:t>.Откуда оса может попасть к бананам по четырем узким дорожкам?.. Ещё откуда?... Ещё?..</a:t>
            </a:r>
            <a:r>
              <a:rPr lang="ru-RU" sz="1000" b="1" dirty="0" smtClean="0">
                <a:solidFill>
                  <a:srgbClr val="FF0000"/>
                </a:solidFill>
                <a:latin typeface="Times New Roman" pitchFamily="18" charset="0"/>
                <a:cs typeface="Times New Roman" pitchFamily="18" charset="0"/>
              </a:rPr>
              <a:t>. 9</a:t>
            </a:r>
            <a:r>
              <a:rPr lang="ru-RU" sz="1000" b="1" dirty="0" smtClean="0">
                <a:latin typeface="Times New Roman" pitchFamily="18" charset="0"/>
                <a:cs typeface="Times New Roman" pitchFamily="18" charset="0"/>
              </a:rPr>
              <a:t>. Откуда оса не может попасть к биноклю по четырем  узким дорожкам? … Ещё откуда?... Еще?...  </a:t>
            </a:r>
            <a:r>
              <a:rPr lang="ru-RU" sz="1000" b="1" dirty="0" smtClean="0">
                <a:solidFill>
                  <a:srgbClr val="FF0000"/>
                </a:solidFill>
                <a:latin typeface="Times New Roman" pitchFamily="18" charset="0"/>
                <a:cs typeface="Times New Roman" pitchFamily="18" charset="0"/>
              </a:rPr>
              <a:t>10</a:t>
            </a:r>
            <a:r>
              <a:rPr lang="ru-RU" sz="1000" b="1" dirty="0" smtClean="0">
                <a:latin typeface="Times New Roman" pitchFamily="18" charset="0"/>
                <a:cs typeface="Times New Roman" pitchFamily="18" charset="0"/>
              </a:rPr>
              <a:t>. Как оса может попасть от бокала к кактусу по четырем узким дорожкам? Ещё как?...</a:t>
            </a:r>
            <a:endParaRPr lang="ru-RU" sz="1000" b="1" dirty="0">
              <a:latin typeface="Times New Roman" pitchFamily="18" charset="0"/>
              <a:cs typeface="Times New Roman" pitchFamily="18" charset="0"/>
            </a:endParaRPr>
          </a:p>
        </p:txBody>
      </p:sp>
      <p:pic>
        <p:nvPicPr>
          <p:cNvPr id="2050" name="Picture 2" descr="C:\Users\User\Desktop\2018-2019\Интеллектика\Page_00041.jpg"/>
          <p:cNvPicPr>
            <a:picLocks noChangeAspect="1" noChangeArrowheads="1"/>
          </p:cNvPicPr>
          <p:nvPr/>
        </p:nvPicPr>
        <p:blipFill>
          <a:blip r:embed="rId2" cstate="email"/>
          <a:srcRect/>
          <a:stretch>
            <a:fillRect/>
          </a:stretch>
        </p:blipFill>
        <p:spPr bwMode="auto">
          <a:xfrm>
            <a:off x="152400" y="1066800"/>
            <a:ext cx="8839200" cy="565308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152400"/>
            <a:ext cx="8839200" cy="914400"/>
          </a:xfrm>
        </p:spPr>
        <p:txBody>
          <a:bodyPr>
            <a:normAutofit/>
          </a:bodyPr>
          <a:lstStyle/>
          <a:p>
            <a:pPr algn="just"/>
            <a:r>
              <a:rPr lang="ru-RU" sz="1000" b="1" dirty="0" smtClean="0">
                <a:solidFill>
                  <a:srgbClr val="FF0000"/>
                </a:solidFill>
                <a:latin typeface="Times New Roman" pitchFamily="18" charset="0"/>
                <a:cs typeface="Times New Roman" pitchFamily="18" charset="0"/>
              </a:rPr>
              <a:t>1</a:t>
            </a:r>
            <a:r>
              <a:rPr lang="ru-RU" sz="1000" b="1" dirty="0" smtClean="0">
                <a:latin typeface="Times New Roman" pitchFamily="18" charset="0"/>
                <a:cs typeface="Times New Roman" pitchFamily="18" charset="0"/>
              </a:rPr>
              <a:t>.Гришу и Валю спросили: «Может оса по четырем узким дорожкам попасть от тапок к берету?». Гриша сказал: «Да, конечно может», а Вера  ответила: «По четырем дорожкам не получится, - нужно пять дорожек». Кто из них придумал верно? </a:t>
            </a:r>
            <a:r>
              <a:rPr lang="ru-RU" sz="1000" b="1" dirty="0" smtClean="0">
                <a:solidFill>
                  <a:srgbClr val="FF0000"/>
                </a:solidFill>
                <a:latin typeface="Times New Roman" pitchFamily="18" charset="0"/>
                <a:cs typeface="Times New Roman" pitchFamily="18" charset="0"/>
              </a:rPr>
              <a:t>2. </a:t>
            </a:r>
            <a:r>
              <a:rPr lang="ru-RU" sz="1000" b="1" dirty="0" smtClean="0">
                <a:latin typeface="Times New Roman" pitchFamily="18" charset="0"/>
                <a:cs typeface="Times New Roman" pitchFamily="18" charset="0"/>
              </a:rPr>
              <a:t>Наде и  Севе сказали: «Оса попала от шалаша к  колесу. Отгадайте, сколько дорожек она проползла, - две, три, четыре или пять?» Сева ответил: «Две дорожки мало, а три подойдет». Надя возразила: «Три дорожки мало, - оса  может попасть только за четыре дорожки». Какой ответ правильный, - первый, второй или оба?.</a:t>
            </a:r>
            <a:endParaRPr lang="ru-RU" sz="1000" b="1" dirty="0">
              <a:latin typeface="Times New Roman" pitchFamily="18" charset="0"/>
              <a:cs typeface="Times New Roman" pitchFamily="18" charset="0"/>
            </a:endParaRPr>
          </a:p>
        </p:txBody>
      </p:sp>
      <p:pic>
        <p:nvPicPr>
          <p:cNvPr id="3074" name="Picture 2" descr="C:\Users\User\Desktop\2018-2019\Интеллектика\Page_00042.jpg"/>
          <p:cNvPicPr>
            <a:picLocks noChangeAspect="1" noChangeArrowheads="1"/>
          </p:cNvPicPr>
          <p:nvPr/>
        </p:nvPicPr>
        <p:blipFill>
          <a:blip r:embed="rId2" cstate="email"/>
          <a:srcRect/>
          <a:stretch>
            <a:fillRect/>
          </a:stretch>
        </p:blipFill>
        <p:spPr bwMode="auto">
          <a:xfrm>
            <a:off x="152400" y="1143000"/>
            <a:ext cx="8839200" cy="5541963"/>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152400"/>
            <a:ext cx="8839200" cy="838200"/>
          </a:xfrm>
        </p:spPr>
        <p:txBody>
          <a:bodyPr>
            <a:normAutofit/>
          </a:bodyPr>
          <a:lstStyle/>
          <a:p>
            <a:pPr algn="just"/>
            <a:r>
              <a:rPr lang="ru-RU" sz="1000" b="1" dirty="0" smtClean="0">
                <a:latin typeface="Times New Roman" pitchFamily="18" charset="0"/>
                <a:cs typeface="Times New Roman" pitchFamily="18" charset="0"/>
              </a:rPr>
              <a:t>1.Миша играл в большой комнате, Коля – в маленькой. К кому-то из них залетела светлая бабочка, к кому-то – темная бабочка. Та бабочка, которая попала в комнату Миши, нарисована левее роз. Отгадай, правее какого рисунка находится бабочка, попавшая к Коле? 2.Галя и Настя выращивали цветы. Кто-то из девочек поливал розы, кто-то – гвоздики. То, что выращивала Галя, нарисовано правее светлой бабочки.  Отгадай, левее какого рисунка находятся </a:t>
            </a:r>
            <a:r>
              <a:rPr lang="ru-RU" sz="1000" b="1" dirty="0" err="1" smtClean="0">
                <a:latin typeface="Times New Roman" pitchFamily="18" charset="0"/>
                <a:cs typeface="Times New Roman" pitchFamily="18" charset="0"/>
              </a:rPr>
              <a:t>цветывНасти</a:t>
            </a:r>
            <a:r>
              <a:rPr lang="ru-RU" sz="1000" b="1" dirty="0" smtClean="0">
                <a:latin typeface="Times New Roman" pitchFamily="18" charset="0"/>
                <a:cs typeface="Times New Roman" pitchFamily="18" charset="0"/>
              </a:rPr>
              <a:t>? </a:t>
            </a:r>
            <a:endParaRPr lang="ru-RU" sz="1000" b="1" dirty="0">
              <a:latin typeface="Times New Roman" pitchFamily="18" charset="0"/>
              <a:cs typeface="Times New Roman" pitchFamily="18" charset="0"/>
            </a:endParaRPr>
          </a:p>
        </p:txBody>
      </p:sp>
      <p:pic>
        <p:nvPicPr>
          <p:cNvPr id="4098" name="Picture 2" descr="C:\Users\User\Desktop\2018-2019\Интеллектика\Page_00043.jpg"/>
          <p:cNvPicPr>
            <a:picLocks noChangeAspect="1" noChangeArrowheads="1"/>
          </p:cNvPicPr>
          <p:nvPr/>
        </p:nvPicPr>
        <p:blipFill>
          <a:blip r:embed="rId2" cstate="email"/>
          <a:srcRect/>
          <a:stretch>
            <a:fillRect/>
          </a:stretch>
        </p:blipFill>
        <p:spPr bwMode="auto">
          <a:xfrm>
            <a:off x="152400" y="1066800"/>
            <a:ext cx="8839200" cy="558165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152400"/>
            <a:ext cx="8839200" cy="762000"/>
          </a:xfrm>
        </p:spPr>
        <p:txBody>
          <a:bodyPr>
            <a:normAutofit/>
          </a:bodyPr>
          <a:lstStyle/>
          <a:p>
            <a:pPr algn="just"/>
            <a:r>
              <a:rPr lang="ru-RU" sz="1000" b="1" dirty="0" smtClean="0">
                <a:solidFill>
                  <a:srgbClr val="FF0000"/>
                </a:solidFill>
                <a:latin typeface="Times New Roman" pitchFamily="18" charset="0"/>
                <a:cs typeface="Times New Roman" pitchFamily="18" charset="0"/>
              </a:rPr>
              <a:t>1. </a:t>
            </a:r>
            <a:r>
              <a:rPr lang="ru-RU" sz="1000" b="1" dirty="0" smtClean="0">
                <a:latin typeface="Times New Roman" pitchFamily="18" charset="0"/>
                <a:cs typeface="Times New Roman" pitchFamily="18" charset="0"/>
              </a:rPr>
              <a:t>Осенью Алик и Боря помогали взрослым в саду. То, чем работал Боря, нарисовано левее собаки, а то, чем работал Алик, находится через один рисунок от трубы. Кто из мальчиков получил лопату и кто грабли? </a:t>
            </a:r>
            <a:r>
              <a:rPr lang="ru-RU" sz="1000" b="1" dirty="0" smtClean="0">
                <a:solidFill>
                  <a:srgbClr val="FF0000"/>
                </a:solidFill>
                <a:latin typeface="Times New Roman" pitchFamily="18" charset="0"/>
                <a:cs typeface="Times New Roman" pitchFamily="18" charset="0"/>
              </a:rPr>
              <a:t>2</a:t>
            </a:r>
            <a:r>
              <a:rPr lang="ru-RU" sz="1000" b="1" dirty="0" smtClean="0">
                <a:latin typeface="Times New Roman" pitchFamily="18" charset="0"/>
                <a:cs typeface="Times New Roman" pitchFamily="18" charset="0"/>
              </a:rPr>
              <a:t>.Нине и Маше купили мебель. То, что досталось Нине, находиться через два рисунка от лопаты, а то, что привезли Маше, нарисовано Правее грабель. Кому из девочек купили кровать и кому шкаф?</a:t>
            </a:r>
            <a:endParaRPr lang="ru-RU" sz="1000" b="1" dirty="0">
              <a:latin typeface="Times New Roman" pitchFamily="18" charset="0"/>
              <a:cs typeface="Times New Roman" pitchFamily="18" charset="0"/>
            </a:endParaRPr>
          </a:p>
        </p:txBody>
      </p:sp>
      <p:pic>
        <p:nvPicPr>
          <p:cNvPr id="5122" name="Picture 2" descr="C:\Users\User\Desktop\2018-2019\Интеллектика\Page_00044.jpg"/>
          <p:cNvPicPr>
            <a:picLocks noChangeAspect="1" noChangeArrowheads="1"/>
          </p:cNvPicPr>
          <p:nvPr/>
        </p:nvPicPr>
        <p:blipFill>
          <a:blip r:embed="rId2" cstate="email"/>
          <a:srcRect/>
          <a:stretch>
            <a:fillRect/>
          </a:stretch>
        </p:blipFill>
        <p:spPr bwMode="auto">
          <a:xfrm>
            <a:off x="152400" y="914400"/>
            <a:ext cx="8839200" cy="578802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152400"/>
            <a:ext cx="8839200" cy="762000"/>
          </a:xfrm>
        </p:spPr>
        <p:txBody>
          <a:bodyPr>
            <a:normAutofit/>
          </a:bodyPr>
          <a:lstStyle/>
          <a:p>
            <a:pPr algn="just"/>
            <a:r>
              <a:rPr lang="ru-RU" sz="1000" b="1" dirty="0" smtClean="0">
                <a:solidFill>
                  <a:srgbClr val="FF0000"/>
                </a:solidFill>
                <a:latin typeface="Times New Roman" pitchFamily="18" charset="0"/>
                <a:cs typeface="Times New Roman" pitchFamily="18" charset="0"/>
              </a:rPr>
              <a:t>3</a:t>
            </a:r>
            <a:r>
              <a:rPr lang="ru-RU" sz="1000" b="1" dirty="0" smtClean="0">
                <a:latin typeface="Times New Roman" pitchFamily="18" charset="0"/>
                <a:cs typeface="Times New Roman" pitchFamily="18" charset="0"/>
              </a:rPr>
              <a:t>.Слава и Митя – музыканты. То, на чем играл Слава, находится через один рисунок от лопаты, а то, что было у Мити, нарисовано правее шкафа. Кто из мальчиков был трубачом, а кто барабанщиком? </a:t>
            </a:r>
            <a:r>
              <a:rPr lang="ru-RU" sz="1000" b="1" dirty="0" smtClean="0">
                <a:solidFill>
                  <a:srgbClr val="FF0000"/>
                </a:solidFill>
                <a:latin typeface="Times New Roman" pitchFamily="18" charset="0"/>
                <a:cs typeface="Times New Roman" pitchFamily="18" charset="0"/>
              </a:rPr>
              <a:t>4. </a:t>
            </a:r>
            <a:r>
              <a:rPr lang="ru-RU" sz="1000" b="1" dirty="0" smtClean="0">
                <a:latin typeface="Times New Roman" pitchFamily="18" charset="0"/>
                <a:cs typeface="Times New Roman" pitchFamily="18" charset="0"/>
              </a:rPr>
              <a:t>Илья и Роман ремонтировали электротехнические приборы. То, что было у Романа, нарисовано левее собаки. А то, что чинил Илья, находится через два рисунка от барабана. Кто из них ремонтировал радиоприемник и кто телевизор?</a:t>
            </a:r>
            <a:endParaRPr lang="ru-RU" sz="1000" b="1" dirty="0">
              <a:latin typeface="Times New Roman" pitchFamily="18" charset="0"/>
              <a:cs typeface="Times New Roman" pitchFamily="18" charset="0"/>
            </a:endParaRPr>
          </a:p>
        </p:txBody>
      </p:sp>
      <p:pic>
        <p:nvPicPr>
          <p:cNvPr id="6146" name="Picture 2" descr="C:\Users\User\Desktop\2018-2019\Интеллектика\Page_00045.jpg"/>
          <p:cNvPicPr>
            <a:picLocks noChangeAspect="1" noChangeArrowheads="1"/>
          </p:cNvPicPr>
          <p:nvPr/>
        </p:nvPicPr>
        <p:blipFill>
          <a:blip r:embed="rId2" cstate="email"/>
          <a:srcRect/>
          <a:stretch>
            <a:fillRect/>
          </a:stretch>
        </p:blipFill>
        <p:spPr bwMode="auto">
          <a:xfrm>
            <a:off x="152400" y="990600"/>
            <a:ext cx="8839200" cy="5672137"/>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152400"/>
            <a:ext cx="8839200" cy="685800"/>
          </a:xfrm>
        </p:spPr>
        <p:txBody>
          <a:bodyPr>
            <a:normAutofit fontScale="90000"/>
          </a:bodyPr>
          <a:lstStyle/>
          <a:p>
            <a:pPr algn="just"/>
            <a:r>
              <a:rPr lang="ru-RU" sz="1000" b="1" dirty="0" smtClean="0">
                <a:solidFill>
                  <a:srgbClr val="FF0000"/>
                </a:solidFill>
                <a:latin typeface="Times New Roman" pitchFamily="18" charset="0"/>
                <a:cs typeface="Times New Roman" pitchFamily="18" charset="0"/>
              </a:rPr>
              <a:t>1. </a:t>
            </a:r>
            <a:r>
              <a:rPr lang="ru-RU" sz="1000" b="1" dirty="0" smtClean="0">
                <a:latin typeface="Times New Roman" pitchFamily="18" charset="0"/>
                <a:cs typeface="Times New Roman" pitchFamily="18" charset="0"/>
              </a:rPr>
              <a:t>Игорь и Олег – спортсмены. Кто-то из мальчиков увлекался лыжами, кто-то коньками. То, что нравилось Игорю, нарисовано левее кофты, а то, чем увлекался Олег, находится правее ведра. Каким спортом занимался Игорь? Одна девочка подумала и ответила, что Игорь был конькобежцем. Это правильно? </a:t>
            </a:r>
            <a:r>
              <a:rPr lang="ru-RU" sz="1000" b="1" dirty="0" smtClean="0">
                <a:solidFill>
                  <a:srgbClr val="FF0000"/>
                </a:solidFill>
                <a:latin typeface="Times New Roman" pitchFamily="18" charset="0"/>
                <a:cs typeface="Times New Roman" pitchFamily="18" charset="0"/>
              </a:rPr>
              <a:t> 2</a:t>
            </a:r>
            <a:r>
              <a:rPr lang="ru-RU" sz="1000" b="1" dirty="0" smtClean="0">
                <a:latin typeface="Times New Roman" pitchFamily="18" charset="0"/>
                <a:cs typeface="Times New Roman" pitchFamily="18" charset="0"/>
              </a:rPr>
              <a:t>. Денис и Зина принесли в детский сад игрушки: кто-то ведро, кто-то лейку. То, что было у Дениса, нарисовано правее жилета, а то, с чем играла Зина, находится левее коньков. Что принес Денис? Один мальчик отгадывал эту загадку и сказал, что Денис играл с ведром. Это верно?</a:t>
            </a:r>
            <a:endParaRPr lang="ru-RU" sz="1000" b="1" dirty="0">
              <a:latin typeface="Times New Roman" pitchFamily="18" charset="0"/>
              <a:cs typeface="Times New Roman" pitchFamily="18" charset="0"/>
            </a:endParaRPr>
          </a:p>
        </p:txBody>
      </p:sp>
      <p:pic>
        <p:nvPicPr>
          <p:cNvPr id="7170" name="Picture 2" descr="C:\Users\User\Desktop\2018-2019\Интеллектика\Page_00046.jpg"/>
          <p:cNvPicPr>
            <a:picLocks noChangeAspect="1" noChangeArrowheads="1"/>
          </p:cNvPicPr>
          <p:nvPr/>
        </p:nvPicPr>
        <p:blipFill>
          <a:blip r:embed="rId2" cstate="email"/>
          <a:srcRect/>
          <a:stretch>
            <a:fillRect/>
          </a:stretch>
        </p:blipFill>
        <p:spPr bwMode="auto">
          <a:xfrm>
            <a:off x="152400" y="914400"/>
            <a:ext cx="8839200" cy="5770563"/>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304800"/>
            <a:ext cx="8229600" cy="1782762"/>
          </a:xfrm>
        </p:spPr>
        <p:txBody>
          <a:bodyPr>
            <a:normAutofit/>
          </a:bodyPr>
          <a:lstStyle/>
          <a:p>
            <a:r>
              <a:rPr lang="ru-RU" sz="1800" b="1" dirty="0" smtClean="0">
                <a:latin typeface="Times New Roman" pitchFamily="18" charset="0"/>
                <a:cs typeface="Times New Roman" pitchFamily="18" charset="0"/>
              </a:rPr>
              <a:t>Использованные материалы:</a:t>
            </a:r>
            <a:br>
              <a:rPr lang="ru-RU" sz="1800" b="1"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1.А.Зак «</a:t>
            </a:r>
            <a:r>
              <a:rPr lang="ru-RU" sz="1800" b="1" dirty="0" err="1" smtClean="0">
                <a:latin typeface="Times New Roman" pitchFamily="18" charset="0"/>
                <a:cs typeface="Times New Roman" pitchFamily="18" charset="0"/>
              </a:rPr>
              <a:t>Интеллектика</a:t>
            </a:r>
            <a:r>
              <a:rPr lang="ru-RU" sz="1800" b="1" dirty="0" smtClean="0">
                <a:latin typeface="Times New Roman" pitchFamily="18" charset="0"/>
                <a:cs typeface="Times New Roman" pitchFamily="18" charset="0"/>
              </a:rPr>
              <a:t>»  для дошкольников  - тетрадь для развития мыслительных способностей. Часть 1.</a:t>
            </a:r>
            <a:endParaRPr lang="ru-RU" sz="1800" b="1"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152400"/>
            <a:ext cx="8763000" cy="792162"/>
          </a:xfrm>
        </p:spPr>
        <p:txBody>
          <a:bodyPr>
            <a:normAutofit/>
          </a:bodyPr>
          <a:lstStyle/>
          <a:p>
            <a:pPr algn="just"/>
            <a:r>
              <a:rPr lang="ru-RU" sz="1000" b="1" dirty="0" smtClean="0">
                <a:solidFill>
                  <a:srgbClr val="FF0000"/>
                </a:solidFill>
                <a:latin typeface="Times New Roman" pitchFamily="18" charset="0"/>
                <a:cs typeface="Times New Roman" pitchFamily="18" charset="0"/>
              </a:rPr>
              <a:t>1</a:t>
            </a:r>
            <a:r>
              <a:rPr lang="ru-RU" sz="1000" b="1" dirty="0" smtClean="0">
                <a:latin typeface="Times New Roman" pitchFamily="18" charset="0"/>
                <a:cs typeface="Times New Roman" pitchFamily="18" charset="0"/>
              </a:rPr>
              <a:t>.Если рисунки из кругов 4 и 5 переставить в свободные круги, то какие предметы будут в кругах 1,2 и 3, - разные или одинаковые? </a:t>
            </a:r>
            <a:r>
              <a:rPr lang="ru-RU" sz="1000" b="1" dirty="0" smtClean="0">
                <a:solidFill>
                  <a:srgbClr val="FF0000"/>
                </a:solidFill>
                <a:latin typeface="Times New Roman" pitchFamily="18" charset="0"/>
                <a:cs typeface="Times New Roman" pitchFamily="18" charset="0"/>
              </a:rPr>
              <a:t>2.</a:t>
            </a:r>
            <a:r>
              <a:rPr lang="ru-RU" sz="1000" b="1" dirty="0" smtClean="0">
                <a:latin typeface="Times New Roman" pitchFamily="18" charset="0"/>
                <a:cs typeface="Times New Roman" pitchFamily="18" charset="0"/>
              </a:rPr>
              <a:t>Если рисунки из кругов 4 и 6 переставить в свободные круги, то какие предметы будут в кругах 1,2 и 3, - разные или два одинаковых? </a:t>
            </a:r>
            <a:r>
              <a:rPr lang="ru-RU" sz="1000" b="1" dirty="0" smtClean="0">
                <a:solidFill>
                  <a:srgbClr val="FF0000"/>
                </a:solidFill>
                <a:latin typeface="Times New Roman" pitchFamily="18" charset="0"/>
                <a:cs typeface="Times New Roman" pitchFamily="18" charset="0"/>
              </a:rPr>
              <a:t>3</a:t>
            </a:r>
            <a:r>
              <a:rPr lang="ru-RU" sz="1000" b="1" dirty="0" smtClean="0">
                <a:latin typeface="Times New Roman" pitchFamily="18" charset="0"/>
                <a:cs typeface="Times New Roman" pitchFamily="18" charset="0"/>
              </a:rPr>
              <a:t>.Из каких кругов, - 4 и 5 или 4 и 6, - нужно переставить рисунки в свободные круги, чтобы в кругах 1,2 и 3 было три одинаковых предмета? </a:t>
            </a:r>
            <a:r>
              <a:rPr lang="ru-RU" sz="1000" b="1" dirty="0" smtClean="0">
                <a:solidFill>
                  <a:srgbClr val="FF0000"/>
                </a:solidFill>
                <a:latin typeface="Times New Roman" pitchFamily="18" charset="0"/>
                <a:cs typeface="Times New Roman" pitchFamily="18" charset="0"/>
              </a:rPr>
              <a:t>4</a:t>
            </a:r>
            <a:r>
              <a:rPr lang="ru-RU" sz="1000" b="1" dirty="0" smtClean="0">
                <a:latin typeface="Times New Roman" pitchFamily="18" charset="0"/>
                <a:cs typeface="Times New Roman" pitchFamily="18" charset="0"/>
              </a:rPr>
              <a:t>.Из каких двух кругов,- 5 и 6 или 6 и 7, - нужно переставить рисунки в свободные круги, чтобы в кругах 1,2 и 3 все предметы были разные?</a:t>
            </a:r>
            <a:endParaRPr lang="ru-RU" sz="1000" b="1" dirty="0">
              <a:latin typeface="Times New Roman" pitchFamily="18" charset="0"/>
              <a:cs typeface="Times New Roman" pitchFamily="18" charset="0"/>
            </a:endParaRPr>
          </a:p>
        </p:txBody>
      </p:sp>
      <p:pic>
        <p:nvPicPr>
          <p:cNvPr id="1026" name="Picture 2" descr="C:\Users\User\Desktop\2018-2019\Интеллектика\Page_00031.jpg"/>
          <p:cNvPicPr>
            <a:picLocks noChangeAspect="1" noChangeArrowheads="1"/>
          </p:cNvPicPr>
          <p:nvPr/>
        </p:nvPicPr>
        <p:blipFill>
          <a:blip r:embed="rId2" cstate="email"/>
          <a:srcRect/>
          <a:stretch>
            <a:fillRect/>
          </a:stretch>
        </p:blipFill>
        <p:spPr bwMode="auto">
          <a:xfrm>
            <a:off x="228600" y="914400"/>
            <a:ext cx="8763000" cy="5757863"/>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152400"/>
            <a:ext cx="8839200" cy="792162"/>
          </a:xfrm>
        </p:spPr>
        <p:txBody>
          <a:bodyPr>
            <a:normAutofit fontScale="90000"/>
          </a:bodyPr>
          <a:lstStyle/>
          <a:p>
            <a:pPr algn="just"/>
            <a:r>
              <a:rPr lang="ru-RU" sz="1000" b="1" dirty="0" smtClean="0">
                <a:solidFill>
                  <a:srgbClr val="FF0000"/>
                </a:solidFill>
                <a:latin typeface="Times New Roman" pitchFamily="18" charset="0"/>
                <a:cs typeface="Times New Roman" pitchFamily="18" charset="0"/>
              </a:rPr>
              <a:t>1</a:t>
            </a:r>
            <a:r>
              <a:rPr lang="ru-RU" sz="1000" b="1" dirty="0" smtClean="0">
                <a:latin typeface="Times New Roman" pitchFamily="18" charset="0"/>
                <a:cs typeface="Times New Roman" pitchFamily="18" charset="0"/>
              </a:rPr>
              <a:t>.На станице с квадратиками рисунки из кругов 4 и 5 переставили в свободные круги. Такие же перестановки сделали на странице с кружками. Какие предметы будут в кругах 6 и 7, - одинаковые или разные? </a:t>
            </a:r>
            <a:r>
              <a:rPr lang="ru-RU" sz="1000" b="1" dirty="0" smtClean="0">
                <a:solidFill>
                  <a:srgbClr val="FF0000"/>
                </a:solidFill>
                <a:latin typeface="Times New Roman" pitchFamily="18" charset="0"/>
                <a:cs typeface="Times New Roman" pitchFamily="18" charset="0"/>
              </a:rPr>
              <a:t>2</a:t>
            </a:r>
            <a:r>
              <a:rPr lang="ru-RU" sz="1000" b="1" dirty="0" smtClean="0">
                <a:latin typeface="Times New Roman" pitchFamily="18" charset="0"/>
                <a:cs typeface="Times New Roman" pitchFamily="18" charset="0"/>
              </a:rPr>
              <a:t>.На странице с кружками рисунки из кругов 1 и 4 переставили в свободные круги. Такие же перестановки сделали на странице с квадратиками. Какие предметы будут в кругах 7 и 8,- разные или одинаковые?</a:t>
            </a:r>
            <a:r>
              <a:rPr lang="ru-RU" sz="1000" b="1" dirty="0" smtClean="0">
                <a:solidFill>
                  <a:srgbClr val="FF0000"/>
                </a:solidFill>
                <a:latin typeface="Times New Roman" pitchFamily="18" charset="0"/>
                <a:cs typeface="Times New Roman" pitchFamily="18" charset="0"/>
              </a:rPr>
              <a:t> 3.</a:t>
            </a:r>
            <a:r>
              <a:rPr lang="ru-RU" sz="1000" b="1" dirty="0" smtClean="0">
                <a:latin typeface="Times New Roman" pitchFamily="18" charset="0"/>
                <a:cs typeface="Times New Roman" pitchFamily="18" charset="0"/>
              </a:rPr>
              <a:t>На странице с квадратиками рисунки из кругов 2 и 3 переставили в свободные круги. Такие же перестановки сделали на странице с кружками. Сколько одинаковых предметов будет в кругах 6,7 и *, - два или три? </a:t>
            </a:r>
            <a:r>
              <a:rPr lang="ru-RU" sz="1000" b="1" dirty="0" smtClean="0">
                <a:solidFill>
                  <a:srgbClr val="FF0000"/>
                </a:solidFill>
                <a:latin typeface="Times New Roman" pitchFamily="18" charset="0"/>
                <a:cs typeface="Times New Roman" pitchFamily="18" charset="0"/>
              </a:rPr>
              <a:t>4</a:t>
            </a:r>
            <a:r>
              <a:rPr lang="ru-RU" sz="1000" b="1" dirty="0" smtClean="0">
                <a:latin typeface="Times New Roman" pitchFamily="18" charset="0"/>
                <a:cs typeface="Times New Roman" pitchFamily="18" charset="0"/>
              </a:rPr>
              <a:t>.На странице с кружками рисунки из кругов 3 и 5 переставили в свободные круги. Такие же перестановки сделали на странице с квадратиками. Сколько одинаковых предметов будет в кругах 6,7 и 8,- три или два?.</a:t>
            </a:r>
            <a:endParaRPr lang="ru-RU" sz="1000" b="1" dirty="0">
              <a:latin typeface="Times New Roman" pitchFamily="18" charset="0"/>
              <a:cs typeface="Times New Roman" pitchFamily="18" charset="0"/>
            </a:endParaRPr>
          </a:p>
        </p:txBody>
      </p:sp>
      <p:pic>
        <p:nvPicPr>
          <p:cNvPr id="2052" name="Picture 4" descr="C:\Users\User\Desktop\2018-2019\Интеллектика\Page_00032.jpg"/>
          <p:cNvPicPr>
            <a:picLocks noChangeAspect="1" noChangeArrowheads="1"/>
          </p:cNvPicPr>
          <p:nvPr/>
        </p:nvPicPr>
        <p:blipFill>
          <a:blip r:embed="rId2" cstate="email"/>
          <a:srcRect/>
          <a:stretch>
            <a:fillRect/>
          </a:stretch>
        </p:blipFill>
        <p:spPr bwMode="auto">
          <a:xfrm>
            <a:off x="152400" y="990600"/>
            <a:ext cx="4343400" cy="5645150"/>
          </a:xfrm>
          <a:prstGeom prst="rect">
            <a:avLst/>
          </a:prstGeom>
          <a:noFill/>
        </p:spPr>
      </p:pic>
      <p:pic>
        <p:nvPicPr>
          <p:cNvPr id="2053" name="Picture 5" descr="C:\Users\User\Desktop\2018-2019\Интеллектика\Page_00033.jpg"/>
          <p:cNvPicPr>
            <a:picLocks noChangeAspect="1" noChangeArrowheads="1"/>
          </p:cNvPicPr>
          <p:nvPr/>
        </p:nvPicPr>
        <p:blipFill>
          <a:blip r:embed="rId3" cstate="email"/>
          <a:srcRect/>
          <a:stretch>
            <a:fillRect/>
          </a:stretch>
        </p:blipFill>
        <p:spPr bwMode="auto">
          <a:xfrm>
            <a:off x="4648200" y="990600"/>
            <a:ext cx="4286250" cy="565943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152400"/>
            <a:ext cx="8839200" cy="762000"/>
          </a:xfrm>
        </p:spPr>
        <p:txBody>
          <a:bodyPr>
            <a:normAutofit/>
          </a:bodyPr>
          <a:lstStyle/>
          <a:p>
            <a:pPr algn="just"/>
            <a:r>
              <a:rPr lang="ru-RU" sz="1000" b="1" dirty="0" smtClean="0">
                <a:solidFill>
                  <a:srgbClr val="FF0000"/>
                </a:solidFill>
                <a:latin typeface="Times New Roman" pitchFamily="18" charset="0"/>
                <a:cs typeface="Times New Roman" pitchFamily="18" charset="0"/>
              </a:rPr>
              <a:t>1</a:t>
            </a:r>
            <a:r>
              <a:rPr lang="ru-RU" sz="1000" b="1" dirty="0" smtClean="0">
                <a:latin typeface="Times New Roman" pitchFamily="18" charset="0"/>
                <a:cs typeface="Times New Roman" pitchFamily="18" charset="0"/>
              </a:rPr>
              <a:t>.Из каких двух кругов нужно переставить рисунки в свободные круги , чтобы в кругах 1,2,3 были одинаковые предметы? Один мальчик отгадывал эту загадку и сказал, что нужно переставить рисунок из кругов 4 и 6. это правильно?... </a:t>
            </a:r>
            <a:r>
              <a:rPr lang="ru-RU" sz="1000" b="1" dirty="0" smtClean="0">
                <a:solidFill>
                  <a:srgbClr val="FF0000"/>
                </a:solidFill>
                <a:latin typeface="Times New Roman" pitchFamily="18" charset="0"/>
                <a:cs typeface="Times New Roman" pitchFamily="18" charset="0"/>
              </a:rPr>
              <a:t>2</a:t>
            </a:r>
            <a:r>
              <a:rPr lang="ru-RU" sz="1000" b="1" dirty="0" smtClean="0">
                <a:latin typeface="Times New Roman" pitchFamily="18" charset="0"/>
                <a:cs typeface="Times New Roman" pitchFamily="18" charset="0"/>
              </a:rPr>
              <a:t>.из двух кругов нужно переставить рисунки в свободные круги, чтобы в кругах 1,2,3 все предметы были разные? Одна девочка подумала и ответила, что нужно переставить рисунок из кругов 6 и 7. это верно?</a:t>
            </a:r>
            <a:endParaRPr lang="ru-RU" sz="1000" b="1" dirty="0">
              <a:latin typeface="Times New Roman" pitchFamily="18" charset="0"/>
              <a:cs typeface="Times New Roman" pitchFamily="18" charset="0"/>
            </a:endParaRPr>
          </a:p>
        </p:txBody>
      </p:sp>
      <p:pic>
        <p:nvPicPr>
          <p:cNvPr id="3074" name="Picture 2" descr="C:\Users\User\Desktop\2018-2019\Интеллектика\Page_00034.jpg"/>
          <p:cNvPicPr>
            <a:picLocks noChangeAspect="1" noChangeArrowheads="1"/>
          </p:cNvPicPr>
          <p:nvPr/>
        </p:nvPicPr>
        <p:blipFill>
          <a:blip r:embed="rId2" cstate="email"/>
          <a:srcRect/>
          <a:stretch>
            <a:fillRect/>
          </a:stretch>
        </p:blipFill>
        <p:spPr bwMode="auto">
          <a:xfrm>
            <a:off x="152400" y="990600"/>
            <a:ext cx="8839200" cy="571182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152400"/>
            <a:ext cx="8839200" cy="609600"/>
          </a:xfrm>
        </p:spPr>
        <p:txBody>
          <a:bodyPr>
            <a:normAutofit/>
          </a:bodyPr>
          <a:lstStyle/>
          <a:p>
            <a:pPr algn="just"/>
            <a:r>
              <a:rPr lang="ru-RU" sz="1000" b="1" dirty="0" smtClean="0">
                <a:solidFill>
                  <a:srgbClr val="FF0000"/>
                </a:solidFill>
                <a:latin typeface="Times New Roman" pitchFamily="18" charset="0"/>
                <a:cs typeface="Times New Roman" pitchFamily="18" charset="0"/>
              </a:rPr>
              <a:t>1</a:t>
            </a:r>
            <a:r>
              <a:rPr lang="ru-RU" sz="1000" b="1" dirty="0" smtClean="0">
                <a:latin typeface="Times New Roman" pitchFamily="18" charset="0"/>
                <a:cs typeface="Times New Roman" pitchFamily="18" charset="0"/>
              </a:rPr>
              <a:t>.Сколько деревьев с такими же ветвями, как у дерева 1? </a:t>
            </a:r>
            <a:r>
              <a:rPr lang="ru-RU" sz="1000" b="1" dirty="0" smtClean="0">
                <a:solidFill>
                  <a:srgbClr val="FF0000"/>
                </a:solidFill>
                <a:latin typeface="Times New Roman" pitchFamily="18" charset="0"/>
                <a:cs typeface="Times New Roman" pitchFamily="18" charset="0"/>
              </a:rPr>
              <a:t>2</a:t>
            </a:r>
            <a:r>
              <a:rPr lang="ru-RU" sz="1000" b="1" dirty="0" smtClean="0">
                <a:latin typeface="Times New Roman" pitchFamily="18" charset="0"/>
                <a:cs typeface="Times New Roman" pitchFamily="18" charset="0"/>
              </a:rPr>
              <a:t>.Сколько деревьев с такими же корнями, как у дерева 2? </a:t>
            </a:r>
            <a:r>
              <a:rPr lang="ru-RU" sz="1000" b="1" dirty="0" smtClean="0">
                <a:solidFill>
                  <a:srgbClr val="FF0000"/>
                </a:solidFill>
                <a:latin typeface="Times New Roman" pitchFamily="18" charset="0"/>
                <a:cs typeface="Times New Roman" pitchFamily="18" charset="0"/>
              </a:rPr>
              <a:t>3</a:t>
            </a:r>
            <a:r>
              <a:rPr lang="ru-RU" sz="1000" b="1" dirty="0" smtClean="0">
                <a:latin typeface="Times New Roman" pitchFamily="18" charset="0"/>
                <a:cs typeface="Times New Roman" pitchFamily="18" charset="0"/>
              </a:rPr>
              <a:t>.У скольких деревьев ветви одинаковые с ветвями дерева 4? </a:t>
            </a:r>
            <a:r>
              <a:rPr lang="ru-RU" sz="1000" b="1" dirty="0" smtClean="0">
                <a:solidFill>
                  <a:srgbClr val="FF0000"/>
                </a:solidFill>
                <a:latin typeface="Times New Roman" pitchFamily="18" charset="0"/>
                <a:cs typeface="Times New Roman" pitchFamily="18" charset="0"/>
              </a:rPr>
              <a:t>4</a:t>
            </a:r>
            <a:r>
              <a:rPr lang="ru-RU" sz="1000" b="1" dirty="0" smtClean="0">
                <a:latin typeface="Times New Roman" pitchFamily="18" charset="0"/>
                <a:cs typeface="Times New Roman" pitchFamily="18" charset="0"/>
              </a:rPr>
              <a:t>.У скольких деревьев корни одинаковые с корнями дерева 6? </a:t>
            </a:r>
            <a:r>
              <a:rPr lang="ru-RU" sz="1000" b="1" dirty="0" smtClean="0">
                <a:solidFill>
                  <a:srgbClr val="FF0000"/>
                </a:solidFill>
                <a:latin typeface="Times New Roman" pitchFamily="18" charset="0"/>
                <a:cs typeface="Times New Roman" pitchFamily="18" charset="0"/>
              </a:rPr>
              <a:t>5</a:t>
            </a:r>
            <a:r>
              <a:rPr lang="ru-RU" sz="1000" b="1" dirty="0" smtClean="0">
                <a:latin typeface="Times New Roman" pitchFamily="18" charset="0"/>
                <a:cs typeface="Times New Roman" pitchFamily="18" charset="0"/>
              </a:rPr>
              <a:t>.Сколько деревьев с такими же ветвями и корнями, как у дерева 5?  </a:t>
            </a:r>
            <a:r>
              <a:rPr lang="ru-RU" sz="1000" b="1" dirty="0" smtClean="0">
                <a:solidFill>
                  <a:srgbClr val="FF0000"/>
                </a:solidFill>
                <a:latin typeface="Times New Roman" pitchFamily="18" charset="0"/>
                <a:cs typeface="Times New Roman" pitchFamily="18" charset="0"/>
              </a:rPr>
              <a:t>6</a:t>
            </a:r>
            <a:r>
              <a:rPr lang="ru-RU" sz="1000" b="1" dirty="0" smtClean="0">
                <a:latin typeface="Times New Roman" pitchFamily="18" charset="0"/>
                <a:cs typeface="Times New Roman" pitchFamily="18" charset="0"/>
              </a:rPr>
              <a:t>.У скольких деревьев есть что-то одинаковое с деревом 7? </a:t>
            </a:r>
            <a:r>
              <a:rPr lang="ru-RU" sz="1000" b="1" dirty="0" smtClean="0">
                <a:solidFill>
                  <a:srgbClr val="FF0000"/>
                </a:solidFill>
                <a:latin typeface="Times New Roman" pitchFamily="18" charset="0"/>
                <a:cs typeface="Times New Roman" pitchFamily="18" charset="0"/>
              </a:rPr>
              <a:t>7.</a:t>
            </a:r>
            <a:r>
              <a:rPr lang="ru-RU" sz="1000" b="1" dirty="0" smtClean="0">
                <a:latin typeface="Times New Roman" pitchFamily="18" charset="0"/>
                <a:cs typeface="Times New Roman" pitchFamily="18" charset="0"/>
              </a:rPr>
              <a:t>У скольких деревьев не всё одинаковое с деревом 8?</a:t>
            </a:r>
            <a:endParaRPr lang="ru-RU" sz="1000" b="1" dirty="0">
              <a:latin typeface="Times New Roman" pitchFamily="18" charset="0"/>
              <a:cs typeface="Times New Roman" pitchFamily="18" charset="0"/>
            </a:endParaRPr>
          </a:p>
        </p:txBody>
      </p:sp>
      <p:pic>
        <p:nvPicPr>
          <p:cNvPr id="4098" name="Picture 2" descr="C:\Users\User\Desktop\2018-2019\Интеллектика\Page_00035.jpg"/>
          <p:cNvPicPr>
            <a:picLocks noChangeAspect="1" noChangeArrowheads="1"/>
          </p:cNvPicPr>
          <p:nvPr/>
        </p:nvPicPr>
        <p:blipFill>
          <a:blip r:embed="rId2" cstate="email"/>
          <a:srcRect/>
          <a:stretch>
            <a:fillRect/>
          </a:stretch>
        </p:blipFill>
        <p:spPr bwMode="auto">
          <a:xfrm>
            <a:off x="152400" y="762000"/>
            <a:ext cx="8839200" cy="585787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152400"/>
            <a:ext cx="8839200" cy="838200"/>
          </a:xfrm>
        </p:spPr>
        <p:txBody>
          <a:bodyPr>
            <a:normAutofit fontScale="90000"/>
          </a:bodyPr>
          <a:lstStyle/>
          <a:p>
            <a:pPr algn="just"/>
            <a:r>
              <a:rPr lang="ru-RU" sz="1000" b="1" dirty="0" smtClean="0">
                <a:solidFill>
                  <a:srgbClr val="FF0000"/>
                </a:solidFill>
                <a:latin typeface="Times New Roman" pitchFamily="18" charset="0"/>
                <a:cs typeface="Times New Roman" pitchFamily="18" charset="0"/>
              </a:rPr>
              <a:t>1</a:t>
            </a:r>
            <a:r>
              <a:rPr lang="ru-RU" sz="1000" b="1" dirty="0" smtClean="0">
                <a:latin typeface="Times New Roman" pitchFamily="18" charset="0"/>
                <a:cs typeface="Times New Roman" pitchFamily="18" charset="0"/>
              </a:rPr>
              <a:t>.Сколько грузовиков на странице с квадратиками с такой же кабиной, как у грузовика 3 на странице с кружками?... </a:t>
            </a:r>
            <a:r>
              <a:rPr lang="ru-RU" sz="1000" b="1" dirty="0" smtClean="0">
                <a:solidFill>
                  <a:srgbClr val="FF0000"/>
                </a:solidFill>
                <a:latin typeface="Times New Roman" pitchFamily="18" charset="0"/>
                <a:cs typeface="Times New Roman" pitchFamily="18" charset="0"/>
              </a:rPr>
              <a:t>2</a:t>
            </a:r>
            <a:r>
              <a:rPr lang="ru-RU" sz="1000" b="1" dirty="0" smtClean="0">
                <a:latin typeface="Times New Roman" pitchFamily="18" charset="0"/>
                <a:cs typeface="Times New Roman" pitchFamily="18" charset="0"/>
              </a:rPr>
              <a:t>.Сколько грузовиков на странице с кружками с такой же кабиной, как у грузовика 5 на странице с квадратиками?... </a:t>
            </a:r>
            <a:r>
              <a:rPr lang="ru-RU" sz="1000" b="1" dirty="0" smtClean="0">
                <a:solidFill>
                  <a:srgbClr val="FF0000"/>
                </a:solidFill>
                <a:latin typeface="Times New Roman" pitchFamily="18" charset="0"/>
                <a:cs typeface="Times New Roman" pitchFamily="18" charset="0"/>
              </a:rPr>
              <a:t>3</a:t>
            </a:r>
            <a:r>
              <a:rPr lang="ru-RU" sz="1000" b="1" dirty="0" smtClean="0">
                <a:latin typeface="Times New Roman" pitchFamily="18" charset="0"/>
                <a:cs typeface="Times New Roman" pitchFamily="18" charset="0"/>
              </a:rPr>
              <a:t>.Сколько грузовиков на странице с квадратиками с таким же кузовом, как у грузовика 5 на странице с кружками?... </a:t>
            </a:r>
            <a:r>
              <a:rPr lang="ru-RU" sz="1000" b="1" dirty="0" smtClean="0">
                <a:solidFill>
                  <a:srgbClr val="FF0000"/>
                </a:solidFill>
                <a:latin typeface="Times New Roman" pitchFamily="18" charset="0"/>
                <a:cs typeface="Times New Roman" pitchFamily="18" charset="0"/>
              </a:rPr>
              <a:t>4</a:t>
            </a:r>
            <a:r>
              <a:rPr lang="ru-RU" sz="1000" b="1" dirty="0" smtClean="0">
                <a:latin typeface="Times New Roman" pitchFamily="18" charset="0"/>
                <a:cs typeface="Times New Roman" pitchFamily="18" charset="0"/>
              </a:rPr>
              <a:t>.Сколько грузовиков на странице с кружками с таким кузовом, как у грузовика 7 на странице с квадратиками?...</a:t>
            </a:r>
            <a:r>
              <a:rPr lang="ru-RU" sz="1000" b="1" dirty="0" smtClean="0">
                <a:solidFill>
                  <a:srgbClr val="FF0000"/>
                </a:solidFill>
                <a:latin typeface="Times New Roman" pitchFamily="18" charset="0"/>
                <a:cs typeface="Times New Roman" pitchFamily="18" charset="0"/>
              </a:rPr>
              <a:t>5</a:t>
            </a:r>
            <a:r>
              <a:rPr lang="ru-RU" sz="1000" b="1" dirty="0" smtClean="0">
                <a:latin typeface="Times New Roman" pitchFamily="18" charset="0"/>
                <a:cs typeface="Times New Roman" pitchFamily="18" charset="0"/>
              </a:rPr>
              <a:t>.У скольких грузовиков на странице с квадратиками такие кабина и кузов, как у грузовика 3 на странице с кружками?... </a:t>
            </a:r>
            <a:r>
              <a:rPr lang="ru-RU" sz="1000" b="1" dirty="0" smtClean="0">
                <a:solidFill>
                  <a:srgbClr val="FF0000"/>
                </a:solidFill>
                <a:latin typeface="Times New Roman" pitchFamily="18" charset="0"/>
                <a:cs typeface="Times New Roman" pitchFamily="18" charset="0"/>
              </a:rPr>
              <a:t>6.</a:t>
            </a:r>
            <a:r>
              <a:rPr lang="ru-RU" sz="1000" b="1" dirty="0" smtClean="0">
                <a:latin typeface="Times New Roman" pitchFamily="18" charset="0"/>
                <a:cs typeface="Times New Roman" pitchFamily="18" charset="0"/>
              </a:rPr>
              <a:t>У скольких грузовиков на странице с кружками такие кузов и кабина, как у грузовика 4 на странице с квадратиками?... </a:t>
            </a:r>
            <a:r>
              <a:rPr lang="ru-RU" sz="1000" b="1" dirty="0" smtClean="0">
                <a:solidFill>
                  <a:srgbClr val="FF0000"/>
                </a:solidFill>
                <a:latin typeface="Times New Roman" pitchFamily="18" charset="0"/>
                <a:cs typeface="Times New Roman" pitchFamily="18" charset="0"/>
              </a:rPr>
              <a:t>7</a:t>
            </a:r>
            <a:r>
              <a:rPr lang="ru-RU" sz="1000" b="1" dirty="0" smtClean="0">
                <a:latin typeface="Times New Roman" pitchFamily="18" charset="0"/>
                <a:cs typeface="Times New Roman" pitchFamily="18" charset="0"/>
              </a:rPr>
              <a:t>.У скольких грузовиков на странице с квадратиками такие кабина и кузов, как у грузовика 2 на странице с кружками?... </a:t>
            </a:r>
            <a:r>
              <a:rPr lang="ru-RU" sz="1000" b="1" dirty="0" smtClean="0">
                <a:solidFill>
                  <a:srgbClr val="FF0000"/>
                </a:solidFill>
                <a:latin typeface="Times New Roman" pitchFamily="18" charset="0"/>
                <a:cs typeface="Times New Roman" pitchFamily="18" charset="0"/>
              </a:rPr>
              <a:t>8</a:t>
            </a:r>
            <a:r>
              <a:rPr lang="ru-RU" sz="1000" b="1" dirty="0" smtClean="0">
                <a:latin typeface="Times New Roman" pitchFamily="18" charset="0"/>
                <a:cs typeface="Times New Roman" pitchFamily="18" charset="0"/>
              </a:rPr>
              <a:t>.У скольких грузовиков на странице с кружками такие кузов и кабина, как  грузовика 5 на странице с квадратиками?...</a:t>
            </a:r>
            <a:endParaRPr lang="ru-RU" sz="1000" b="1" dirty="0">
              <a:latin typeface="Times New Roman" pitchFamily="18" charset="0"/>
              <a:cs typeface="Times New Roman" pitchFamily="18" charset="0"/>
            </a:endParaRPr>
          </a:p>
        </p:txBody>
      </p:sp>
      <p:pic>
        <p:nvPicPr>
          <p:cNvPr id="5122" name="Picture 2" descr="C:\Users\User\Desktop\2018-2019\Интеллектика\Page_00036.jpg"/>
          <p:cNvPicPr>
            <a:picLocks noChangeAspect="1" noChangeArrowheads="1"/>
          </p:cNvPicPr>
          <p:nvPr/>
        </p:nvPicPr>
        <p:blipFill>
          <a:blip r:embed="rId2" cstate="email"/>
          <a:srcRect/>
          <a:stretch>
            <a:fillRect/>
          </a:stretch>
        </p:blipFill>
        <p:spPr bwMode="auto">
          <a:xfrm>
            <a:off x="152400" y="1066800"/>
            <a:ext cx="4267200" cy="5565775"/>
          </a:xfrm>
          <a:prstGeom prst="rect">
            <a:avLst/>
          </a:prstGeom>
          <a:noFill/>
        </p:spPr>
      </p:pic>
      <p:pic>
        <p:nvPicPr>
          <p:cNvPr id="5123" name="Picture 3" descr="C:\Users\User\Desktop\2018-2019\Интеллектика\Page_00037.jpg"/>
          <p:cNvPicPr>
            <a:picLocks noChangeAspect="1" noChangeArrowheads="1"/>
          </p:cNvPicPr>
          <p:nvPr/>
        </p:nvPicPr>
        <p:blipFill>
          <a:blip r:embed="rId3" cstate="email"/>
          <a:srcRect/>
          <a:stretch>
            <a:fillRect/>
          </a:stretch>
        </p:blipFill>
        <p:spPr bwMode="auto">
          <a:xfrm>
            <a:off x="4495800" y="1066801"/>
            <a:ext cx="4479925" cy="55626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152400"/>
            <a:ext cx="8839200" cy="792162"/>
          </a:xfrm>
        </p:spPr>
        <p:txBody>
          <a:bodyPr>
            <a:normAutofit fontScale="90000"/>
          </a:bodyPr>
          <a:lstStyle/>
          <a:p>
            <a:pPr algn="just"/>
            <a:r>
              <a:rPr lang="ru-RU" sz="1000" b="1" dirty="0" smtClean="0">
                <a:latin typeface="Times New Roman" pitchFamily="18" charset="0"/>
                <a:cs typeface="Times New Roman" pitchFamily="18" charset="0"/>
              </a:rPr>
              <a:t/>
            </a:r>
            <a:br>
              <a:rPr lang="ru-RU" sz="1000" b="1" dirty="0" smtClean="0">
                <a:latin typeface="Times New Roman" pitchFamily="18" charset="0"/>
                <a:cs typeface="Times New Roman" pitchFamily="18" charset="0"/>
              </a:rPr>
            </a:br>
            <a:r>
              <a:rPr lang="ru-RU" sz="1000" b="1" dirty="0" smtClean="0">
                <a:solidFill>
                  <a:srgbClr val="FF0000"/>
                </a:solidFill>
                <a:latin typeface="Times New Roman" pitchFamily="18" charset="0"/>
                <a:cs typeface="Times New Roman" pitchFamily="18" charset="0"/>
              </a:rPr>
              <a:t>1</a:t>
            </a:r>
            <a:r>
              <a:rPr lang="ru-RU" sz="1000" b="1" dirty="0" smtClean="0">
                <a:latin typeface="Times New Roman" pitchFamily="18" charset="0"/>
                <a:cs typeface="Times New Roman" pitchFamily="18" charset="0"/>
              </a:rPr>
              <a:t>.Алик посмотрел на рисунки бабочек и говорит: «Здесь две бабочки, у которых нижние крылья, как у бабочки 1» это правильно?.. </a:t>
            </a:r>
            <a:r>
              <a:rPr lang="ru-RU" sz="1000" b="1" dirty="0" smtClean="0">
                <a:solidFill>
                  <a:srgbClr val="FF0000"/>
                </a:solidFill>
                <a:latin typeface="Times New Roman" pitchFamily="18" charset="0"/>
                <a:cs typeface="Times New Roman" pitchFamily="18" charset="0"/>
              </a:rPr>
              <a:t>2</a:t>
            </a:r>
            <a:r>
              <a:rPr lang="ru-RU" sz="1000" b="1" dirty="0" smtClean="0">
                <a:latin typeface="Times New Roman" pitchFamily="18" charset="0"/>
                <a:cs typeface="Times New Roman" pitchFamily="18" charset="0"/>
              </a:rPr>
              <a:t>.Оля увидела, что у трех бабочек верхние крылья такие же, как у бабочки 3. это верно?... </a:t>
            </a:r>
            <a:r>
              <a:rPr lang="ru-RU" sz="1000" b="1" dirty="0" smtClean="0">
                <a:solidFill>
                  <a:srgbClr val="FF0000"/>
                </a:solidFill>
                <a:latin typeface="Times New Roman" pitchFamily="18" charset="0"/>
                <a:cs typeface="Times New Roman" pitchFamily="18" charset="0"/>
              </a:rPr>
              <a:t>3</a:t>
            </a:r>
            <a:r>
              <a:rPr lang="ru-RU" sz="1000" b="1" dirty="0" smtClean="0">
                <a:latin typeface="Times New Roman" pitchFamily="18" charset="0"/>
                <a:cs typeface="Times New Roman" pitchFamily="18" charset="0"/>
              </a:rPr>
              <a:t>.Миша сказал: «Есть две бабочки, у которых всё одинаковое», а Надя возразила: «Таких бабочек нет». Кто из них прав?... </a:t>
            </a:r>
            <a:r>
              <a:rPr lang="ru-RU" sz="1000" b="1" dirty="0" smtClean="0">
                <a:solidFill>
                  <a:srgbClr val="FF0000"/>
                </a:solidFill>
                <a:latin typeface="Times New Roman" pitchFamily="18" charset="0"/>
                <a:cs typeface="Times New Roman" pitchFamily="18" charset="0"/>
              </a:rPr>
              <a:t>4</a:t>
            </a:r>
            <a:r>
              <a:rPr lang="ru-RU" sz="1000" b="1" dirty="0" smtClean="0">
                <a:latin typeface="Times New Roman" pitchFamily="18" charset="0"/>
                <a:cs typeface="Times New Roman" pitchFamily="18" charset="0"/>
              </a:rPr>
              <a:t>.Детей спросили : «Сколько бабочек с такими нижними крыльями, как у бабочки 2?» Наташа сказала, что таких бабочек еще три, а Саша ответил, что четыре. Кто из детей говорил правильно?...</a:t>
            </a:r>
            <a:endParaRPr lang="ru-RU" sz="1000" b="1" dirty="0">
              <a:latin typeface="Times New Roman" pitchFamily="18" charset="0"/>
              <a:cs typeface="Times New Roman" pitchFamily="18" charset="0"/>
            </a:endParaRPr>
          </a:p>
        </p:txBody>
      </p:sp>
      <p:pic>
        <p:nvPicPr>
          <p:cNvPr id="6146" name="Picture 2" descr="C:\Users\User\Desktop\2018-2019\Интеллектика\Page_00038.jpg"/>
          <p:cNvPicPr>
            <a:picLocks noChangeAspect="1" noChangeArrowheads="1"/>
          </p:cNvPicPr>
          <p:nvPr/>
        </p:nvPicPr>
        <p:blipFill>
          <a:blip r:embed="rId2" cstate="email"/>
          <a:srcRect/>
          <a:stretch>
            <a:fillRect/>
          </a:stretch>
        </p:blipFill>
        <p:spPr bwMode="auto">
          <a:xfrm>
            <a:off x="152400" y="1033463"/>
            <a:ext cx="8839200" cy="567213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152400"/>
            <a:ext cx="8839200" cy="762000"/>
          </a:xfrm>
        </p:spPr>
        <p:txBody>
          <a:bodyPr>
            <a:normAutofit/>
          </a:bodyPr>
          <a:lstStyle/>
          <a:p>
            <a:pPr algn="just"/>
            <a:r>
              <a:rPr lang="ru-RU" sz="1000" b="1" dirty="0" smtClean="0">
                <a:solidFill>
                  <a:srgbClr val="FF0000"/>
                </a:solidFill>
                <a:latin typeface="Times New Roman" pitchFamily="18" charset="0"/>
                <a:cs typeface="Times New Roman" pitchFamily="18" charset="0"/>
              </a:rPr>
              <a:t>ПРАВИЛО: по линиям- дорожкам между  кругами-домиками ползает оса. Она может двигаться только по узким дорожкам, например: грузовик- лист- доска- пожарная машина- ракушка- клещи.  1.  </a:t>
            </a:r>
            <a:r>
              <a:rPr lang="ru-RU" sz="1000" b="1" dirty="0" smtClean="0">
                <a:latin typeface="Times New Roman" pitchFamily="18" charset="0"/>
                <a:cs typeface="Times New Roman" pitchFamily="18" charset="0"/>
              </a:rPr>
              <a:t>Куда оса может попасть от сапог по двум узким дорожкам? Ещё куда может попасть? Ещё куда?</a:t>
            </a:r>
            <a:r>
              <a:rPr lang="ru-RU" sz="1000" b="1" dirty="0" smtClean="0">
                <a:solidFill>
                  <a:srgbClr val="FF0000"/>
                </a:solidFill>
                <a:latin typeface="Times New Roman" pitchFamily="18" charset="0"/>
                <a:cs typeface="Times New Roman" pitchFamily="18" charset="0"/>
              </a:rPr>
              <a:t> 2.</a:t>
            </a:r>
            <a:r>
              <a:rPr lang="ru-RU" sz="1000" b="1" dirty="0" smtClean="0">
                <a:latin typeface="Times New Roman" pitchFamily="18" charset="0"/>
                <a:cs typeface="Times New Roman" pitchFamily="18" charset="0"/>
              </a:rPr>
              <a:t>Откуда оса может попасть  к погонам по двум узким дорожкам? Ещё откуда может попасть? Ещё откуда?  </a:t>
            </a:r>
            <a:r>
              <a:rPr lang="ru-RU" sz="1000" b="1" dirty="0" smtClean="0">
                <a:solidFill>
                  <a:srgbClr val="FF0000"/>
                </a:solidFill>
                <a:latin typeface="Times New Roman" pitchFamily="18" charset="0"/>
                <a:cs typeface="Times New Roman" pitchFamily="18" charset="0"/>
              </a:rPr>
              <a:t>3. </a:t>
            </a:r>
            <a:r>
              <a:rPr lang="ru-RU" sz="1000" b="1" dirty="0" smtClean="0">
                <a:latin typeface="Times New Roman" pitchFamily="18" charset="0"/>
                <a:cs typeface="Times New Roman" pitchFamily="18" charset="0"/>
              </a:rPr>
              <a:t>Как может оса попасть от галош к ракушке по двум узким дорожкам? Ещё как может попасть?</a:t>
            </a:r>
            <a:endParaRPr lang="ru-RU" sz="1000" b="1" dirty="0">
              <a:solidFill>
                <a:srgbClr val="FF0000"/>
              </a:solidFill>
              <a:latin typeface="Times New Roman" pitchFamily="18" charset="0"/>
              <a:cs typeface="Times New Roman" pitchFamily="18" charset="0"/>
            </a:endParaRPr>
          </a:p>
        </p:txBody>
      </p:sp>
      <p:pic>
        <p:nvPicPr>
          <p:cNvPr id="1027" name="Picture 3" descr="C:\Users\User\Desktop\2018-2019\Интеллектика\Page_00039.jpg"/>
          <p:cNvPicPr>
            <a:picLocks noChangeAspect="1" noChangeArrowheads="1"/>
          </p:cNvPicPr>
          <p:nvPr/>
        </p:nvPicPr>
        <p:blipFill>
          <a:blip r:embed="rId2" cstate="email"/>
          <a:srcRect/>
          <a:stretch>
            <a:fillRect/>
          </a:stretch>
        </p:blipFill>
        <p:spPr bwMode="auto">
          <a:xfrm>
            <a:off x="152400" y="914400"/>
            <a:ext cx="8839200" cy="57277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152400"/>
            <a:ext cx="8839200" cy="685800"/>
          </a:xfrm>
        </p:spPr>
        <p:txBody>
          <a:bodyPr>
            <a:normAutofit fontScale="90000"/>
          </a:bodyPr>
          <a:lstStyle/>
          <a:p>
            <a:pPr algn="just"/>
            <a:r>
              <a:rPr lang="ru-RU" sz="1000" b="1" dirty="0" smtClean="0">
                <a:solidFill>
                  <a:srgbClr val="FF0000"/>
                </a:solidFill>
                <a:latin typeface="Times New Roman" pitchFamily="18" charset="0"/>
                <a:cs typeface="Times New Roman" pitchFamily="18" charset="0"/>
              </a:rPr>
              <a:t>1</a:t>
            </a:r>
            <a:r>
              <a:rPr lang="ru-RU" sz="1000" b="1" dirty="0" smtClean="0">
                <a:latin typeface="Times New Roman" pitchFamily="18" charset="0"/>
                <a:cs typeface="Times New Roman" pitchFamily="18" charset="0"/>
              </a:rPr>
              <a:t>.Куда оса может попасть от тюбика по трем узким дорожкам?... Ещё куда ? ... Ещё?... </a:t>
            </a:r>
            <a:r>
              <a:rPr lang="ru-RU" sz="1000" b="1" dirty="0" smtClean="0">
                <a:solidFill>
                  <a:srgbClr val="FF0000"/>
                </a:solidFill>
                <a:latin typeface="Times New Roman" pitchFamily="18" charset="0"/>
                <a:cs typeface="Times New Roman" pitchFamily="18" charset="0"/>
              </a:rPr>
              <a:t>2</a:t>
            </a:r>
            <a:r>
              <a:rPr lang="ru-RU" sz="1000" b="1" dirty="0" smtClean="0">
                <a:latin typeface="Times New Roman" pitchFamily="18" charset="0"/>
                <a:cs typeface="Times New Roman" pitchFamily="18" charset="0"/>
              </a:rPr>
              <a:t>.Куда оса не может попасть от ванны по трем узким дорожкам? … Ещё куда? … Ещё?... </a:t>
            </a:r>
            <a:r>
              <a:rPr lang="ru-RU" sz="1000" b="1" dirty="0" smtClean="0">
                <a:solidFill>
                  <a:srgbClr val="FF0000"/>
                </a:solidFill>
                <a:latin typeface="Times New Roman" pitchFamily="18" charset="0"/>
                <a:cs typeface="Times New Roman" pitchFamily="18" charset="0"/>
              </a:rPr>
              <a:t>3</a:t>
            </a:r>
            <a:r>
              <a:rPr lang="ru-RU" sz="1000" b="1" dirty="0" smtClean="0">
                <a:latin typeface="Times New Roman" pitchFamily="18" charset="0"/>
                <a:cs typeface="Times New Roman" pitchFamily="18" charset="0"/>
              </a:rPr>
              <a:t>.Откуда оса может попасть к карете по трем узким дорожкам?... Ещё откуда? … Ещё?...</a:t>
            </a:r>
            <a:r>
              <a:rPr lang="ru-RU" sz="1000" b="1" dirty="0" smtClean="0">
                <a:solidFill>
                  <a:srgbClr val="FF0000"/>
                </a:solidFill>
                <a:latin typeface="Times New Roman" pitchFamily="18" charset="0"/>
                <a:cs typeface="Times New Roman" pitchFamily="18" charset="0"/>
              </a:rPr>
              <a:t> 4</a:t>
            </a:r>
            <a:r>
              <a:rPr lang="ru-RU" sz="1000" b="1" dirty="0" smtClean="0">
                <a:latin typeface="Times New Roman" pitchFamily="18" charset="0"/>
                <a:cs typeface="Times New Roman" pitchFamily="18" charset="0"/>
              </a:rPr>
              <a:t>.Откуда оса не может попасть к вертолету по трем узким дорожкам? … Ещё откуда? … Ещё?...</a:t>
            </a:r>
            <a:r>
              <a:rPr lang="ru-RU" sz="1000" b="1" dirty="0" smtClean="0">
                <a:solidFill>
                  <a:srgbClr val="FF0000"/>
                </a:solidFill>
                <a:latin typeface="Times New Roman" pitchFamily="18" charset="0"/>
                <a:cs typeface="Times New Roman" pitchFamily="18" charset="0"/>
              </a:rPr>
              <a:t> 5</a:t>
            </a:r>
            <a:r>
              <a:rPr lang="ru-RU" sz="1000" b="1" dirty="0" smtClean="0">
                <a:latin typeface="Times New Roman" pitchFamily="18" charset="0"/>
                <a:cs typeface="Times New Roman" pitchFamily="18" charset="0"/>
              </a:rPr>
              <a:t>. Как оса может попасть от гири к пню по трем узким дорожкам?... Ещё как?...</a:t>
            </a:r>
            <a:endParaRPr lang="ru-RU" sz="1000" b="1" dirty="0">
              <a:latin typeface="Times New Roman" pitchFamily="18" charset="0"/>
              <a:cs typeface="Times New Roman" pitchFamily="18" charset="0"/>
            </a:endParaRPr>
          </a:p>
        </p:txBody>
      </p:sp>
      <p:pic>
        <p:nvPicPr>
          <p:cNvPr id="1026" name="Picture 2" descr="C:\Users\User\Desktop\2018-2019\Интеллектика\Page_00040.jpg"/>
          <p:cNvPicPr>
            <a:picLocks noChangeAspect="1" noChangeArrowheads="1"/>
          </p:cNvPicPr>
          <p:nvPr/>
        </p:nvPicPr>
        <p:blipFill>
          <a:blip r:embed="rId2" cstate="email"/>
          <a:srcRect/>
          <a:stretch>
            <a:fillRect/>
          </a:stretch>
        </p:blipFill>
        <p:spPr bwMode="auto">
          <a:xfrm>
            <a:off x="152400" y="914400"/>
            <a:ext cx="8839200" cy="5711824"/>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543</TotalTime>
  <Words>1404</Words>
  <Application>Microsoft Office PowerPoint</Application>
  <PresentationFormat>Экран (4:3)</PresentationFormat>
  <Paragraphs>20</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Office Theme</vt:lpstr>
      <vt:lpstr>Задания для развития мыслительных способностей дошкольников. Часть  1(3): Игра «Две перестановки»; Игра «Сколько одинаковых у двух»; Игра «Оса»; Игра «Левее - правее».</vt:lpstr>
      <vt:lpstr>1.Если рисунки из кругов 4 и 5 переставить в свободные круги, то какие предметы будут в кругах 1,2 и 3, - разные или одинаковые? 2.Если рисунки из кругов 4 и 6 переставить в свободные круги, то какие предметы будут в кругах 1,2 и 3, - разные или два одинаковых? 3.Из каких кругов, - 4 и 5 или 4 и 6, - нужно переставить рисунки в свободные круги, чтобы в кругах 1,2 и 3 было три одинаковых предмета? 4.Из каких двух кругов,- 5 и 6 или 6 и 7, - нужно переставить рисунки в свободные круги, чтобы в кругах 1,2 и 3 все предметы были разные?</vt:lpstr>
      <vt:lpstr>1.На станице с квадратиками рисунки из кругов 4 и 5 переставили в свободные круги. Такие же перестановки сделали на странице с кружками. Какие предметы будут в кругах 6 и 7, - одинаковые или разные? 2.На странице с кружками рисунки из кругов 1 и 4 переставили в свободные круги. Такие же перестановки сделали на странице с квадратиками. Какие предметы будут в кругах 7 и 8,- разные или одинаковые? 3.На странице с квадратиками рисунки из кругов 2 и 3 переставили в свободные круги. Такие же перестановки сделали на странице с кружками. Сколько одинаковых предметов будет в кругах 6,7 и *, - два или три? 4.На странице с кружками рисунки из кругов 3 и 5 переставили в свободные круги. Такие же перестановки сделали на странице с квадратиками. Сколько одинаковых предметов будет в кругах 6,7 и 8,- три или два?.</vt:lpstr>
      <vt:lpstr>1.Из каких двух кругов нужно переставить рисунки в свободные круги , чтобы в кругах 1,2,3 были одинаковые предметы? Один мальчик отгадывал эту загадку и сказал, что нужно переставить рисунок из кругов 4 и 6. это правильно?... 2.из двух кругов нужно переставить рисунки в свободные круги, чтобы в кругах 1,2,3 все предметы были разные? Одна девочка подумала и ответила, что нужно переставить рисунок из кругов 6 и 7. это верно?</vt:lpstr>
      <vt:lpstr>1.Сколько деревьев с такими же ветвями, как у дерева 1? 2.Сколько деревьев с такими же корнями, как у дерева 2? 3.У скольких деревьев ветви одинаковые с ветвями дерева 4? 4.У скольких деревьев корни одинаковые с корнями дерева 6? 5.Сколько деревьев с такими же ветвями и корнями, как у дерева 5?  6.У скольких деревьев есть что-то одинаковое с деревом 7? 7.У скольких деревьев не всё одинаковое с деревом 8?</vt:lpstr>
      <vt:lpstr>1.Сколько грузовиков на странице с квадратиками с такой же кабиной, как у грузовика 3 на странице с кружками?... 2.Сколько грузовиков на странице с кружками с такой же кабиной, как у грузовика 5 на странице с квадратиками?... 3.Сколько грузовиков на странице с квадратиками с таким же кузовом, как у грузовика 5 на странице с кружками?... 4.Сколько грузовиков на странице с кружками с таким кузовом, как у грузовика 7 на странице с квадратиками?...5.У скольких грузовиков на странице с квадратиками такие кабина и кузов, как у грузовика 3 на странице с кружками?... 6.У скольких грузовиков на странице с кружками такие кузов и кабина, как у грузовика 4 на странице с квадратиками?... 7.У скольких грузовиков на странице с квадратиками такие кабина и кузов, как у грузовика 2 на странице с кружками?... 8.У скольких грузовиков на странице с кружками такие кузов и кабина, как  грузовика 5 на странице с квадратиками?...</vt:lpstr>
      <vt:lpstr> 1.Алик посмотрел на рисунки бабочек и говорит: «Здесь две бабочки, у которых нижние крылья, как у бабочки 1» это правильно?.. 2.Оля увидела, что у трех бабочек верхние крылья такие же, как у бабочки 3. это верно?... 3.Миша сказал: «Есть две бабочки, у которых всё одинаковое», а Надя возразила: «Таких бабочек нет». Кто из них прав?... 4.Детей спросили : «Сколько бабочек с такими нижними крыльями, как у бабочки 2?» Наташа сказала, что таких бабочек еще три, а Саша ответил, что четыре. Кто из детей говорил правильно?...</vt:lpstr>
      <vt:lpstr>ПРАВИЛО: по линиям- дорожкам между  кругами-домиками ползает оса. Она может двигаться только по узким дорожкам, например: грузовик- лист- доска- пожарная машина- ракушка- клещи.  1.  Куда оса может попасть от сапог по двум узким дорожкам? Ещё куда может попасть? Ещё куда? 2.Откуда оса может попасть  к погонам по двум узким дорожкам? Ещё откуда может попасть? Ещё откуда?  3. Как может оса попасть от галош к ракушке по двум узким дорожкам? Ещё как может попасть?</vt:lpstr>
      <vt:lpstr>1.Куда оса может попасть от тюбика по трем узким дорожкам?... Ещё куда ? ... Ещё?... 2.Куда оса не может попасть от ванны по трем узким дорожкам? … Ещё куда? … Ещё?... 3.Откуда оса может попасть к карете по трем узким дорожкам?... Ещё откуда? … Ещё?... 4.Откуда оса не может попасть к вертолету по трем узким дорожкам? … Ещё откуда? … Ещё?... 5. Как оса может попасть от гири к пню по трем узким дорожкам?... Ещё как?...</vt:lpstr>
      <vt:lpstr>6.Куда оса может попасть от ванны по четырем узким дорожкам?... Ещё куда?... Ещё?... 7.Куда оса не может попасть от вертолета по четырем узким дорожкам?... Ещё куда?... Ещё?... 8.Откуда оса может попасть к бананам по четырем узким дорожкам?.. Ещё откуда?... Ещё?... 9. Откуда оса не может попасть к биноклю по четырем  узким дорожкам? … Ещё откуда?... Еще?...  10. Как оса может попасть от бокала к кактусу по четырем узким дорожкам? Ещё как?...</vt:lpstr>
      <vt:lpstr>1.Гришу и Валю спросили: «Может оса по четырем узким дорожкам попасть от тапок к берету?». Гриша сказал: «Да, конечно может», а Вера  ответила: «По четырем дорожкам не получится, - нужно пять дорожек». Кто из них придумал верно? 2. Наде и  Севе сказали: «Оса попала от шалаша к  колесу. Отгадайте, сколько дорожек она проползла, - две, три, четыре или пять?» Сева ответил: «Две дорожки мало, а три подойдет». Надя возразила: «Три дорожки мало, - оса  может попасть только за четыре дорожки». Какой ответ правильный, - первый, второй или оба?.</vt:lpstr>
      <vt:lpstr>1.Миша играл в большой комнате, Коля – в маленькой. К кому-то из них залетела светлая бабочка, к кому-то – темная бабочка. Та бабочка, которая попала в комнату Миши, нарисована левее роз. Отгадай, правее какого рисунка находится бабочка, попавшая к Коле? 2.Галя и Настя выращивали цветы. Кто-то из девочек поливал розы, кто-то – гвоздики. То, что выращивала Галя, нарисовано правее светлой бабочки.  Отгадай, левее какого рисунка находятся цветывНасти? </vt:lpstr>
      <vt:lpstr>1. Осенью Алик и Боря помогали взрослым в саду. То, чем работал Боря, нарисовано левее собаки, а то, чем работал Алик, находится через один рисунок от трубы. Кто из мальчиков получил лопату и кто грабли? 2.Нине и Маше купили мебель. То, что досталось Нине, находиться через два рисунка от лопаты, а то, что привезли Маше, нарисовано Правее грабель. Кому из девочек купили кровать и кому шкаф?</vt:lpstr>
      <vt:lpstr>3.Слава и Митя – музыканты. То, на чем играл Слава, находится через один рисунок от лопаты, а то, что было у Мити, нарисовано правее шкафа. Кто из мальчиков был трубачом, а кто барабанщиком? 4. Илья и Роман ремонтировали электротехнические приборы. То, что было у Романа, нарисовано левее собаки. А то, что чинил Илья, находится через два рисунка от барабана. Кто из них ремонтировал радиоприемник и кто телевизор?</vt:lpstr>
      <vt:lpstr>1. Игорь и Олег – спортсмены. Кто-то из мальчиков увлекался лыжами, кто-то коньками. То, что нравилось Игорю, нарисовано левее кофты, а то, чем увлекался Олег, находится правее ведра. Каким спортом занимался Игорь? Одна девочка подумала и ответила, что Игорь был конькобежцем. Это правильно?  2. Денис и Зина принесли в детский сад игрушки: кто-то ведро, кто-то лейку. То, что было у Дениса, нарисовано правее жилета, а то, с чем играла Зина, находится левее коньков. Что принес Денис? Один мальчик отгадывал эту загадку и сказал, что Денис играл с ведром. Это верно?</vt:lpstr>
      <vt:lpstr>Использованные материалы: 1.А.Зак «Интеллектика»  для дошкольников  - тетрадь для развития мыслительных способностей. Часть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СВЕТЛАНА</dc:creator>
  <cp:lastModifiedBy>Пользователь</cp:lastModifiedBy>
  <cp:revision>60</cp:revision>
  <dcterms:created xsi:type="dcterms:W3CDTF">2018-06-16T20:27:10Z</dcterms:created>
  <dcterms:modified xsi:type="dcterms:W3CDTF">2018-12-13T13:03:34Z</dcterms:modified>
</cp:coreProperties>
</file>