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677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66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667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4722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38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683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599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438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594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602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90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8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533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705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844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368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350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64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803B80-2437-43DF-9609-1C99DEB8643D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50EA22A-53C3-46CB-BE6F-A5DA25A45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90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0%B7%D0%BC%D0%B5%D0%BD%D1%91%D0%BD%D0%BD%D0%BE%D0%B5_%D1%81%D0%BE%D1%81%D1%82%D0%BE%D1%8F%D0%BD%D0%B8%D0%B5_%D1%81%D0%BE%D0%B7%D0%BD%D0%B0%D0%BD%D0%B8%D1%8F" TargetMode="External"/><Relationship Id="rId2" Type="http://schemas.openxmlformats.org/officeDocument/2006/relationships/hyperlink" Target="https://ru.wikipedia.org/wiki/%D0%9B%D1%8E%D0%B4%D0%B2%D0%B8%D0%B3,_%D0%90%D1%80%D0%BD%D0%BE%D0%BB%D1%8C%D0%B4" TargetMode="Externa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E%D0%B1%D1%80%D1%8F%D0%B4" TargetMode="External"/><Relationship Id="rId13" Type="http://schemas.openxmlformats.org/officeDocument/2006/relationships/hyperlink" Target="https://ru.wikipedia.org/wiki/%D0%9C%D0%B5%D0%B4%D0%B8%D1%82%D0%B0%D1%86%D0%B8%D1%8F" TargetMode="External"/><Relationship Id="rId18" Type="http://schemas.openxmlformats.org/officeDocument/2006/relationships/hyperlink" Target="https://ru.wikipedia.org/w/index.php?title=%D0%AD%D0%BA%D1%81%D1%82%D1%80%D0%B5%D0%BC%D0%B0%D0%BB%D1%8C%D0%BD%D1%8B%D0%B5_%D1%81%D0%B8%D1%82%D1%83%D0%B0%D1%86%D0%B8%D0%B8&amp;action=edit&amp;redlink=1" TargetMode="External"/><Relationship Id="rId3" Type="http://schemas.openxmlformats.org/officeDocument/2006/relationships/hyperlink" Target="https://ru.wikipedia.org/wiki/%D0%98%D0%B7%D0%BC%D0%B5%D0%BD%D1%91%D0%BD%D0%BD%D0%BE%D0%B5_%D1%81%D0%BE%D1%81%D1%82%D0%BE%D1%8F%D0%BD%D0%B8%D0%B5_%D1%81%D0%BE%D0%B7%D0%BD%D0%B0%D0%BD%D0%B8%D1%8F" TargetMode="External"/><Relationship Id="rId21" Type="http://schemas.openxmlformats.org/officeDocument/2006/relationships/hyperlink" Target="https://ru.wikipedia.org/wiki/%D0%AD%D1%82%D0%B8%D0%BE%D0%BB%D0%BE%D0%B3%D0%B8%D1%8F" TargetMode="External"/><Relationship Id="rId7" Type="http://schemas.openxmlformats.org/officeDocument/2006/relationships/hyperlink" Target="https://ru.wikipedia.org/wiki/%D0%A5%D0%BE%D0%BB%D0%BE%D1%82%D1%80%D0%BE%D0%BF%D0%BD%D0%BE%D0%B5_%D0%B4%D1%8B%D1%85%D0%B0%D0%BD%D0%B8%D0%B5" TargetMode="External"/><Relationship Id="rId12" Type="http://schemas.openxmlformats.org/officeDocument/2006/relationships/hyperlink" Target="https://ru.wikipedia.org/wiki/%D0%A2%D1%80%D0%B0%D0%BD%D1%81_(%D0%BF%D1%81%D0%B8%D1%85%D0%B8%D1%87%D0%B5%D1%81%D0%BA%D0%BE%D0%B5_%D1%81%D0%BE%D1%81%D1%82%D0%BE%D1%8F%D0%BD%D0%B8%D0%B5)" TargetMode="External"/><Relationship Id="rId17" Type="http://schemas.openxmlformats.org/officeDocument/2006/relationships/hyperlink" Target="https://ru.wikipedia.org/wiki/%D0%A0%D0%BE%D0%B4%D1%8B" TargetMode="External"/><Relationship Id="rId2" Type="http://schemas.openxmlformats.org/officeDocument/2006/relationships/hyperlink" Target="https://ru.wikipedia.org/wiki/%D0%A1%D0%BF%D0%B8%D0%B2%D0%B0%D0%BA,_%D0%94%D0%BC%D0%B8%D1%82%D1%80%D0%B8%D0%B9_%D0%9B%D0%B5%D0%BE%D0%BD%D0%B8%D0%B4%D0%BE%D0%B2%D0%B8%D1%87" TargetMode="External"/><Relationship Id="rId16" Type="http://schemas.openxmlformats.org/officeDocument/2006/relationships/hyperlink" Target="https://ru.wikipedia.org/wiki/%D0%9E%D1%80%D0%B3%D0%B0%D0%B7%D0%BC" TargetMode="External"/><Relationship Id="rId20" Type="http://schemas.openxmlformats.org/officeDocument/2006/relationships/hyperlink" Target="https://ru.wikipedia.org/wiki/%D0%9E%D0%BA%D0%BE%D0%BB%D0%BE%D1%81%D0%BC%D0%B5%D1%80%D1%82%D0%BD%D1%8B%D0%B9_%D0%BE%D0%BF%D1%8B%D1%82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ru.wikipedia.org/wiki/%D0%A1%D0%B5%D0%BD%D1%81%D0%BE%D1%80%D0%BD%D0%B0%D1%8F_%D0%B4%D0%B5%D0%BF%D1%80%D0%B8%D0%B2%D0%B0%D1%86%D0%B8%D1%8F" TargetMode="External"/><Relationship Id="rId11" Type="http://schemas.openxmlformats.org/officeDocument/2006/relationships/hyperlink" Target="https://ru.wikipedia.org/wiki/%D0%9E%D1%81%D0%BE%D0%B7%D0%BD%D0%B0%D0%BD%D0%BD%D1%8B%D0%B5_%D1%81%D0%BD%D0%BE%D0%B2%D0%B8%D0%B4%D0%B5%D0%BD%D0%B8%D1%8F" TargetMode="External"/><Relationship Id="rId5" Type="http://schemas.openxmlformats.org/officeDocument/2006/relationships/hyperlink" Target="https://ru.wikipedia.org/wiki/%D0%9F%D1%81%D0%B8%D1%85%D0%BE%D0%B4%D0%B5%D0%BB%D0%B8%D0%BA%D0%B8" TargetMode="External"/><Relationship Id="rId15" Type="http://schemas.openxmlformats.org/officeDocument/2006/relationships/hyperlink" Target="https://ru.wikipedia.org/wiki/%D0%A1%D0%BF%D0%BE%D1%80%D1%82" TargetMode="External"/><Relationship Id="rId10" Type="http://schemas.openxmlformats.org/officeDocument/2006/relationships/hyperlink" Target="https://ru.wikipedia.org/wiki/%D0%A8%D1%83%D0%BB%D1%8C%D1%86,_%D0%98%D0%BE%D0%B3%D0%B0%D0%BD%D0%BD" TargetMode="External"/><Relationship Id="rId19" Type="http://schemas.openxmlformats.org/officeDocument/2006/relationships/hyperlink" Target="https://ru.wikipedia.org/wiki/%D0%9F%D0%B8%D0%BA%D0%BE%D0%B2%D1%8B%D0%B5_%D0%BF%D0%B5%D1%80%D0%B5%D0%B6%D0%B8%D0%B2%D0%B0%D0%BD%D0%B8%D1%8F" TargetMode="External"/><Relationship Id="rId4" Type="http://schemas.openxmlformats.org/officeDocument/2006/relationships/hyperlink" Target="https://ru.wikipedia.org/wiki/%D0%9F%D1%81%D0%B8%D1%85%D0%BE%D0%B0%D0%BA%D1%82%D0%B8%D0%B2%D0%BD%D1%8B%D0%B5_%D0%B2%D0%B5%D1%89%D0%B5%D1%81%D1%82%D0%B2%D0%B0" TargetMode="External"/><Relationship Id="rId9" Type="http://schemas.openxmlformats.org/officeDocument/2006/relationships/hyperlink" Target="https://ru.wikipedia.org/wiki/%D0%90%D1%83%D1%82%D0%BE%D0%B3%D0%B5%D0%BD%D0%BD%D0%B0%D1%8F_%D1%82%D1%80%D0%B5%D0%BD%D0%B8%D1%80%D0%BE%D0%B2%D0%BA%D0%B0" TargetMode="External"/><Relationship Id="rId14" Type="http://schemas.openxmlformats.org/officeDocument/2006/relationships/hyperlink" Target="https://ru.wikipedia.org/wiki/%D0%9C%D1%83%D0%B7%D1%8B%D0%BA%D0%B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1%8B%D0%B3%D0%BE%D1%82%D1%81%D0%BA%D0%B8%D0%B9,_%D0%9B%D0%B5%D0%B2_%D0%A1%D0%B5%D0%BC%D1%91%D0%BD%D0%BE%D0%B2%D0%B8%D1%87" TargetMode="External"/><Relationship Id="rId2" Type="http://schemas.openxmlformats.org/officeDocument/2006/relationships/hyperlink" Target="https://ru.wikipedia.org/w/index.php?title=%D0%93%D0%BE%D1%80%D0%B4%D0%B5%D0%B5%D0%B2%D0%B0,_%D0%9E%D0%BB%D1%8C%D0%B3%D0%B0_%D0%92%D0%BB%D0%B0%D0%B4%D0%B8%D0%BC%D0%B8%D1%80%D0%BE%D0%B2%D0%BD%D0%B0&amp;action=edit&amp;redlink=1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ru.wikipedia.org/wiki/%D0%98%D0%B7%D0%BC%D0%B5%D0%BD%D1%91%D0%BD%D0%BD%D0%BE%D0%B5_%D1%81%D0%BE%D1%81%D1%82%D0%BE%D1%8F%D0%BD%D0%B8%D0%B5_%D1%81%D0%BE%D0%B7%D0%BD%D0%B0%D0%BD%D0%B8%D1%8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5%D1%81%D1%81%D0%B8%D0%B0%D0%BD%D1%81%D1%82%D0%B2%D0%BE" TargetMode="External"/><Relationship Id="rId2" Type="http://schemas.openxmlformats.org/officeDocument/2006/relationships/hyperlink" Target="https://ru.wikipedia.org/wiki/%D0%98%D0%B7%D0%BC%D0%B5%D0%BD%D1%91%D0%BD%D0%BD%D0%BE%D0%B5_%D1%81%D0%BE%D1%81%D1%82%D0%BE%D1%8F%D0%BD%D0%B8%D0%B5_%D1%81%D0%BE%D0%B7%D0%BD%D0%B0%D0%BD%D0%B8%D1%8F" TargetMode="Externa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8%D0%B7%D0%BC%D0%B5%D0%BD%D1%91%D0%BD%D0%BD%D0%BE%D0%B5_%D1%81%D0%BE%D1%81%D1%82%D0%BE%D1%8F%D0%BD%D0%B8%D0%B5_%D1%81%D0%BE%D0%B7%D0%BD%D0%B0%D0%BD%D0%B8%D1%8F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E%D0%B1%D1%89%D0%B0%D1%8F_%D0%BF%D1%81%D0%B8%D1%85%D0%BE%D0%BB%D0%BE%D0%B3%D0%B8%D1%8F" TargetMode="External"/><Relationship Id="rId13" Type="http://schemas.openxmlformats.org/officeDocument/2006/relationships/hyperlink" Target="https://ru.wikipedia.org/wiki/%D0%A2%D1%80%D0%B0%D0%BD%D1%81%D0%BF%D0%B5%D1%80%D1%81%D0%BE%D0%BD%D0%B0%D0%BB%D1%8C%D0%BD%D0%B0%D1%8F_%D0%BF%D1%81%D0%B8%D1%85%D0%BE%D0%BB%D0%BE%D0%B3%D0%B8%D1%8F" TargetMode="External"/><Relationship Id="rId3" Type="http://schemas.openxmlformats.org/officeDocument/2006/relationships/hyperlink" Target="https://ru.wikipedia.org/wiki/%D0%9B%D1%8E%D0%B4%D0%B2%D0%B8%D0%B3,_%D0%90%D1%80%D0%BD%D0%BE%D0%BB%D1%8C%D0%B4" TargetMode="External"/><Relationship Id="rId7" Type="http://schemas.openxmlformats.org/officeDocument/2006/relationships/hyperlink" Target="https://ru.wikipedia.org/w/index.php?title=%D0%98%D1%81%D1%81%D0%BB%D0%B5%D0%B4%D0%BE%D0%B2%D0%B0%D0%BD%D0%B8%D1%8F_%D1%81%D0%BE%D0%B7%D0%BD%D0%B0%D0%BD%D0%B8%D1%8F&amp;action=edit&amp;redlink=1" TargetMode="External"/><Relationship Id="rId12" Type="http://schemas.openxmlformats.org/officeDocument/2006/relationships/hyperlink" Target="https://ru.wikipedia.org/wiki/%D0%90%D0%BD%D0%B0%D0%BB%D0%B8%D1%82%D0%B8%D1%87%D0%B5%D1%81%D0%BA%D0%B0%D1%8F_%D0%BF%D1%81%D0%B8%D1%85%D0%BE%D0%BB%D0%BE%D0%B3%D0%B8%D1%8F" TargetMode="External"/><Relationship Id="rId17" Type="http://schemas.openxmlformats.org/officeDocument/2006/relationships/hyperlink" Target="https://ru.wikipedia.org/wiki/%D0%90%D0%BD%D1%82%D1%80%D0%BE%D0%BF%D0%BE%D0%BB%D0%BE%D0%B3%D0%B8%D1%8F" TargetMode="External"/><Relationship Id="rId2" Type="http://schemas.openxmlformats.org/officeDocument/2006/relationships/hyperlink" Target="https://ru.wikipedia.org/wiki/%D0%A0%D0%B5%D1%84%D0%BB%D0%B5%D0%BA%D1%81%D0%B8%D1%8F" TargetMode="External"/><Relationship Id="rId16" Type="http://schemas.openxmlformats.org/officeDocument/2006/relationships/hyperlink" Target="https://ru.wikipedia.org/wiki/%D0%9F%D1%81%D0%B8%D1%85%D0%B8%D0%B0%D1%82%D1%80%D0%B8%D1%8F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ru.wikipedia.org/wiki/%D0%9F%D0%B0%D1%82%D0%BE%D0%BB%D0%BE%D0%B3%D0%B8%D1%8F" TargetMode="External"/><Relationship Id="rId11" Type="http://schemas.openxmlformats.org/officeDocument/2006/relationships/hyperlink" Target="https://ru.wikipedia.org/wiki/%D0%9A%D0%BE%D0%B3%D0%BD%D0%B8%D1%82%D0%B8%D0%B2%D0%BD%D0%B0%D1%8F_%D0%BF%D1%81%D0%B8%D1%85%D0%BE%D0%BB%D0%BE%D0%B3%D0%B8%D1%8F" TargetMode="External"/><Relationship Id="rId5" Type="http://schemas.openxmlformats.org/officeDocument/2006/relationships/hyperlink" Target="https://ru.wikipedia.org/wiki/%D0%9F%D1%81%D0%B8%D1%85%D0%B8%D0%BA%D0%B0" TargetMode="External"/><Relationship Id="rId15" Type="http://schemas.openxmlformats.org/officeDocument/2006/relationships/hyperlink" Target="https://ru.wikipedia.org/wiki/%D0%9D%D0%B5%D0%B9%D1%80%D0%BE%D0%BF%D1%81%D0%B8%D1%85%D0%BE%D0%BB%D0%BE%D0%B3%D0%B8%D1%8F" TargetMode="External"/><Relationship Id="rId10" Type="http://schemas.openxmlformats.org/officeDocument/2006/relationships/hyperlink" Target="https://ru.wikipedia.org/wiki/%D0%9F%D1%81%D0%B8%D1%85%D0%BE%D0%BB%D0%BE%D0%B3%D0%B8%D1%8F_%D0%BB%D0%B8%D1%87%D0%BD%D0%BE%D1%81%D1%82%D0%B8" TargetMode="External"/><Relationship Id="rId4" Type="http://schemas.openxmlformats.org/officeDocument/2006/relationships/hyperlink" Target="https://ru.wikipedia.org/wiki/%D0%A1%D0%BE%D0%B7%D0%BD%D0%B0%D0%BD%D0%B8%D0%B5_(%D0%BF%D1%81%D0%B8%D1%85%D0%BE%D0%BB%D0%BE%D0%B3%D0%B8%D1%8F)" TargetMode="External"/><Relationship Id="rId9" Type="http://schemas.openxmlformats.org/officeDocument/2006/relationships/hyperlink" Target="https://ru.wikipedia.org/wiki/%D0%A1%D0%BE%D1%86%D0%B8%D0%B0%D0%BB%D1%8C%D0%BD%D0%B0%D1%8F_%D0%BF%D1%81%D0%B8%D1%85%D0%BE%D0%BB%D0%BE%D0%B3%D0%B8%D1%8F" TargetMode="External"/><Relationship Id="rId14" Type="http://schemas.openxmlformats.org/officeDocument/2006/relationships/hyperlink" Target="https://ru.wikipedia.org/wiki/%D0%9A%D0%BB%D0%B8%D0%BD%D0%B8%D1%87%D0%B5%D1%81%D0%BA%D0%B0%D1%8F_%D0%BF%D1%81%D0%B8%D1%85%D0%BE%D0%BB%D0%BE%D0%B3%D0%B8%D1%8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0%BB%D1%83%D0%B1%D0%BE%D0%BA%D0%B8%D0%B9_%D1%81%D0%BE%D0%BD" TargetMode="External"/><Relationship Id="rId13" Type="http://schemas.openxmlformats.org/officeDocument/2006/relationships/hyperlink" Target="https://ru.wikipedia.org/wiki/%D0%9F%D1%81%D0%B8%D1%85%D0%B8%D1%87%D0%B5%D1%81%D0%BA%D0%B8%D0%B5_%D1%81%D0%BE%D1%81%D1%82%D0%BE%D1%8F%D0%BD%D0%B8%D1%8F" TargetMode="External"/><Relationship Id="rId18" Type="http://schemas.openxmlformats.org/officeDocument/2006/relationships/hyperlink" Target="https://ru.wikipedia.org/wiki/%D0%9B%D1%8E%D0%B4%D0%B2%D0%B8%D0%B3,_%D0%90%D1%80%D0%BD%D0%BE%D0%BB%D1%8C%D0%B4" TargetMode="External"/><Relationship Id="rId3" Type="http://schemas.openxmlformats.org/officeDocument/2006/relationships/hyperlink" Target="https://ru.wikipedia.org/wiki/%D0%A2%D0%B0%D1%80%D1%82,_%D0%A7%D0%B0%D1%80%D0%BB%D1%8C%D0%B7" TargetMode="External"/><Relationship Id="rId7" Type="http://schemas.openxmlformats.org/officeDocument/2006/relationships/hyperlink" Target="https://ru.wikipedia.org/wiki/%D0%A1%D0%BD%D0%BE%D0%B2%D0%B8%D0%B4%D0%B5%D0%BD%D0%B8%D0%B5" TargetMode="External"/><Relationship Id="rId12" Type="http://schemas.openxmlformats.org/officeDocument/2006/relationships/hyperlink" Target="https://ru.wikipedia.org/wiki/%D0%9C%D1%8F%D1%81%D0%B8%D1%89%D0%B5%D0%B2,_%D0%92%D0%BB%D0%B0%D0%B4%D0%B8%D0%BC%D0%B8%D1%80_%D0%9D%D0%B8%D0%BA%D0%BE%D0%BB%D0%B0%D0%B5%D0%B2%D0%B8%D1%87" TargetMode="External"/><Relationship Id="rId17" Type="http://schemas.openxmlformats.org/officeDocument/2006/relationships/hyperlink" Target="https://ru.wikipedia.org/wiki/%D0%A5%D0%B0%D1%80%D0%B0%D0%BA%D1%82%D0%B5%D1%80" TargetMode="External"/><Relationship Id="rId2" Type="http://schemas.openxmlformats.org/officeDocument/2006/relationships/hyperlink" Target="https://ru.wikipedia.org/w/index.php?title=%D0%A1%D0%BE%D1%81%D1%82%D0%BE%D1%8F%D0%BD%D0%B8%D1%8F_%D1%81%D0%BE%D0%B7%D0%BD%D0%B0%D0%BD%D0%B8%D1%8F&amp;action=edit&amp;redlink=1" TargetMode="External"/><Relationship Id="rId16" Type="http://schemas.openxmlformats.org/officeDocument/2006/relationships/hyperlink" Target="https://ru.wikipedia.org/wiki/%D0%9B%D0%B8%D1%87%D0%BD%D0%BE%D1%81%D1%82%D1%8C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ru.wikipedia.org/w/index.php?title=%D0%91%D0%BE%D0%B4%D1%80%D1%81%D1%82%D0%B2%D0%BE%D0%B2%D0%B0%D0%BD%D0%B8%D0%B5&amp;action=edit&amp;redlink=1" TargetMode="External"/><Relationship Id="rId11" Type="http://schemas.openxmlformats.org/officeDocument/2006/relationships/hyperlink" Target="https://ru.wikipedia.org/wiki/%D0%94%D0%B6%D0%B5%D0%B9%D0%BC%D1%81,_%D0%A3%D0%B8%D0%BB%D1%8C%D1%8F%D0%BC" TargetMode="External"/><Relationship Id="rId5" Type="http://schemas.openxmlformats.org/officeDocument/2006/relationships/hyperlink" Target="https://ru.wikipedia.org/w/index.php?title=%D0%95%D1%81%D1%82%D0%B5%D1%81%D1%82%D0%B2%D0%B5%D0%BD%D0%BD%D1%8B%D0%B5_%D1%81%D0%BE%D1%81%D1%82%D0%BE%D1%8F%D0%BD%D0%B8%D1%8F_%D1%81%D0%BE%D0%B7%D0%BD%D0%B0%D0%BD%D0%B8%D1%8F&amp;action=edit&amp;redlink=1" TargetMode="External"/><Relationship Id="rId15" Type="http://schemas.openxmlformats.org/officeDocument/2006/relationships/hyperlink" Target="https://ru.wikipedia.org/w/index.php?title=%D0%A1%D0%B2%D0%BE%D0%B9%D1%81%D1%82%D0%B2%D0%B0_%D0%BB%D0%B8%D1%87%D0%BD%D0%BE%D1%81%D1%82%D0%B8&amp;action=edit&amp;redlink=1" TargetMode="External"/><Relationship Id="rId10" Type="http://schemas.openxmlformats.org/officeDocument/2006/relationships/hyperlink" Target="https://ru.wikipedia.org/wiki/%D0%A2%D1%80%D0%B0%D0%BD%D1%81_(%D0%BF%D1%81%D0%B8%D1%85%D0%B8%D1%87%D0%B5%D1%81%D0%BA%D0%BE%D0%B5_%D1%81%D0%BE%D1%81%D1%82%D0%BE%D1%8F%D0%BD%D0%B8%D0%B5)" TargetMode="External"/><Relationship Id="rId4" Type="http://schemas.openxmlformats.org/officeDocument/2006/relationships/hyperlink" Target="https://ru.wikipedia.org/w/index.php?title=%D0%9E%D0%B1%D1%8B%D1%87%D0%BD%D1%8B%D0%B5_%D1%81%D0%BE%D1%81%D1%82%D0%BE%D1%8F%D0%BD%D0%B8%D1%8F_%D1%81%D0%BE%D0%B7%D0%BD%D0%B0%D0%BD%D0%B8%D1%8F&amp;action=edit&amp;redlink=1" TargetMode="External"/><Relationship Id="rId9" Type="http://schemas.openxmlformats.org/officeDocument/2006/relationships/hyperlink" Target="https://ru.wikipedia.org/wiki/%D0%93%D0%B8%D0%BF%D0%BD%D0%BE%D0%B7" TargetMode="External"/><Relationship Id="rId14" Type="http://schemas.openxmlformats.org/officeDocument/2006/relationships/hyperlink" Target="https://ru.wikipedia.org/wiki/%D0%9F%D1%81%D0%B8%D1%85%D0%B8%D1%87%D0%B5%D1%81%D0%BA%D0%B8%D0%B5_%D0%BF%D1%80%D0%BE%D1%86%D0%B5%D1%81%D1%81%D1%8B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1%83%D0%BD%D0%B4%D1%82,_%D0%92%D0%B8%D0%BB%D1%8C%D0%B3%D0%B5%D0%BB%D1%8C%D0%BC" TargetMode="External"/><Relationship Id="rId2" Type="http://schemas.openxmlformats.org/officeDocument/2006/relationships/hyperlink" Target="https://ru.wikipedia.org/w/index.php?title=%D0%91%D0%BE%D0%B4%D1%80%D1%81%D1%82%D0%B2%D0%BE%D0%B2%D0%B0%D0%BD%D0%B8%D0%B5&amp;action=edit&amp;redlink=1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ru.wikipedia.org/wiki/%D0%A2%D1%80%D0%B0%D0%BD%D1%81%D0%BF%D0%B5%D1%80%D1%81%D0%BE%D0%BD%D0%B0%D0%BB%D1%8C%D0%BD%D0%B0%D1%8F_%D0%BF%D1%81%D0%B8%D1%85%D0%BE%D0%BB%D0%BE%D0%B3%D0%B8%D1%8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/index.php?title=%D0%9F%D0%B5%D1%82%D1%80%D0%BE%D0%B2%D1%81%D0%BA%D0%B8%D0%B9,_%D0%92%D0%B0%D0%B4%D0%B8%D0%BC_%D0%90%D1%80%D1%82%D1%83%D1%80%D0%BE%D0%B2%D0%B8%D1%87&amp;action=edit&amp;redlink=1" TargetMode="External"/><Relationship Id="rId3" Type="http://schemas.openxmlformats.org/officeDocument/2006/relationships/hyperlink" Target="https://ru.wikipedia.org/w/index.php?title=%D0%93%D0%BE%D1%80%D0%B4%D0%B5%D0%B5%D0%B2%D0%B0,_%D0%9E%D0%BB%D1%8C%D0%B3%D0%B0_%D0%92%D0%BB%D0%B0%D0%B4%D0%B8%D0%BC%D0%B8%D1%80%D0%BE%D0%B2%D0%BD%D0%B0&amp;action=edit&amp;redlink=1" TargetMode="External"/><Relationship Id="rId7" Type="http://schemas.openxmlformats.org/officeDocument/2006/relationships/hyperlink" Target="https://ru.wikipedia.org/wiki/%D0%9E%D0%B6%D0%B8%D0%B4%D0%B0%D0%BD%D0%B8%D1%8F" TargetMode="External"/><Relationship Id="rId12" Type="http://schemas.openxmlformats.org/officeDocument/2006/relationships/hyperlink" Target="https://ru.wikipedia.org/w/index.php?title=%D0%91%D1%83%D1%80%D0%B3%D0%B8%D0%BD%D1%8C%D0%BE%D0%BD,_%D0%AD%D1%80%D0%B8%D0%BA%D0%B0&amp;action=edit&amp;redlink=1" TargetMode="External"/><Relationship Id="rId2" Type="http://schemas.openxmlformats.org/officeDocument/2006/relationships/hyperlink" Target="https://ru.wikipedia.org/w/index.php?title=%D0%A0%D0%BE%D1%81%D1%81%D0%BE%D1%85%D0%B8%D0%BD,_%D0%90%D0%BD%D0%B4%D1%80%D0%B5%D0%B9_%D0%92%D0%BB%D0%B0%D0%B4%D0%B8%D0%BC%D0%B8%D1%80%D0%BE%D0%B2%D0%B8%D1%87&amp;action=edit&amp;redlink=1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ru.wikipedia.org/wiki/%D0%97%D0%BD%D0%B0%D0%BD%D0%B8%D1%8F" TargetMode="External"/><Relationship Id="rId11" Type="http://schemas.openxmlformats.org/officeDocument/2006/relationships/hyperlink" Target="https://ru.wikipedia.org/wiki/%D0%9A%D1%80%D0%BE%D1%81%D1%81-%D0%BA%D1%83%D0%BB%D1%8C%D1%82%D1%83%D1%80%D0%BD%D0%B0%D1%8F_%D0%BF%D1%81%D0%B8%D1%85%D0%BE%D0%BB%D0%BE%D0%B3%D0%B8%D1%8F" TargetMode="External"/><Relationship Id="rId5" Type="http://schemas.openxmlformats.org/officeDocument/2006/relationships/hyperlink" Target="https://ru.wikipedia.org/wiki/%D0%A3%D1%81%D1%82%D0%B0%D0%BD%D0%BE%D0%B2%D0%BA%D0%B0_(%D0%BF%D1%81%D0%B8%D1%85%D0%BE%D0%BB%D0%BE%D0%B3%D0%B8%D1%8F)" TargetMode="External"/><Relationship Id="rId10" Type="http://schemas.openxmlformats.org/officeDocument/2006/relationships/hyperlink" Target="https://ru.wikipedia.org/wiki/%D0%A1%D0%B0%D0%BC%D0%BE%D1%81%D0%BE%D0%B7%D0%BD%D0%B0%D0%BD%D0%B8%D0%B5" TargetMode="External"/><Relationship Id="rId4" Type="http://schemas.openxmlformats.org/officeDocument/2006/relationships/hyperlink" Target="https://ru.wikipedia.org/wiki/%D0%94%D0%B5%D1%8F%D1%82%D0%B5%D0%BB%D1%8C%D0%BD%D0%BE%D1%81%D1%82%D1%8C" TargetMode="External"/><Relationship Id="rId9" Type="http://schemas.openxmlformats.org/officeDocument/2006/relationships/hyperlink" Target="https://ru.wikipedia.org/wiki/%D0%A1%D0%BE%D0%B7%D0%BD%D0%B0%D0%BD%D0%B8%D0%B5_(%D0%BF%D1%81%D0%B8%D1%85%D0%BE%D0%BB%D0%BE%D0%B3%D0%B8%D1%8F)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0%D0%BC%D0%BE%D1%81%D0%BE%D0%B7%D0%BD%D0%B0%D0%BD%D0%B8%D0%B5" TargetMode="External"/><Relationship Id="rId3" Type="http://schemas.openxmlformats.org/officeDocument/2006/relationships/hyperlink" Target="https://ru.wikipedia.org/wiki/%D0%9F%D0%B5%D1%82%D1%80%D0%B5%D0%BD%D0%BA%D0%BE,_%D0%92%D0%B8%D0%BA%D1%82%D0%BE%D1%80_%D0%A4%D1%91%D0%B4%D0%BE%D1%80%D0%BE%D0%B2%D0%B8%D1%87" TargetMode="External"/><Relationship Id="rId7" Type="http://schemas.openxmlformats.org/officeDocument/2006/relationships/hyperlink" Target="https://ru.wikipedia.org/wiki/%D0%9A%D0%B0%D1%82%D0%B5%D0%B3%D0%BE%D1%80%D0%B8%D0%B7%D0%B0%D1%86%D0%B8%D1%8F" TargetMode="External"/><Relationship Id="rId2" Type="http://schemas.openxmlformats.org/officeDocument/2006/relationships/hyperlink" Target="https://ru.wikipedia.org/w/index.php?title=%D0%9A%D1%83%D1%87%D0%B5%D1%80%D0%B5%D0%BD%D0%BA%D0%BE,_%D0%92%D0%BB%D0%B0%D0%B4%D0%B8%D0%BC%D0%B8%D1%80_%D0%92%D0%B8%D0%BB%D0%B5%D1%82%D0%B0%D1%80%D1%8C%D0%B5%D0%B2%D0%B8%D1%87&amp;action=edit&amp;redlink=1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ru.wikipedia.org/wiki/%D0%9E%D0%BF%D1%8B%D1%82" TargetMode="External"/><Relationship Id="rId11" Type="http://schemas.openxmlformats.org/officeDocument/2006/relationships/hyperlink" Target="https://ru.wikipedia.org/wiki/%D0%A1%D0%BD%D0%BE%D0%B2%D0%B8%D0%B4%D0%B5%D0%BD%D0%B8%D0%B5" TargetMode="External"/><Relationship Id="rId5" Type="http://schemas.openxmlformats.org/officeDocument/2006/relationships/hyperlink" Target="https://ru.wikipedia.org/wiki/%D0%98%D0%B7%D0%BC%D0%B5%D0%BD%D1%91%D0%BD%D0%BD%D0%BE%D0%B5_%D1%81%D0%BE%D1%81%D1%82%D0%BE%D1%8F%D0%BD%D0%B8%D0%B5_%D1%81%D0%BE%D0%B7%D0%BD%D0%B0%D0%BD%D0%B8%D1%8F" TargetMode="External"/><Relationship Id="rId10" Type="http://schemas.openxmlformats.org/officeDocument/2006/relationships/hyperlink" Target="https://ru.wikipedia.org/wiki/%D0%92%D0%BD%D1%83%D1%82%D1%80%D0%B5%D0%BD%D0%BD%D0%B8%D0%B9_%D0%B4%D0%B8%D0%B0%D0%BB%D0%BE%D0%B3" TargetMode="External"/><Relationship Id="rId4" Type="http://schemas.openxmlformats.org/officeDocument/2006/relationships/hyperlink" Target="https://ru.wikipedia.org/w/index.php?title=%D0%A0%D0%BE%D1%81%D1%81%D0%BE%D1%85%D0%B8%D0%BD,_%D0%90%D0%BD%D0%B4%D1%80%D0%B5%D0%B9_%D0%92%D0%BB%D0%B0%D0%B4%D0%B8%D0%BC%D0%B8%D1%80%D0%BE%D0%B2%D0%B8%D1%87&amp;action=edit&amp;redlink=1" TargetMode="External"/><Relationship Id="rId9" Type="http://schemas.openxmlformats.org/officeDocument/2006/relationships/hyperlink" Target="https://ru.wikipedia.org/wiki/%D0%A0%D0%B5%D1%84%D0%BB%D0%B5%D0%BA%D1%81%D0%B8%D1%8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B%D1%8E%D0%B4%D0%B2%D0%B8%D0%B3,_%D0%90%D1%80%D0%BD%D0%BE%D0%BB%D1%8C%D0%B4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412776"/>
            <a:ext cx="6172200" cy="1894362"/>
          </a:xfrm>
        </p:spPr>
        <p:txBody>
          <a:bodyPr>
            <a:normAutofit/>
          </a:bodyPr>
          <a:lstStyle/>
          <a:p>
            <a:r>
              <a:rPr lang="ru-RU" sz="4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Речь в изменённом состоянии сознания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365104"/>
            <a:ext cx="4572000" cy="1752600"/>
          </a:xfrm>
        </p:spPr>
        <p:txBody>
          <a:bodyPr>
            <a:normAutofit/>
          </a:bodyPr>
          <a:lstStyle/>
          <a:p>
            <a:r>
              <a:rPr lang="ru-RU" sz="4000" b="1" dirty="0" err="1">
                <a:solidFill>
                  <a:schemeClr val="tx1"/>
                </a:solidFill>
              </a:rPr>
              <a:t>Макарушина</a:t>
            </a:r>
            <a:r>
              <a:rPr lang="ru-RU" sz="4000" b="1" dirty="0">
                <a:solidFill>
                  <a:schemeClr val="tx1"/>
                </a:solidFill>
              </a:rPr>
              <a:t> Ю.Е</a:t>
            </a:r>
          </a:p>
        </p:txBody>
      </p:sp>
    </p:spTree>
    <p:extLst>
      <p:ext uri="{BB962C8B-B14F-4D97-AF65-F5344CB8AC3E}">
        <p14:creationId xmlns:p14="http://schemas.microsoft.com/office/powerpoint/2010/main" val="856469525"/>
      </p:ext>
    </p:extLst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31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Выделяются три группы гипотез, относительно причин и механизмов индукции ИСС, то есть о природе ИСС: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600400"/>
          </a:xfrm>
        </p:spPr>
        <p:txBody>
          <a:bodyPr>
            <a:normAutofit fontScale="92500"/>
          </a:bodyPr>
          <a:lstStyle/>
          <a:p>
            <a:pPr lvl="0"/>
            <a:r>
              <a:rPr lang="ru-RU" sz="2400" dirty="0"/>
              <a:t>ИСС как функциональные нарушения нервной системы / личностные нарушения</a:t>
            </a:r>
          </a:p>
          <a:p>
            <a:pPr lvl="0"/>
            <a:r>
              <a:rPr lang="ru-RU" sz="2400" dirty="0"/>
              <a:t>ИСС как система личностных установок, проявляющихся в форме интенсивных экзистенциальных, мистических и религиозных переживаний.</a:t>
            </a:r>
          </a:p>
          <a:p>
            <a:pPr lvl="0"/>
            <a:r>
              <a:rPr lang="ru-RU" sz="2400" dirty="0"/>
              <a:t>ИСС как продукт когнитивного процесса, и в частности как одна из форм проявления </a:t>
            </a:r>
            <a:r>
              <a:rPr lang="ru-RU" sz="2400" dirty="0" err="1"/>
              <a:t>креативности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ransition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186634" cy="511156"/>
          </a:xfrm>
        </p:spPr>
        <p:txBody>
          <a:bodyPr>
            <a:noAutofit/>
          </a:bodyPr>
          <a:lstStyle/>
          <a:p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Функции ИСС</a:t>
            </a:r>
            <a:br>
              <a:rPr lang="ru-RU" sz="36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467600" cy="5188092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r>
              <a:rPr lang="ru-RU" u="sng" dirty="0">
                <a:hlinkClick r:id="rId2" tooltip="Людвиг, Арнольд"/>
              </a:rPr>
              <a:t>Арнольд Людвиг</a:t>
            </a:r>
            <a:r>
              <a:rPr lang="ru-RU" dirty="0"/>
              <a:t>, в отношении отдельного человека, испытывающего ИСС, выделил, по критерию их полезности для человека и общества, в котором он живёт, 2 основных группы функций ИСС</a:t>
            </a:r>
            <a:r>
              <a:rPr lang="ru-RU" u="sng" baseline="30000" dirty="0">
                <a:hlinkClick r:id="rId3"/>
              </a:rPr>
              <a:t>[16]</a:t>
            </a:r>
            <a:r>
              <a:rPr lang="ru-RU" dirty="0"/>
              <a:t>:</a:t>
            </a:r>
          </a:p>
          <a:p>
            <a:pPr lvl="0"/>
            <a:r>
              <a:rPr lang="ru-RU" i="1" dirty="0"/>
              <a:t>адаптивные</a:t>
            </a:r>
            <a:r>
              <a:rPr lang="ru-RU" dirty="0"/>
              <a:t> функции ИСС:</a:t>
            </a:r>
          </a:p>
          <a:p>
            <a:pPr lvl="0"/>
            <a:r>
              <a:rPr lang="ru-RU" i="1" dirty="0"/>
              <a:t>психотерапевтическая</a:t>
            </a:r>
            <a:r>
              <a:rPr lang="ru-RU" dirty="0"/>
              <a:t> — ИСС помогают поддерживать и улучшать здоровье и самочувствие, могут использоваться для излечения от заболеваний (психических и психосоматических), а также для того, чтобы справляться с болью;</a:t>
            </a:r>
          </a:p>
          <a:p>
            <a:pPr lvl="0"/>
            <a:r>
              <a:rPr lang="ru-RU" i="1" dirty="0"/>
              <a:t>получение нового опыта и новых знаний</a:t>
            </a:r>
            <a:r>
              <a:rPr lang="ru-RU" dirty="0"/>
              <a:t> — пониманий о себе и своих отношений с миром и другими людьми, как источник вдохновения и усиления эстетического восприятия; приобщение личности к культуре сообществ и общества, в которых он живёт;</a:t>
            </a:r>
          </a:p>
          <a:p>
            <a:pPr lvl="0"/>
            <a:r>
              <a:rPr lang="ru-RU" i="1" dirty="0"/>
              <a:t>социальные функции</a:t>
            </a:r>
            <a:r>
              <a:rPr lang="ru-RU" dirty="0"/>
              <a:t> — ИСС обеспечивают групповую сплочённость, включаются в ритуалы инициации, помогают разрешать конфликты между требованиями общества и желаниями конкретного человека.</a:t>
            </a:r>
          </a:p>
          <a:p>
            <a:pPr lvl="0"/>
            <a:r>
              <a:rPr lang="ru-RU" i="1" dirty="0" err="1"/>
              <a:t>дезадаптивные</a:t>
            </a:r>
            <a:r>
              <a:rPr lang="ru-RU" dirty="0"/>
              <a:t> функции ИСС — эти состояния используются для ухода от существующей реальности (в таких случаях человек удовлетворяет через эти состояния свои психологические потребности).</a:t>
            </a:r>
          </a:p>
          <a:p>
            <a:endParaRPr lang="ru-RU" dirty="0"/>
          </a:p>
        </p:txBody>
      </p:sp>
    </p:spTree>
  </p:cSld>
  <p:clrMapOvr>
    <a:masterClrMapping/>
  </p:clrMapOvr>
  <p:transition>
    <p:strip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Типологии ИСС</a:t>
            </a:r>
            <a:b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Согласно разработкам Л. И. </a:t>
            </a:r>
            <a:r>
              <a:rPr lang="ru-RU" dirty="0" err="1"/>
              <a:t>Спивака</a:t>
            </a:r>
            <a:r>
              <a:rPr lang="ru-RU" dirty="0"/>
              <a:t> и </a:t>
            </a:r>
            <a:r>
              <a:rPr lang="ru-RU" dirty="0">
                <a:hlinkClick r:id="rId2" tooltip="Спивак, Дмитрий Леонидович"/>
              </a:rPr>
              <a:t>Д. Л. </a:t>
            </a:r>
            <a:r>
              <a:rPr lang="ru-RU" dirty="0" err="1">
                <a:hlinkClick r:id="rId2" tooltip="Спивак, Дмитрий Леонидович"/>
              </a:rPr>
              <a:t>Спивака</a:t>
            </a:r>
            <a:r>
              <a:rPr lang="ru-RU" dirty="0"/>
              <a:t>, изменённые состояния сознания можно </a:t>
            </a:r>
            <a:r>
              <a:rPr lang="ru-RU" dirty="0" err="1"/>
              <a:t>типологизировать</a:t>
            </a:r>
            <a:r>
              <a:rPr lang="ru-RU" dirty="0"/>
              <a:t> и подразделить следующим образом</a:t>
            </a:r>
            <a:r>
              <a:rPr lang="ru-RU" baseline="30000" dirty="0">
                <a:hlinkClick r:id="rId3"/>
              </a:rPr>
              <a:t>[20]</a:t>
            </a:r>
            <a:r>
              <a:rPr lang="ru-RU" dirty="0"/>
              <a:t>:</a:t>
            </a:r>
          </a:p>
          <a:p>
            <a:pPr lvl="0"/>
            <a:r>
              <a:rPr lang="ru-RU" b="1" dirty="0"/>
              <a:t>искусственно вызываемые</a:t>
            </a:r>
            <a:r>
              <a:rPr lang="ru-RU" dirty="0"/>
              <a:t>: индуцированные </a:t>
            </a:r>
            <a:r>
              <a:rPr lang="ru-RU" dirty="0" err="1">
                <a:hlinkClick r:id="rId4" tooltip="Психоактивные вещества"/>
              </a:rPr>
              <a:t>психоактивными</a:t>
            </a:r>
            <a:r>
              <a:rPr lang="ru-RU" dirty="0">
                <a:hlinkClick r:id="rId4" tooltip="Психоактивные вещества"/>
              </a:rPr>
              <a:t> веществами</a:t>
            </a:r>
            <a:r>
              <a:rPr lang="ru-RU" dirty="0"/>
              <a:t> (например, </a:t>
            </a:r>
            <a:r>
              <a:rPr lang="ru-RU" dirty="0" err="1">
                <a:hlinkClick r:id="rId5" tooltip="Психоделики"/>
              </a:rPr>
              <a:t>психоделиками</a:t>
            </a:r>
            <a:r>
              <a:rPr lang="ru-RU" dirty="0"/>
              <a:t> или процедурами </a:t>
            </a:r>
            <a:r>
              <a:rPr lang="en-US" dirty="0"/>
              <a:t>-</a:t>
            </a:r>
            <a:r>
              <a:rPr lang="ru-RU" dirty="0"/>
              <a:t> </a:t>
            </a:r>
            <a:r>
              <a:rPr lang="ru-RU" dirty="0">
                <a:hlinkClick r:id="rId6" tooltip="Сенсорная депривация"/>
              </a:rPr>
              <a:t>сенсорной </a:t>
            </a:r>
            <a:r>
              <a:rPr lang="ru-RU" dirty="0" err="1">
                <a:hlinkClick r:id="rId6" tooltip="Сенсорная депривация"/>
              </a:rPr>
              <a:t>депривацией</a:t>
            </a:r>
            <a:r>
              <a:rPr lang="ru-RU" dirty="0"/>
              <a:t>, </a:t>
            </a:r>
            <a:r>
              <a:rPr lang="ru-RU" dirty="0" err="1">
                <a:hlinkClick r:id="rId7" tooltip="Холотропное дыхание"/>
              </a:rPr>
              <a:t>холотропным</a:t>
            </a:r>
            <a:r>
              <a:rPr lang="ru-RU" dirty="0">
                <a:hlinkClick r:id="rId7" tooltip="Холотропное дыхание"/>
              </a:rPr>
              <a:t> дыханием</a:t>
            </a:r>
            <a:r>
              <a:rPr lang="ru-RU" dirty="0"/>
              <a:t>);</a:t>
            </a:r>
          </a:p>
          <a:p>
            <a:pPr lvl="0"/>
            <a:r>
              <a:rPr lang="ru-RU" b="1" dirty="0" err="1"/>
              <a:t>психотехнически</a:t>
            </a:r>
            <a:r>
              <a:rPr lang="ru-RU" b="1" dirty="0"/>
              <a:t> обусловленные</a:t>
            </a:r>
            <a:r>
              <a:rPr lang="ru-RU" dirty="0"/>
              <a:t>: религиозные </a:t>
            </a:r>
            <a:r>
              <a:rPr lang="ru-RU" dirty="0">
                <a:hlinkClick r:id="rId8" tooltip="Обряд"/>
              </a:rPr>
              <a:t>обряды</a:t>
            </a:r>
            <a:r>
              <a:rPr lang="ru-RU" dirty="0"/>
              <a:t>, </a:t>
            </a:r>
            <a:r>
              <a:rPr lang="ru-RU" dirty="0">
                <a:hlinkClick r:id="rId9" tooltip="Аутогенная тренировка"/>
              </a:rPr>
              <a:t>аутогенная тренировка</a:t>
            </a:r>
            <a:r>
              <a:rPr lang="ru-RU" dirty="0"/>
              <a:t> по </a:t>
            </a:r>
            <a:r>
              <a:rPr lang="ru-RU" dirty="0">
                <a:hlinkClick r:id="rId10" tooltip="Шульц, Иоганн"/>
              </a:rPr>
              <a:t>Шульцу</a:t>
            </a:r>
            <a:r>
              <a:rPr lang="ru-RU" dirty="0"/>
              <a:t>, </a:t>
            </a:r>
            <a:r>
              <a:rPr lang="ru-RU" dirty="0">
                <a:hlinkClick r:id="rId11" tooltip="Осознанные сновидения"/>
              </a:rPr>
              <a:t>осознанные сновидения</a:t>
            </a:r>
            <a:r>
              <a:rPr lang="ru-RU" dirty="0"/>
              <a:t>, </a:t>
            </a:r>
            <a:r>
              <a:rPr lang="ru-RU" dirty="0">
                <a:hlinkClick r:id="rId12" tooltip="Транс (психическое состояние)"/>
              </a:rPr>
              <a:t>гипнотический </a:t>
            </a:r>
            <a:r>
              <a:rPr lang="ru-RU" dirty="0" err="1">
                <a:hlinkClick r:id="rId12" tooltip="Транс (психическое состояние)"/>
              </a:rPr>
              <a:t>транс</a:t>
            </a:r>
            <a:r>
              <a:rPr lang="ru-RU" dirty="0" err="1"/>
              <a:t>,</a:t>
            </a:r>
            <a:r>
              <a:rPr lang="ru-RU" dirty="0" err="1">
                <a:hlinkClick r:id="rId13" tooltip="Медитация"/>
              </a:rPr>
              <a:t>медитативные</a:t>
            </a:r>
            <a:r>
              <a:rPr lang="ru-RU" dirty="0">
                <a:hlinkClick r:id="rId13" tooltip="Медитация"/>
              </a:rPr>
              <a:t> состояния</a:t>
            </a:r>
            <a:r>
              <a:rPr lang="ru-RU" dirty="0"/>
              <a:t>;</a:t>
            </a:r>
          </a:p>
          <a:p>
            <a:pPr lvl="0"/>
            <a:r>
              <a:rPr lang="ru-RU" b="1" dirty="0"/>
              <a:t>спонтанно возникающие</a:t>
            </a:r>
            <a:r>
              <a:rPr lang="ru-RU" dirty="0"/>
              <a:t> в обычных для человека условиях (при значительном напряжении, прослушивании </a:t>
            </a:r>
            <a:r>
              <a:rPr lang="ru-RU" dirty="0">
                <a:hlinkClick r:id="rId14" tooltip="Музыка"/>
              </a:rPr>
              <a:t>музыки</a:t>
            </a:r>
            <a:r>
              <a:rPr lang="ru-RU" dirty="0"/>
              <a:t>, </a:t>
            </a:r>
            <a:r>
              <a:rPr lang="ru-RU" dirty="0">
                <a:hlinkClick r:id="rId15" tooltip="Спорт"/>
              </a:rPr>
              <a:t>спортивной игре</a:t>
            </a:r>
            <a:r>
              <a:rPr lang="ru-RU" dirty="0"/>
              <a:t>, </a:t>
            </a:r>
            <a:r>
              <a:rPr lang="ru-RU" dirty="0">
                <a:hlinkClick r:id="rId16" tooltip="Оргазм"/>
              </a:rPr>
              <a:t>оргазме</a:t>
            </a:r>
            <a:r>
              <a:rPr lang="ru-RU" dirty="0"/>
              <a:t>), или в необычных, но естественных обстоятельствах (например, при нормальных </a:t>
            </a:r>
            <a:r>
              <a:rPr lang="ru-RU" dirty="0">
                <a:hlinkClick r:id="rId17" tooltip="Роды"/>
              </a:rPr>
              <a:t>родах</a:t>
            </a:r>
            <a:r>
              <a:rPr lang="ru-RU" dirty="0"/>
              <a:t>), или в необычных и </a:t>
            </a:r>
            <a:r>
              <a:rPr lang="ru-RU" dirty="0">
                <a:hlinkClick r:id="rId18" tooltip="Экстремальные ситуации (страница отсутствует)"/>
              </a:rPr>
              <a:t>экстремальных условиях</a:t>
            </a:r>
            <a:r>
              <a:rPr lang="ru-RU" dirty="0"/>
              <a:t> (</a:t>
            </a:r>
            <a:r>
              <a:rPr lang="ru-RU" dirty="0" err="1"/>
              <a:t>например,</a:t>
            </a:r>
            <a:r>
              <a:rPr lang="ru-RU" dirty="0" err="1">
                <a:hlinkClick r:id="rId19" tooltip="Пиковые переживания"/>
              </a:rPr>
              <a:t>пиковые</a:t>
            </a:r>
            <a:r>
              <a:rPr lang="ru-RU" dirty="0">
                <a:hlinkClick r:id="rId19" tooltip="Пиковые переживания"/>
              </a:rPr>
              <a:t> переживания</a:t>
            </a:r>
            <a:r>
              <a:rPr lang="ru-RU" dirty="0"/>
              <a:t> в спорте, </a:t>
            </a:r>
            <a:r>
              <a:rPr lang="ru-RU" dirty="0" err="1">
                <a:hlinkClick r:id="rId20" tooltip="Околосмертный опыт"/>
              </a:rPr>
              <a:t>околосмертный</a:t>
            </a:r>
            <a:r>
              <a:rPr lang="ru-RU" dirty="0">
                <a:hlinkClick r:id="rId20" tooltip="Околосмертный опыт"/>
              </a:rPr>
              <a:t> опыт</a:t>
            </a:r>
            <a:r>
              <a:rPr lang="ru-RU" dirty="0"/>
              <a:t> различной </a:t>
            </a:r>
            <a:r>
              <a:rPr lang="ru-RU" dirty="0">
                <a:hlinkClick r:id="rId21" tooltip="Этиология"/>
              </a:rPr>
              <a:t>этиологии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467600" cy="583103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Согласно </a:t>
            </a:r>
            <a:r>
              <a:rPr lang="ru-RU" dirty="0">
                <a:hlinkClick r:id="rId2" tooltip="Гордеева, Ольга Владимировна (страница отсутствует)"/>
              </a:rPr>
              <a:t>О. В. Гордеевой</a:t>
            </a:r>
            <a:r>
              <a:rPr lang="ru-RU" dirty="0"/>
              <a:t>, ИСС можно подразделить на «высшие» и «низшие», по аналогии с подразделением психических функций у </a:t>
            </a:r>
            <a:r>
              <a:rPr lang="ru-RU" dirty="0">
                <a:hlinkClick r:id="rId3" tooltip="Выготский, Лев Семёнович"/>
              </a:rPr>
              <a:t>Л. С. </a:t>
            </a:r>
            <a:r>
              <a:rPr lang="ru-RU" dirty="0" err="1">
                <a:hlinkClick r:id="rId3" tooltip="Выготский, Лев Семёнович"/>
              </a:rPr>
              <a:t>Выготского</a:t>
            </a:r>
            <a:r>
              <a:rPr lang="ru-RU" baseline="30000" dirty="0">
                <a:hlinkClick r:id="rId4"/>
              </a:rPr>
              <a:t>[16][21]</a:t>
            </a:r>
            <a:r>
              <a:rPr lang="ru-RU" dirty="0"/>
              <a:t>:</a:t>
            </a:r>
          </a:p>
          <a:p>
            <a:pPr lvl="0"/>
            <a:r>
              <a:rPr lang="ru-RU" b="1" i="1" dirty="0"/>
              <a:t>«высшие»</a:t>
            </a:r>
            <a:r>
              <a:rPr lang="ru-RU" i="1" dirty="0"/>
              <a:t> — </a:t>
            </a:r>
            <a:r>
              <a:rPr lang="ru-RU" i="1" dirty="0" err="1"/>
              <a:t>культурно-исторически</a:t>
            </a:r>
            <a:r>
              <a:rPr lang="ru-RU" i="1" dirty="0"/>
              <a:t> обусловленные формы ИСС</a:t>
            </a:r>
            <a:r>
              <a:rPr lang="ru-RU" dirty="0"/>
              <a:t> (культура может обуславливать, а порой и жёстко задавать определённый набор ИСС, их структуру, содержание, функции, специфические характеристики, способы вхождения в конкретное ИСС, признаки, по которым человек может идентифицировать данное состояние, способы </a:t>
            </a:r>
            <a:r>
              <a:rPr lang="ru-RU" dirty="0" err="1"/>
              <a:t>саморегуляции</a:t>
            </a:r>
            <a:r>
              <a:rPr lang="ru-RU" dirty="0"/>
              <a:t> этого состояния);</a:t>
            </a:r>
          </a:p>
          <a:p>
            <a:pPr lvl="0"/>
            <a:r>
              <a:rPr lang="ru-RU" b="1" i="1" dirty="0"/>
              <a:t>«низшие»</a:t>
            </a:r>
            <a:r>
              <a:rPr lang="ru-RU" i="1" dirty="0"/>
              <a:t> — «натуральные» состояния</a:t>
            </a:r>
            <a:r>
              <a:rPr lang="ru-RU" dirty="0"/>
              <a:t>, представляющие собой нецеленаправленные, случайные изменения состояния сознания, наступающие в результате дезорганизации «обычного» состояния сознания и характеризующиеся хаосом, отсутствием структуры психической жизни (в частности, установок, ожиданий и целей деятельности), что может быть связано с полным отсутствием опыта — как культурного, так и индивидуального.</a:t>
            </a:r>
          </a:p>
          <a:p>
            <a:endParaRPr lang="ru-RU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Согласно феноменологической социологии </a:t>
            </a:r>
            <a:r>
              <a:rPr lang="ru-RU" u="sng" dirty="0"/>
              <a:t>Ж.-П. </a:t>
            </a:r>
            <a:r>
              <a:rPr lang="ru-RU" u="sng" dirty="0" err="1"/>
              <a:t>Валла</a:t>
            </a:r>
            <a:r>
              <a:rPr lang="ru-RU" u="sng" baseline="30000" dirty="0">
                <a:hlinkClick r:id="rId2"/>
              </a:rPr>
              <a:t>[22</a:t>
            </a:r>
            <a:r>
              <a:rPr lang="ru-RU" baseline="30000" dirty="0">
                <a:hlinkClick r:id="rId2"/>
              </a:rPr>
              <a:t>]</a:t>
            </a:r>
            <a:r>
              <a:rPr lang="ru-RU" dirty="0"/>
              <a:t>, можно выделить следующие типы отношений человеческих сообществ к ИСС:</a:t>
            </a:r>
          </a:p>
          <a:p>
            <a:pPr lvl="0"/>
            <a:r>
              <a:rPr lang="ru-RU" dirty="0"/>
              <a:t>ИСС как нечто привычное и доступное для всех.</a:t>
            </a:r>
          </a:p>
          <a:p>
            <a:pPr lvl="0"/>
            <a:r>
              <a:rPr lang="ru-RU" dirty="0"/>
              <a:t>ИСС как опыт, переживаемый всеми, но лишь один раз в жизни.</a:t>
            </a:r>
          </a:p>
          <a:p>
            <a:pPr lvl="0"/>
            <a:r>
              <a:rPr lang="ru-RU" dirty="0"/>
              <a:t>ИСС как достояние специалистов, к которым сообщество обращается за советом и опыт которых использует.</a:t>
            </a:r>
          </a:p>
          <a:p>
            <a:pPr lvl="0"/>
            <a:r>
              <a:rPr lang="ru-RU" dirty="0"/>
              <a:t>ИСС выступают не только на индивидуальном, но и на социальном уровне, являясь передаточным звеном в распространении профетических учений (</a:t>
            </a:r>
            <a:r>
              <a:rPr lang="ru-RU" dirty="0">
                <a:hlinkClick r:id="rId3" tooltip="Мессианство"/>
              </a:rPr>
              <a:t>мессианство</a:t>
            </a:r>
            <a:r>
              <a:rPr lang="ru-RU" dirty="0"/>
              <a:t>).</a:t>
            </a:r>
          </a:p>
          <a:p>
            <a:pPr lvl="0"/>
            <a:r>
              <a:rPr lang="ru-RU" dirty="0"/>
              <a:t>ИСС как нечто подозрительное и, возможно, злонамеренное.</a:t>
            </a:r>
          </a:p>
          <a:p>
            <a:pPr lvl="0"/>
            <a:r>
              <a:rPr lang="ru-RU" dirty="0"/>
              <a:t>ИСС — это плохо, это безумие.</a:t>
            </a:r>
          </a:p>
          <a:p>
            <a:r>
              <a:rPr lang="ru-RU" dirty="0"/>
              <a:t>«Высшие», </a:t>
            </a:r>
            <a:r>
              <a:rPr lang="ru-RU" dirty="0" err="1"/>
              <a:t>культурно-исторически</a:t>
            </a:r>
            <a:r>
              <a:rPr lang="ru-RU" dirty="0"/>
              <a:t> обусловленные формы ИСС могут способствовать как сохранению социальной системы и социальных структур, так и их изменению</a:t>
            </a:r>
            <a:r>
              <a:rPr lang="ru-RU" baseline="30000" dirty="0">
                <a:hlinkClick r:id="rId2"/>
              </a:rPr>
              <a:t>[16]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Методики исследования ИСС</a:t>
            </a:r>
            <a:br>
              <a:rPr lang="en-US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467600" cy="511665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начале 1980-х годы научным коллективом под руководством Адольфа </a:t>
            </a:r>
            <a:r>
              <a:rPr lang="ru-RU" dirty="0" err="1"/>
              <a:t>Диттриха</a:t>
            </a:r>
            <a:r>
              <a:rPr lang="ru-RU" dirty="0"/>
              <a:t> было проведено </a:t>
            </a:r>
            <a:r>
              <a:rPr lang="ru-RU" dirty="0" err="1"/>
              <a:t>кросс-культурное</a:t>
            </a:r>
            <a:r>
              <a:rPr lang="ru-RU" dirty="0"/>
              <a:t> исследование изменённых состояний сознания, для чего специально был сконструирован психодиагностический </a:t>
            </a:r>
            <a:r>
              <a:rPr lang="ru-RU" dirty="0" err="1"/>
              <a:t>опросник</a:t>
            </a:r>
            <a:r>
              <a:rPr lang="ru-RU" dirty="0"/>
              <a:t> выраженности ИСС, первоначально — на немецком языке, но на английском с названием: </a:t>
            </a:r>
            <a:r>
              <a:rPr lang="ru-RU" i="1" dirty="0" err="1"/>
              <a:t>Standardized</a:t>
            </a:r>
            <a:r>
              <a:rPr lang="ru-RU" i="1" dirty="0"/>
              <a:t> </a:t>
            </a:r>
            <a:r>
              <a:rPr lang="ru-RU" i="1" dirty="0" err="1"/>
              <a:t>Psychometric</a:t>
            </a:r>
            <a:r>
              <a:rPr lang="ru-RU" i="1" dirty="0"/>
              <a:t> </a:t>
            </a:r>
            <a:r>
              <a:rPr lang="ru-RU" i="1" dirty="0" err="1"/>
              <a:t>Assessment</a:t>
            </a:r>
            <a:r>
              <a:rPr lang="ru-RU" i="1" dirty="0"/>
              <a:t> </a:t>
            </a:r>
            <a:r>
              <a:rPr lang="ru-RU" i="1" dirty="0" err="1"/>
              <a:t>of</a:t>
            </a:r>
            <a:r>
              <a:rPr lang="ru-RU" i="1" dirty="0"/>
              <a:t> </a:t>
            </a:r>
            <a:r>
              <a:rPr lang="ru-RU" i="1" dirty="0" err="1"/>
              <a:t>Altered</a:t>
            </a:r>
            <a:r>
              <a:rPr lang="ru-RU" i="1" dirty="0"/>
              <a:t> </a:t>
            </a:r>
            <a:r>
              <a:rPr lang="ru-RU" i="1" dirty="0" err="1"/>
              <a:t>States</a:t>
            </a:r>
            <a:r>
              <a:rPr lang="ru-RU" i="1" dirty="0"/>
              <a:t> </a:t>
            </a:r>
            <a:r>
              <a:rPr lang="ru-RU" i="1" dirty="0" err="1"/>
              <a:t>of</a:t>
            </a:r>
            <a:r>
              <a:rPr lang="ru-RU" i="1" dirty="0"/>
              <a:t> </a:t>
            </a:r>
            <a:r>
              <a:rPr lang="ru-RU" i="1" dirty="0" err="1"/>
              <a:t>Consciousness</a:t>
            </a:r>
            <a:r>
              <a:rPr lang="ru-RU" dirty="0"/>
              <a:t> (1981), который был переведён на основные европейские языки. Факторизация шкал </a:t>
            </a:r>
            <a:r>
              <a:rPr lang="ru-RU" dirty="0" err="1"/>
              <a:t>опросника</a:t>
            </a:r>
            <a:r>
              <a:rPr lang="ru-RU" dirty="0"/>
              <a:t> позволила выделить три самостоятельных фактора, описывающих ИСС: первый связан с изменением зрительного восприятия, второй получил название «страх распада личности», а третий — связан с переживанием растворённости в окружающем мире и единении с природой, и был назван «океаническое чувство»</a:t>
            </a:r>
            <a:r>
              <a:rPr lang="ru-RU" baseline="30000" dirty="0">
                <a:hlinkClick r:id="rId2"/>
              </a:rPr>
              <a:t>[23]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210146"/>
          </a:xfrm>
        </p:spPr>
        <p:txBody>
          <a:bodyPr/>
          <a:lstStyle/>
          <a:p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Речь в изменённом состоянии сознания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4422"/>
            <a:ext cx="7467600" cy="3786214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dirty="0"/>
              <a:t>В последнее время в отдельную область выделилось изучение так называемых изменённых состояний сознания (</a:t>
            </a:r>
            <a:r>
              <a:rPr lang="ru-RU" dirty="0" err="1"/>
              <a:t>altered</a:t>
            </a:r>
            <a:r>
              <a:rPr lang="ru-RU" dirty="0"/>
              <a:t> </a:t>
            </a:r>
            <a:r>
              <a:rPr lang="ru-RU" dirty="0" err="1"/>
              <a:t>states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consciousness</a:t>
            </a:r>
            <a:r>
              <a:rPr lang="ru-RU" dirty="0"/>
              <a:t>).</a:t>
            </a:r>
          </a:p>
          <a:p>
            <a:r>
              <a:rPr lang="ru-RU" dirty="0"/>
              <a:t>Изменённые состояния сознания — это такие состояния организма, которые определяются экстремальными условиями под воздействием искусственных или естественных обстоятельств. К ним относятся состояния людей, работающих в тяжёлых температурных режимах (в плавильном цехе, в высокогорье, под водой, в космосе). У людей, проходящих психофармакологическую терапию или лечение гипнозом, также изменяется сознание, и у людей в алкогольном или наркотическом опьянении отмечаются изменения в состоянии сознания.</a:t>
            </a:r>
          </a:p>
          <a:p>
            <a:r>
              <a:rPr lang="ru-RU" dirty="0"/>
              <a:t>По данным Д. </a:t>
            </a:r>
            <a:r>
              <a:rPr lang="ru-RU" dirty="0" err="1"/>
              <a:t>Спивака</a:t>
            </a:r>
            <a:r>
              <a:rPr lang="ru-RU" dirty="0"/>
              <a:t>, речь таких людей меняется значительно. В частности, происходит снижение разнообразия лексикона, </a:t>
            </a:r>
            <a:r>
              <a:rPr lang="ru-RU" dirty="0" err="1"/>
              <a:t>стереотипизация</a:t>
            </a:r>
            <a:r>
              <a:rPr lang="ru-RU" dirty="0"/>
              <a:t> речи, упрощение синтаксиса, увеличение количества ошибок, размывание цельности речи, в целом дестабилизация языкового сознания.</a:t>
            </a:r>
          </a:p>
          <a:p>
            <a:endParaRPr lang="ru-RU" dirty="0"/>
          </a:p>
        </p:txBody>
      </p:sp>
      <p:pic>
        <p:nvPicPr>
          <p:cNvPr id="4" name="Picture 2" descr="C:\Users\Lilo\Desktop\По учёбе\736468a0-24ef-4017-90dd-6329461b9f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088" y="4764777"/>
            <a:ext cx="1757602" cy="175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Lilo\Desktop\По учёбе\spiv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26" y="4845160"/>
            <a:ext cx="1220825" cy="170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295974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6170"/>
          </a:xfrm>
        </p:spPr>
        <p:txBody>
          <a:bodyPr>
            <a:normAutofit fontScale="90000"/>
          </a:bodyPr>
          <a:lstStyle/>
          <a:p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Изменённое состояние сознания</a:t>
            </a:r>
            <a:b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331" y="1196752"/>
            <a:ext cx="7773339" cy="4594449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r>
              <a:rPr lang="ru-RU" sz="2300" dirty="0"/>
              <a:t>Изменённые состояния сознания (ИСС) — качественные изменения в субъективных переживаниях или психологическом функционировании от определенных </a:t>
            </a:r>
            <a:r>
              <a:rPr lang="ru-RU" sz="2300" dirty="0" err="1"/>
              <a:t>генерализованных</a:t>
            </a:r>
            <a:r>
              <a:rPr lang="ru-RU" sz="2300" dirty="0"/>
              <a:t>  для данного субъекта, </a:t>
            </a:r>
            <a:r>
              <a:rPr lang="ru-RU" sz="2300" dirty="0" err="1">
                <a:hlinkClick r:id="rId2" tooltip="Рефлексия"/>
              </a:rPr>
              <a:t>рефлексируемые</a:t>
            </a:r>
            <a:r>
              <a:rPr lang="ru-RU" sz="2300" dirty="0"/>
              <a:t> самим человеком или отмечаемые наблюдателями (классическое определение </a:t>
            </a:r>
            <a:r>
              <a:rPr lang="ru-RU" sz="2300" dirty="0">
                <a:hlinkClick r:id="rId3" tooltip="Людвиг, Арнольд"/>
              </a:rPr>
              <a:t>Арнольда Людвига</a:t>
            </a:r>
            <a:r>
              <a:rPr lang="ru-RU" sz="2300" dirty="0"/>
              <a:t>). Кратковременные переживания ИСС являются характерным свойством </a:t>
            </a:r>
            <a:r>
              <a:rPr lang="ru-RU" sz="2300" dirty="0">
                <a:hlinkClick r:id="rId4" tooltip="Сознание (психология)"/>
              </a:rPr>
              <a:t>сознания</a:t>
            </a:r>
            <a:r>
              <a:rPr lang="ru-RU" sz="2300" dirty="0"/>
              <a:t> и </a:t>
            </a:r>
            <a:r>
              <a:rPr lang="ru-RU" sz="2300" dirty="0">
                <a:hlinkClick r:id="rId5" tooltip="Психика"/>
              </a:rPr>
              <a:t>психики</a:t>
            </a:r>
            <a:r>
              <a:rPr lang="ru-RU" sz="2300" dirty="0"/>
              <a:t> здоровых людей. Изменённые состояния могут вызываться совершенно различными триггерами и могут иметь, а могут и не иметь отношение к </a:t>
            </a:r>
            <a:r>
              <a:rPr lang="ru-RU" sz="2300" dirty="0">
                <a:hlinkClick r:id="rId6" tooltip="Патология"/>
              </a:rPr>
              <a:t>патологии</a:t>
            </a:r>
            <a:r>
              <a:rPr lang="ru-RU" sz="2300" dirty="0"/>
              <a:t>.</a:t>
            </a:r>
          </a:p>
          <a:p>
            <a:endParaRPr lang="ru-RU" sz="2300" dirty="0"/>
          </a:p>
          <a:p>
            <a:r>
              <a:rPr lang="ru-RU" sz="2300" dirty="0"/>
              <a:t>Изучение изменённых состояний сознания является междисциплинарной областью направлений, занимающихся </a:t>
            </a:r>
            <a:r>
              <a:rPr lang="ru-RU" sz="2300" dirty="0">
                <a:hlinkClick r:id="rId7" tooltip="Исследования сознания (страница отсутствует)"/>
              </a:rPr>
              <a:t>исследованием сознания</a:t>
            </a:r>
            <a:r>
              <a:rPr lang="ru-RU" sz="2300" dirty="0"/>
              <a:t>: </a:t>
            </a:r>
            <a:r>
              <a:rPr lang="ru-RU" sz="2300" dirty="0">
                <a:hlinkClick r:id="rId8" tooltip="Общая психология"/>
              </a:rPr>
              <a:t>общая</a:t>
            </a:r>
            <a:r>
              <a:rPr lang="ru-RU" sz="2300" dirty="0"/>
              <a:t> и </a:t>
            </a:r>
            <a:r>
              <a:rPr lang="ru-RU" sz="2300" dirty="0">
                <a:hlinkClick r:id="rId9" tooltip="Социальная психология"/>
              </a:rPr>
              <a:t>социальная психология</a:t>
            </a:r>
            <a:r>
              <a:rPr lang="ru-RU" sz="2300" dirty="0"/>
              <a:t>, </a:t>
            </a:r>
            <a:r>
              <a:rPr lang="ru-RU" sz="2300" dirty="0">
                <a:hlinkClick r:id="rId10" tooltip="Психология личности"/>
              </a:rPr>
              <a:t>психология личности</a:t>
            </a:r>
            <a:r>
              <a:rPr lang="ru-RU" sz="2300" dirty="0"/>
              <a:t>, </a:t>
            </a:r>
            <a:r>
              <a:rPr lang="ru-RU" sz="2300" dirty="0">
                <a:hlinkClick r:id="rId11" tooltip="Когнитивная психология"/>
              </a:rPr>
              <a:t>когнитивная психология</a:t>
            </a:r>
            <a:r>
              <a:rPr lang="ru-RU" sz="2300" dirty="0"/>
              <a:t>, </a:t>
            </a:r>
            <a:r>
              <a:rPr lang="ru-RU" sz="2300" dirty="0">
                <a:hlinkClick r:id="rId12" tooltip="Аналитическая психология"/>
              </a:rPr>
              <a:t>аналитическая психология</a:t>
            </a:r>
            <a:r>
              <a:rPr lang="ru-RU" sz="2300" dirty="0"/>
              <a:t>, </a:t>
            </a:r>
            <a:r>
              <a:rPr lang="ru-RU" sz="2300" dirty="0" err="1">
                <a:hlinkClick r:id="rId13" tooltip="Трансперсональная психология"/>
              </a:rPr>
              <a:t>трансперсональная</a:t>
            </a:r>
            <a:r>
              <a:rPr lang="ru-RU" sz="2300" dirty="0">
                <a:hlinkClick r:id="rId13" tooltip="Трансперсональная психология"/>
              </a:rPr>
              <a:t>  психология</a:t>
            </a:r>
            <a:r>
              <a:rPr lang="ru-RU" sz="2300" dirty="0"/>
              <a:t>, </a:t>
            </a:r>
            <a:r>
              <a:rPr lang="ru-RU" sz="2300" dirty="0">
                <a:hlinkClick r:id="rId14" tooltip="Клиническая психология"/>
              </a:rPr>
              <a:t>клиническая психология</a:t>
            </a:r>
            <a:r>
              <a:rPr lang="ru-RU" sz="2300" dirty="0"/>
              <a:t>, </a:t>
            </a:r>
            <a:r>
              <a:rPr lang="ru-RU" sz="2300" dirty="0">
                <a:hlinkClick r:id="rId15" tooltip="Нейропсихология"/>
              </a:rPr>
              <a:t>нейропсихология</a:t>
            </a:r>
            <a:r>
              <a:rPr lang="ru-RU" sz="2300" dirty="0"/>
              <a:t>, </a:t>
            </a:r>
            <a:r>
              <a:rPr lang="ru-RU" sz="2300" dirty="0">
                <a:hlinkClick r:id="rId16" tooltip="Психиатрия"/>
              </a:rPr>
              <a:t>психиатрия</a:t>
            </a:r>
            <a:r>
              <a:rPr lang="ru-RU" sz="2300" dirty="0"/>
              <a:t>, </a:t>
            </a:r>
            <a:r>
              <a:rPr lang="ru-RU" sz="2300" dirty="0">
                <a:hlinkClick r:id="rId17" tooltip="Антропология"/>
              </a:rPr>
              <a:t>антропология</a:t>
            </a:r>
            <a:r>
              <a:rPr lang="ru-RU" sz="2300" dirty="0"/>
              <a:t> 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057587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исследований ИСС</a:t>
            </a:r>
            <a:br>
              <a:rPr lang="ru-RU" sz="3200" b="1" i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277200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  <a:p>
            <a:r>
              <a:rPr lang="ru-RU" sz="3300" dirty="0"/>
              <a:t>ИСС как подкатегория состояний сознания</a:t>
            </a:r>
          </a:p>
          <a:p>
            <a:r>
              <a:rPr lang="ru-RU" sz="3300" dirty="0"/>
              <a:t>Изменённые состояния сознания являются частным случаем такого общего социального, культурно-исторического и, в частности, психофизиологического феномена, как </a:t>
            </a:r>
            <a:r>
              <a:rPr lang="ru-RU" sz="3300" dirty="0">
                <a:hlinkClick r:id="rId2" tooltip="Состояния сознания (страница отсутствует)"/>
              </a:rPr>
              <a:t>состояния сознания</a:t>
            </a:r>
            <a:r>
              <a:rPr lang="ru-RU" sz="3300" dirty="0"/>
              <a:t>; по определению </a:t>
            </a:r>
            <a:r>
              <a:rPr lang="ru-RU" sz="3300" dirty="0">
                <a:hlinkClick r:id="rId3" tooltip="Тарт, Чарльз"/>
              </a:rPr>
              <a:t>Чарльза </a:t>
            </a:r>
            <a:r>
              <a:rPr lang="ru-RU" sz="3300" dirty="0" err="1">
                <a:hlinkClick r:id="rId3" tooltip="Тарт, Чарльз"/>
              </a:rPr>
              <a:t>Тарта</a:t>
            </a:r>
            <a:r>
              <a:rPr lang="ru-RU" sz="3300" dirty="0"/>
              <a:t>, состояния сознания — это в общем качественные изменения общего паттерна субъективного (психического) функционирования. Другим подвидом состояний сознания являются так называемые </a:t>
            </a:r>
            <a:r>
              <a:rPr lang="ru-RU" sz="3300" dirty="0">
                <a:hlinkClick r:id="rId4" tooltip="Обычные состояния сознания (страница отсутствует)"/>
              </a:rPr>
              <a:t>«нормальные», или «обычные», состояния сознания</a:t>
            </a:r>
            <a:r>
              <a:rPr lang="ru-RU" sz="3300" dirty="0"/>
              <a:t> (включающие три широких, </a:t>
            </a:r>
            <a:r>
              <a:rPr lang="ru-RU" sz="3300" dirty="0">
                <a:hlinkClick r:id="rId5" tooltip="Естественные состояния сознания (страница отсутствует)"/>
              </a:rPr>
              <a:t>естественных состояния сознания</a:t>
            </a:r>
            <a:r>
              <a:rPr lang="ru-RU" sz="3300" dirty="0"/>
              <a:t> — </a:t>
            </a:r>
            <a:r>
              <a:rPr lang="ru-RU" sz="3300" dirty="0">
                <a:hlinkClick r:id="rId6" tooltip="Бодрствование (страница отсутствует)"/>
              </a:rPr>
              <a:t>бодрствование</a:t>
            </a:r>
            <a:r>
              <a:rPr lang="ru-RU" sz="3300" dirty="0"/>
              <a:t>, </a:t>
            </a:r>
            <a:r>
              <a:rPr lang="ru-RU" sz="3300" dirty="0">
                <a:hlinkClick r:id="rId7" tooltip="Сновидение"/>
              </a:rPr>
              <a:t>сновидение</a:t>
            </a:r>
            <a:r>
              <a:rPr lang="ru-RU" sz="3300" dirty="0"/>
              <a:t> и </a:t>
            </a:r>
            <a:r>
              <a:rPr lang="ru-RU" sz="3300" dirty="0">
                <a:hlinkClick r:id="rId8" tooltip="Глубокий сон"/>
              </a:rPr>
              <a:t>глубокий сон</a:t>
            </a:r>
            <a:r>
              <a:rPr lang="ru-RU" sz="3300" dirty="0"/>
              <a:t>). Также выделяются состояния — </a:t>
            </a:r>
            <a:r>
              <a:rPr lang="ru-RU" sz="3300" dirty="0">
                <a:hlinkClick r:id="rId9" tooltip="Гипноз"/>
              </a:rPr>
              <a:t>гипноз</a:t>
            </a:r>
            <a:r>
              <a:rPr lang="ru-RU" sz="3300" dirty="0"/>
              <a:t>, </a:t>
            </a:r>
            <a:r>
              <a:rPr lang="ru-RU" sz="3300" dirty="0">
                <a:hlinkClick r:id="rId10" tooltip="Транс (психическое состояние)"/>
              </a:rPr>
              <a:t>транс</a:t>
            </a:r>
            <a:r>
              <a:rPr lang="ru-RU" sz="3300" dirty="0"/>
              <a:t>, активное сознание.</a:t>
            </a:r>
          </a:p>
          <a:p>
            <a:r>
              <a:rPr lang="ru-RU" sz="3300" dirty="0"/>
              <a:t>Согласно </a:t>
            </a:r>
            <a:r>
              <a:rPr lang="ru-RU" sz="3300" dirty="0">
                <a:hlinkClick r:id="rId11" tooltip="Джеймс, Уильям"/>
              </a:rPr>
              <a:t>Уильяму Джеймсу</a:t>
            </a:r>
            <a:r>
              <a:rPr lang="ru-RU" sz="3300" dirty="0"/>
              <a:t>, состояние сознания есть «совокупность мысленных объектов».</a:t>
            </a:r>
          </a:p>
          <a:p>
            <a:r>
              <a:rPr lang="ru-RU" sz="3300" dirty="0"/>
              <a:t>Согласно </a:t>
            </a:r>
            <a:r>
              <a:rPr lang="ru-RU" sz="3300" dirty="0">
                <a:hlinkClick r:id="rId12" tooltip="Мясищев, Владимир Николаевич"/>
              </a:rPr>
              <a:t>В. Н. Мясищеву</a:t>
            </a:r>
            <a:r>
              <a:rPr lang="ru-RU" sz="3300" dirty="0"/>
              <a:t>, </a:t>
            </a:r>
            <a:r>
              <a:rPr lang="ru-RU" sz="3300" dirty="0">
                <a:hlinkClick r:id="rId13" tooltip="Психические состояния"/>
              </a:rPr>
              <a:t>психические состояния</a:t>
            </a:r>
            <a:r>
              <a:rPr lang="ru-RU" sz="3300" dirty="0"/>
              <a:t>, в том числе и ИСС, имеют промежуточное положение в феноменологии психических явлений и расположены между более динамичными </a:t>
            </a:r>
            <a:r>
              <a:rPr lang="ru-RU" sz="3300" dirty="0">
                <a:hlinkClick r:id="rId14" tooltip="Психические процессы"/>
              </a:rPr>
              <a:t>психическими процессами</a:t>
            </a:r>
            <a:r>
              <a:rPr lang="ru-RU" sz="3300" dirty="0"/>
              <a:t> и относительно стабильными </a:t>
            </a:r>
            <a:r>
              <a:rPr lang="ru-RU" sz="3300" dirty="0">
                <a:hlinkClick r:id="rId15" tooltip="Свойства личности (страница отсутствует)"/>
              </a:rPr>
              <a:t>свойствами личности</a:t>
            </a:r>
            <a:r>
              <a:rPr lang="ru-RU" sz="3300" dirty="0"/>
              <a:t>. Они выступают фоном психической деятельности и отражают особенности </a:t>
            </a:r>
            <a:r>
              <a:rPr lang="ru-RU" sz="3300" dirty="0">
                <a:hlinkClick r:id="rId16" tooltip="Личность"/>
              </a:rPr>
              <a:t>личности</a:t>
            </a:r>
            <a:r>
              <a:rPr lang="ru-RU" sz="3300" dirty="0"/>
              <a:t> и </a:t>
            </a:r>
            <a:r>
              <a:rPr lang="ru-RU" sz="3300" dirty="0">
                <a:hlinkClick r:id="rId17" tooltip="Характер"/>
              </a:rPr>
              <a:t>характера</a:t>
            </a:r>
            <a:r>
              <a:rPr lang="ru-RU" sz="3300" dirty="0"/>
              <a:t>, а также соматический статус человека.</a:t>
            </a:r>
          </a:p>
          <a:p>
            <a:r>
              <a:rPr lang="ru-RU" sz="3300" dirty="0"/>
              <a:t>Систематические исследования ИСС</a:t>
            </a:r>
          </a:p>
          <a:p>
            <a:r>
              <a:rPr lang="ru-RU" sz="3300" dirty="0"/>
              <a:t>Систематические научные исследования ИСС начались с работ немецкого психолога </a:t>
            </a:r>
            <a:r>
              <a:rPr lang="ru-RU" sz="3300" dirty="0">
                <a:hlinkClick r:id="rId18" tooltip="Людвиг, Арнольд"/>
              </a:rPr>
              <a:t>Арнольда Людвига</a:t>
            </a:r>
            <a:r>
              <a:rPr lang="ru-RU" sz="3300" dirty="0"/>
              <a:t>, который первым разработал модель ИСС, основанную на модульной структуре состояний сознания. Согласно его определению, которое стало классическим, ИСС представляют собой «любые психические состояния, индуцированные физиологическими, </a:t>
            </a:r>
            <a:r>
              <a:rPr lang="ru-RU" sz="3300" dirty="0" err="1"/>
              <a:t>психологичесикими</a:t>
            </a:r>
            <a:r>
              <a:rPr lang="ru-RU" sz="3300" dirty="0"/>
              <a:t> или фармакологическими событиями или агентами различной природы, которые распознаются самим субъектом или внешними наблюдателями, и представлены существенными отклонениями в субъективных переживаниях или психологическом функционировании от определённых </a:t>
            </a:r>
            <a:r>
              <a:rPr lang="ru-RU" sz="3300" dirty="0" err="1"/>
              <a:t>генерализованных</a:t>
            </a:r>
            <a:r>
              <a:rPr lang="ru-RU" sz="3300" dirty="0"/>
              <a:t> для данного субъекта норм в состоянии активного бодрствования». Основываясь на исследованиях </a:t>
            </a:r>
            <a:r>
              <a:rPr lang="ru-RU" sz="3300" dirty="0" err="1">
                <a:hlinkClick r:id="rId18" tooltip="Людвиг, Арнольд"/>
              </a:rPr>
              <a:t>Аарнольда</a:t>
            </a:r>
            <a:r>
              <a:rPr lang="ru-RU" sz="3300" dirty="0">
                <a:hlinkClick r:id="rId18" tooltip="Людвиг, Арнольд"/>
              </a:rPr>
              <a:t> Людвига</a:t>
            </a:r>
            <a:r>
              <a:rPr lang="ru-RU" sz="3300" dirty="0"/>
              <a:t>, французский антрополог Эрика </a:t>
            </a:r>
            <a:r>
              <a:rPr lang="ru-RU" sz="3300" dirty="0" err="1"/>
              <a:t>Бургиньон</a:t>
            </a:r>
            <a:r>
              <a:rPr lang="ru-RU" sz="3300" dirty="0"/>
              <a:t> определяет ИСС, как «состояния, в которых изменяются ощущения, восприятия, эмоции и когнитивная сфера».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848720"/>
      </p:ext>
    </p:extLst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7500" lnSpcReduction="20000"/>
          </a:bodyPr>
          <a:lstStyle/>
          <a:p>
            <a:r>
              <a:rPr lang="ru-RU" sz="1400" dirty="0"/>
              <a:t>Согласно Чарльзу Тарту, ИСС — это новая по отношению к базисному состоянию (например, </a:t>
            </a:r>
            <a:r>
              <a:rPr lang="ru-RU" sz="1400" u="sng" dirty="0">
                <a:hlinkClick r:id="rId2" tooltip="Бодрствование (страница отсутствует)"/>
              </a:rPr>
              <a:t>обычному бодрствованию</a:t>
            </a:r>
            <a:r>
              <a:rPr lang="ru-RU" sz="1400" dirty="0"/>
              <a:t>) психическая система, обладающая присущими только ей характеристиками, своей хорошо упорядоченной, целостной, совокупностью психологических функций, которые обеспечивают её стабильность и устойчивость даже при значительных изменениях отдельных подсистем или определённой перемене внешних условий</a:t>
            </a:r>
            <a:r>
              <a:rPr lang="ru-RU" sz="1400" u="sng" baseline="30000" dirty="0"/>
              <a:t>]</a:t>
            </a:r>
            <a:r>
              <a:rPr lang="ru-RU" sz="1400" dirty="0"/>
              <a:t>.</a:t>
            </a:r>
          </a:p>
          <a:p>
            <a:r>
              <a:rPr lang="ru-RU" sz="1400" dirty="0"/>
              <a:t>В соответствие со взглядами Колина </a:t>
            </a:r>
            <a:r>
              <a:rPr lang="ru-RU" sz="1400" dirty="0" err="1"/>
              <a:t>Мартиндэйла</a:t>
            </a:r>
            <a:r>
              <a:rPr lang="ru-RU" sz="1400" dirty="0"/>
              <a:t>, в его теории непрерывных (континуальных) состояний сознания, при переходе к ИСС, по мере постепенной </a:t>
            </a:r>
            <a:r>
              <a:rPr lang="ru-RU" sz="1400" dirty="0" err="1"/>
              <a:t>регресии</a:t>
            </a:r>
            <a:r>
              <a:rPr lang="ru-RU" sz="1400" dirty="0"/>
              <a:t> сознания, происходящей при действии совершенно различных факторов, основные психологические показатели меняются плавно, без скачков, и ИСС непрерывно переходят одно в другое.</a:t>
            </a:r>
          </a:p>
          <a:p>
            <a:r>
              <a:rPr lang="ru-RU" sz="1400" dirty="0"/>
              <a:t>В своей теории смежных состояний сознания, Адольф </a:t>
            </a:r>
            <a:r>
              <a:rPr lang="ru-RU" sz="1400" dirty="0" err="1"/>
              <a:t>Диттрих</a:t>
            </a:r>
            <a:r>
              <a:rPr lang="ru-RU" sz="1400" dirty="0"/>
              <a:t>, с опорой на работы </a:t>
            </a:r>
            <a:r>
              <a:rPr lang="ru-RU" sz="1400" u="sng" dirty="0">
                <a:hlinkClick r:id="rId3" tooltip="Вундт, Вильгельм"/>
              </a:rPr>
              <a:t>Вильгельма Вундта</a:t>
            </a:r>
            <a:r>
              <a:rPr lang="ru-RU" sz="1400" dirty="0"/>
              <a:t>, схематично описывавшего психику в виде круга, в центре которого — бодрствующее сознание, на окружности — бессознательное, а внутри круга — переходные структуры сознания, качественно различающиеся на различных радиусах, но сравниваемые друг с другом, за счёт их </a:t>
            </a:r>
            <a:r>
              <a:rPr lang="ru-RU" sz="1400" dirty="0" err="1"/>
              <a:t>равноудалённости</a:t>
            </a:r>
            <a:r>
              <a:rPr lang="ru-RU" sz="1400" dirty="0"/>
              <a:t> от центра, описывает обычное, бодрствующее сознание как исходное, наиболее отчётливое состояние, существующее при заданных качественно различающихся начальных условиях. В свою очередь, каждое из различных обычных состояний сознания (ОСС) является центром своего собственного круга по модели </a:t>
            </a:r>
            <a:r>
              <a:rPr lang="ru-RU" sz="1400" u="sng" dirty="0">
                <a:hlinkClick r:id="rId3" tooltip="Вундт, Вильгельм"/>
              </a:rPr>
              <a:t>Вильгельма Вундта</a:t>
            </a:r>
            <a:r>
              <a:rPr lang="ru-RU" sz="1400" dirty="0"/>
              <a:t>, внутри которого располагаются ИСС, выражающие градации исходного базового состояния. Таким образом, согласно модели А. </a:t>
            </a:r>
            <a:r>
              <a:rPr lang="ru-RU" sz="1400" dirty="0" err="1"/>
              <a:t>Диттриха</a:t>
            </a:r>
            <a:r>
              <a:rPr lang="ru-RU" sz="1400" dirty="0"/>
              <a:t>, состояния сознания прерывны, так как ими управляют различные закономерности, но и вместе с тем, в большой степени </a:t>
            </a:r>
            <a:r>
              <a:rPr lang="ru-RU" sz="1400" dirty="0" err="1"/>
              <a:t>смежны</a:t>
            </a:r>
            <a:r>
              <a:rPr lang="ru-RU" sz="1400" dirty="0"/>
              <a:t>, что устанавливается их корреляцией между собой.</a:t>
            </a:r>
          </a:p>
          <a:p>
            <a:r>
              <a:rPr lang="ru-RU" sz="1400" dirty="0"/>
              <a:t>ИСС активно исследуются в </a:t>
            </a:r>
            <a:r>
              <a:rPr lang="ru-RU" sz="1400" u="sng" dirty="0" err="1">
                <a:hlinkClick r:id="rId4" tooltip="Трансперсональная психология"/>
              </a:rPr>
              <a:t>трансперсональной</a:t>
            </a:r>
            <a:r>
              <a:rPr lang="ru-RU" sz="1400" u="sng" dirty="0">
                <a:hlinkClick r:id="rId4" tooltip="Трансперсональная психология"/>
              </a:rPr>
              <a:t> психологии</a:t>
            </a:r>
            <a:r>
              <a:rPr lang="ru-RU" sz="1400" dirty="0"/>
              <a:t>, в рамках которой утверждается, что изучение феноменологии ИСС позволяет переосмыслить проблему сознания и расширить границы традиционного понимания личности. Исследователями в этой области предложен ряд моделей психики, в рамках которых разработаны классификации, систематизирующие и описывающие необычные переживания личности в ИСС. Наиболее известными являются:</a:t>
            </a:r>
          </a:p>
          <a:p>
            <a:pPr lvl="0"/>
            <a:r>
              <a:rPr lang="ru-RU" sz="1400" dirty="0"/>
              <a:t>Спектр сознания К. </a:t>
            </a:r>
            <a:r>
              <a:rPr lang="ru-RU" sz="1400" dirty="0" err="1"/>
              <a:t>Уилбера</a:t>
            </a:r>
            <a:endParaRPr lang="ru-RU" sz="1400" dirty="0"/>
          </a:p>
          <a:p>
            <a:pPr lvl="0"/>
            <a:r>
              <a:rPr lang="ru-RU" sz="1400" dirty="0"/>
              <a:t>Модель </a:t>
            </a:r>
            <a:r>
              <a:rPr lang="ru-RU" sz="1400" dirty="0" err="1"/>
              <a:t>холодвижения</a:t>
            </a:r>
            <a:r>
              <a:rPr lang="ru-RU" sz="1400" dirty="0"/>
              <a:t> Д. </a:t>
            </a:r>
            <a:r>
              <a:rPr lang="ru-RU" sz="1400" dirty="0" err="1"/>
              <a:t>Бома</a:t>
            </a:r>
            <a:endParaRPr lang="ru-RU" sz="1400" dirty="0"/>
          </a:p>
          <a:p>
            <a:pPr lvl="0"/>
            <a:r>
              <a:rPr lang="ru-RU" sz="1400" dirty="0"/>
              <a:t>Модель личности Р. </a:t>
            </a:r>
            <a:r>
              <a:rPr lang="ru-RU" sz="1400" dirty="0" err="1"/>
              <a:t>Уолша</a:t>
            </a:r>
            <a:r>
              <a:rPr lang="ru-RU" sz="1400" dirty="0"/>
              <a:t> и Ф. </a:t>
            </a:r>
            <a:r>
              <a:rPr lang="ru-RU" sz="1400" dirty="0" err="1"/>
              <a:t>Воган</a:t>
            </a:r>
            <a:endParaRPr lang="ru-RU" sz="1400" dirty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590442739"/>
      </p:ext>
    </p:extLst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/>
              <a:t>Согласно </a:t>
            </a:r>
            <a:r>
              <a:rPr lang="ru-RU" sz="1400" u="sng" dirty="0">
                <a:hlinkClick r:id="rId2" tooltip="Россохин, Андрей Владимирович (страница отсутствует)"/>
              </a:rPr>
              <a:t>А. В. </a:t>
            </a:r>
            <a:r>
              <a:rPr lang="ru-RU" sz="1400" u="sng" dirty="0" err="1">
                <a:hlinkClick r:id="rId2" tooltip="Россохин, Андрей Владимирович (страница отсутствует)"/>
              </a:rPr>
              <a:t>Россохину</a:t>
            </a:r>
            <a:r>
              <a:rPr lang="ru-RU" sz="1400" dirty="0"/>
              <a:t> под ИСС следует понимать «состояния, в которых происходят трансформации семантических пространств субъекта, изменения формы категоризации, сопровождающиеся переходом от социально-нормированных культурой форм категоризации к новым способам упорядочения внутреннего опыта и переживаний».</a:t>
            </a:r>
          </a:p>
          <a:p>
            <a:r>
              <a:rPr lang="ru-RU" sz="1400" dirty="0"/>
              <a:t>Согласно </a:t>
            </a:r>
            <a:r>
              <a:rPr lang="ru-RU" sz="1400" u="sng" dirty="0">
                <a:hlinkClick r:id="rId3" tooltip="Гордеева, Ольга Владимировна (страница отсутствует)"/>
              </a:rPr>
              <a:t>О. В. Гордеевой</a:t>
            </a:r>
            <a:r>
              <a:rPr lang="ru-RU" sz="1400" dirty="0"/>
              <a:t>, ИСС — это способы организации душевной жизни человека; это функциональный орган </a:t>
            </a:r>
            <a:r>
              <a:rPr lang="ru-RU" sz="1400" u="sng" dirty="0">
                <a:hlinkClick r:id="rId4" tooltip="Деятельность"/>
              </a:rPr>
              <a:t>деятельности</a:t>
            </a:r>
            <a:r>
              <a:rPr lang="ru-RU" sz="1400" dirty="0"/>
              <a:t> человека, функциональная система, которую человек выстраивает сам (или ему помогает в этом общество) для достижения определенной цели. Структура, содержание, формы, функции ИСС определяются существующими у человека соответствующими представлениями об ИСС — моделями ИСС, которые имеют эксплицитный или имплицитный характер. Психологическими носителями таких моделей выступают </a:t>
            </a:r>
            <a:r>
              <a:rPr lang="ru-RU" sz="1400" u="sng" dirty="0">
                <a:hlinkClick r:id="rId5" tooltip="Установка (психология)"/>
              </a:rPr>
              <a:t>установки</a:t>
            </a:r>
            <a:r>
              <a:rPr lang="ru-RU" sz="1400" dirty="0"/>
              <a:t>, эмоциональные отношения, </a:t>
            </a:r>
            <a:r>
              <a:rPr lang="ru-RU" sz="1400" u="sng" dirty="0" err="1">
                <a:hlinkClick r:id="rId6" tooltip="Знания"/>
              </a:rPr>
              <a:t>знания</a:t>
            </a:r>
            <a:r>
              <a:rPr lang="ru-RU" sz="1400" dirty="0" err="1"/>
              <a:t>,</a:t>
            </a:r>
            <a:r>
              <a:rPr lang="ru-RU" sz="1400" u="sng" dirty="0" err="1">
                <a:hlinkClick r:id="rId7" tooltip="Ожидания"/>
              </a:rPr>
              <a:t>ожидания</a:t>
            </a:r>
            <a:r>
              <a:rPr lang="ru-RU" sz="1400" dirty="0"/>
              <a:t> в отношении данных состояний.</a:t>
            </a:r>
          </a:p>
          <a:p>
            <a:r>
              <a:rPr lang="ru-RU" sz="1400" dirty="0"/>
              <a:t>Известный отечественный психолог </a:t>
            </a:r>
            <a:r>
              <a:rPr lang="ru-RU" sz="1400" u="sng" dirty="0">
                <a:hlinkClick r:id="rId8" tooltip="Петровский, Вадим Артурович (страница отсутствует)"/>
              </a:rPr>
              <a:t>В. А. Петровский</a:t>
            </a:r>
            <a:r>
              <a:rPr lang="ru-RU" sz="1400" dirty="0"/>
              <a:t> предложил различать ясное и изменённое состояния </a:t>
            </a:r>
            <a:r>
              <a:rPr lang="ru-RU" sz="1400" u="sng" dirty="0">
                <a:hlinkClick r:id="rId9" tooltip="Сознание (психология)"/>
              </a:rPr>
              <a:t>сознания</a:t>
            </a:r>
            <a:r>
              <a:rPr lang="ru-RU" sz="1400" dirty="0"/>
              <a:t> (а также ясное и изменённое состояния </a:t>
            </a:r>
            <a:r>
              <a:rPr lang="ru-RU" sz="1400" u="sng" dirty="0">
                <a:hlinkClick r:id="rId10" tooltip="Самосознание"/>
              </a:rPr>
              <a:t>самосознания</a:t>
            </a:r>
            <a:r>
              <a:rPr lang="ru-RU" sz="1400" dirty="0"/>
              <a:t>). Критерием ясного сознания, с его точки зрения, является обратимость </a:t>
            </a:r>
            <a:r>
              <a:rPr lang="ru-RU" sz="1400" dirty="0" err="1"/>
              <a:t>саморефлексии</a:t>
            </a:r>
            <a:r>
              <a:rPr lang="ru-RU" sz="1400" dirty="0"/>
              <a:t>, «след в след» сопровождающей действия человека и динамику его психических состояний (человек при этом может вернуться назад, и вновь пройти пройденное). ИСС характеризуется необратимостью </a:t>
            </a:r>
            <a:r>
              <a:rPr lang="ru-RU" sz="1400" dirty="0" err="1"/>
              <a:t>саморефлексии</a:t>
            </a:r>
            <a:r>
              <a:rPr lang="ru-RU" sz="1400" dirty="0"/>
              <a:t>, то есть человек не может «вернуться в прошлое», с тем, чтобы пройти путь заново.</a:t>
            </a:r>
          </a:p>
          <a:p>
            <a:r>
              <a:rPr lang="ru-RU" sz="1400" dirty="0"/>
              <a:t>Согласно </a:t>
            </a:r>
            <a:r>
              <a:rPr lang="ru-RU" sz="1400" u="sng" dirty="0">
                <a:hlinkClick r:id="rId11" tooltip="Кросс-культурная психология"/>
              </a:rPr>
              <a:t>кросс-культурным исследованиям</a:t>
            </a:r>
            <a:r>
              <a:rPr lang="ru-RU" sz="1400" dirty="0"/>
              <a:t> </a:t>
            </a:r>
            <a:r>
              <a:rPr lang="ru-RU" sz="1400" u="sng" dirty="0">
                <a:hlinkClick r:id="rId12" tooltip="Бургиньон, Эрика (страница отсутствует)"/>
              </a:rPr>
              <a:t>Эрики </a:t>
            </a:r>
            <a:r>
              <a:rPr lang="ru-RU" sz="1400" u="sng" dirty="0" err="1">
                <a:hlinkClick r:id="rId12" tooltip="Бургиньон, Эрика (страница отсутствует)"/>
              </a:rPr>
              <a:t>Бургиньон</a:t>
            </a:r>
            <a:r>
              <a:rPr lang="ru-RU" sz="1400" dirty="0"/>
              <a:t>, «изменённые состояния сознания… используются во всех человеческих обществах. Они известны во множестве различных форм и интегрированы в разнообразные культурные модели, играют разные роли, используются во множестве различных контекстов и снабжены огромной массой значений.</a:t>
            </a:r>
          </a:p>
        </p:txBody>
      </p:sp>
    </p:spTree>
    <p:extLst>
      <p:ext uri="{BB962C8B-B14F-4D97-AF65-F5344CB8AC3E}">
        <p14:creationId xmlns:p14="http://schemas.microsoft.com/office/powerpoint/2010/main" val="1720559036"/>
      </p:ext>
    </p:extLst>
  </p:cSld>
  <p:clrMapOvr>
    <a:masterClrMapping/>
  </p:clrMapOvr>
  <p:transition>
    <p:strip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868958"/>
          </a:xfrm>
        </p:spPr>
        <p:txBody>
          <a:bodyPr>
            <a:normAutofit/>
          </a:bodyPr>
          <a:lstStyle/>
          <a:p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Критерии возникновения ИСС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/>
              <a:t>Согласно исследованиям </a:t>
            </a:r>
            <a:r>
              <a:rPr lang="ru-RU" dirty="0">
                <a:hlinkClick r:id="rId2" tooltip="Кучеренко, Владимир Вилетарьевич (страница отсутствует)"/>
              </a:rPr>
              <a:t>В. В. Кучеренко</a:t>
            </a:r>
            <a:r>
              <a:rPr lang="ru-RU" dirty="0"/>
              <a:t>, </a:t>
            </a:r>
            <a:r>
              <a:rPr lang="ru-RU" dirty="0">
                <a:hlinkClick r:id="rId3" tooltip="Петренко, Виктор Фёдорович"/>
              </a:rPr>
              <a:t>В. Ф. Петренко</a:t>
            </a:r>
            <a:r>
              <a:rPr lang="ru-RU" dirty="0"/>
              <a:t> и </a:t>
            </a:r>
            <a:r>
              <a:rPr lang="ru-RU" dirty="0">
                <a:hlinkClick r:id="rId4" tooltip="Россохин, Андрей Владимирович (страница отсутствует)"/>
              </a:rPr>
              <a:t>А. В. </a:t>
            </a:r>
            <a:r>
              <a:rPr lang="ru-RU" dirty="0" err="1">
                <a:hlinkClick r:id="rId4" tooltip="Россохин, Андрей Владимирович (страница отсутствует)"/>
              </a:rPr>
              <a:t>Россохина</a:t>
            </a:r>
            <a:r>
              <a:rPr lang="ru-RU" dirty="0"/>
              <a:t>, к критериям возникновения ИСС относятся</a:t>
            </a:r>
            <a:r>
              <a:rPr lang="ru-RU" baseline="30000" dirty="0">
                <a:hlinkClick r:id="rId5"/>
              </a:rPr>
              <a:t>[19]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Переход от преимущественной опоры на </a:t>
            </a:r>
            <a:r>
              <a:rPr lang="ru-RU" dirty="0" err="1"/>
              <a:t>вербально-логические</a:t>
            </a:r>
            <a:r>
              <a:rPr lang="ru-RU" dirty="0"/>
              <a:t>, понятийные структуры, к отражению в форме наглядно-чувственных (</a:t>
            </a:r>
            <a:r>
              <a:rPr lang="ru-RU" dirty="0" err="1"/>
              <a:t>довербальных</a:t>
            </a:r>
            <a:r>
              <a:rPr lang="ru-RU" dirty="0"/>
              <a:t>) образов.</a:t>
            </a:r>
          </a:p>
          <a:p>
            <a:pPr lvl="0"/>
            <a:r>
              <a:rPr lang="ru-RU" dirty="0"/>
              <a:t>Изменение эмоциональной окраски отражаемого в сознании внутреннего </a:t>
            </a:r>
            <a:r>
              <a:rPr lang="ru-RU" dirty="0">
                <a:hlinkClick r:id="rId6" tooltip="Опыт"/>
              </a:rPr>
              <a:t>опыта</a:t>
            </a:r>
            <a:r>
              <a:rPr lang="ru-RU" dirty="0"/>
              <a:t>, сопровождающие переход к новым формам </a:t>
            </a:r>
            <a:r>
              <a:rPr lang="ru-RU" dirty="0">
                <a:hlinkClick r:id="rId7" tooltip="Категоризация"/>
              </a:rPr>
              <a:t>категоризации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Изменения процессов </a:t>
            </a:r>
            <a:r>
              <a:rPr lang="ru-RU" dirty="0">
                <a:hlinkClick r:id="rId8" tooltip="Самосознание"/>
              </a:rPr>
              <a:t>самосознания</a:t>
            </a:r>
            <a:r>
              <a:rPr lang="ru-RU" dirty="0"/>
              <a:t>, </a:t>
            </a:r>
            <a:r>
              <a:rPr lang="ru-RU" dirty="0">
                <a:hlinkClick r:id="rId9" tooltip="Рефлексия"/>
              </a:rPr>
              <a:t>рефлексии</a:t>
            </a:r>
            <a:r>
              <a:rPr lang="ru-RU" dirty="0"/>
              <a:t> и </a:t>
            </a:r>
            <a:r>
              <a:rPr lang="ru-RU" dirty="0">
                <a:hlinkClick r:id="rId10" tooltip="Внутренний диалог"/>
              </a:rPr>
              <a:t>внутреннего диалога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Присутствие во внешнем диалоге фрагментов внутреннего диалога.</a:t>
            </a:r>
          </a:p>
          <a:p>
            <a:pPr lvl="0"/>
            <a:r>
              <a:rPr lang="ru-RU" dirty="0"/>
              <a:t>Изменения восприятия времени, последовательности происходящих во внутренней реальности событий, частичное или полное их забвение, обусловленное трудностью, а иногда и невозможностью, перевода внутреннего опыта, полученного в изменённых состояниях на «язык» социально-нормативных форм категоризации (например, сложность воспроизведения последовательности событий </a:t>
            </a:r>
            <a:r>
              <a:rPr lang="ru-RU" dirty="0">
                <a:hlinkClick r:id="rId11" tooltip="Сновидение"/>
              </a:rPr>
              <a:t>сновидения</a:t>
            </a:r>
            <a:r>
              <a:rPr lang="ru-RU" dirty="0"/>
              <a:t> во время рассказа о нём в бодрствующем состоянии сознания).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27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Согласно исследованиям </a:t>
            </a:r>
            <a:r>
              <a:rPr lang="ru-RU" sz="27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" tooltip="Людвиг, Арнольд"/>
              </a:rPr>
              <a:t>Арнольда Людвига</a:t>
            </a:r>
            <a:r>
              <a:rPr lang="ru-RU" sz="27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к основным характеристикам ИСС относятся следующие 10 </a:t>
            </a:r>
            <a:r>
              <a:rPr lang="ru-RU" sz="2700" b="1" i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доминаторов</a:t>
            </a:r>
            <a:r>
              <a:rPr lang="ru-RU" sz="27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или черт: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86003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ru-RU" sz="3400" dirty="0"/>
              <a:t>1) Субъективное ощущение нарушения мышления (проявляется в изменении концентрации внимания, нарушении </a:t>
            </a:r>
            <a:r>
              <a:rPr lang="ru-RU" sz="3400" dirty="0" err="1"/>
              <a:t>мнемических</a:t>
            </a:r>
            <a:r>
              <a:rPr lang="ru-RU" sz="3400" dirty="0"/>
              <a:t> процессов или сложности в вынесении суждений).</a:t>
            </a:r>
          </a:p>
          <a:p>
            <a:pPr lvl="0">
              <a:buNone/>
            </a:pPr>
            <a:r>
              <a:rPr lang="ru-RU" sz="3400" dirty="0"/>
              <a:t>2) Изменение в субъективном ощущении течения времени.</a:t>
            </a:r>
          </a:p>
          <a:p>
            <a:pPr lvl="0">
              <a:buNone/>
            </a:pPr>
            <a:r>
              <a:rPr lang="ru-RU" sz="3400" dirty="0"/>
              <a:t>3) Потеря контроля и страх утраты эго-идентичности (</a:t>
            </a:r>
            <a:r>
              <a:rPr lang="ru-RU" sz="3400" dirty="0" err="1"/>
              <a:t>диссоциативные</a:t>
            </a:r>
            <a:r>
              <a:rPr lang="ru-RU" sz="3400" dirty="0"/>
              <a:t> нарушения).</a:t>
            </a:r>
          </a:p>
          <a:p>
            <a:pPr lvl="0">
              <a:buNone/>
            </a:pPr>
            <a:r>
              <a:rPr lang="ru-RU" sz="3400" dirty="0"/>
              <a:t>4) Изменения в эмоциональной сфере по мере снижения сознательного контроля, проявляются как: 1) регресс к более примитивным эмоциям; 2) биполярные аффективные расстройства; 3) эмоциональная лабильность; 4) трудность в выражении эмоций (шизотимия).</a:t>
            </a:r>
          </a:p>
          <a:p>
            <a:pPr lvl="0">
              <a:buNone/>
            </a:pPr>
            <a:r>
              <a:rPr lang="ru-RU" sz="3400" dirty="0"/>
              <a:t>5) Изменение схемы тела (</a:t>
            </a:r>
            <a:r>
              <a:rPr lang="ru-RU" sz="3400" dirty="0" err="1"/>
              <a:t>проприорецепция</a:t>
            </a:r>
            <a:r>
              <a:rPr lang="ru-RU" sz="3400" dirty="0"/>
              <a:t> — ощущение положения частей собственного тела относительно друг друга), включающая в себя явления деперсонализации и </a:t>
            </a:r>
            <a:r>
              <a:rPr lang="ru-RU" sz="3400" dirty="0" err="1"/>
              <a:t>дереализации</a:t>
            </a:r>
            <a:r>
              <a:rPr lang="ru-RU" sz="3400" dirty="0"/>
              <a:t>.</a:t>
            </a:r>
          </a:p>
          <a:p>
            <a:pPr lvl="0">
              <a:buNone/>
            </a:pPr>
            <a:r>
              <a:rPr lang="ru-RU" sz="3400" dirty="0"/>
              <a:t>6) Искажения в восприятии, представляющие собой иллюзии в различных сенсорных модальностях, галлюцинации и псевдогаллюцинации, а также временно обострения остроты восприятия, преимущественно визуального.</a:t>
            </a:r>
          </a:p>
          <a:p>
            <a:pPr lvl="0">
              <a:buNone/>
            </a:pPr>
            <a:r>
              <a:rPr lang="ru-RU" sz="3400" dirty="0"/>
              <a:t>7) Изменение системы значений и ценностей.</a:t>
            </a:r>
          </a:p>
          <a:p>
            <a:pPr lvl="0">
              <a:buNone/>
            </a:pPr>
            <a:r>
              <a:rPr lang="ru-RU" sz="3400" dirty="0"/>
              <a:t>8 ) Трудности в вербализации переживаний ИСС </a:t>
            </a:r>
            <a:r>
              <a:rPr lang="ru-RU" sz="3400" i="1" dirty="0"/>
              <a:t>(</a:t>
            </a:r>
            <a:r>
              <a:rPr lang="ru-RU" sz="3400" i="1" dirty="0" err="1"/>
              <a:t>ineffability</a:t>
            </a:r>
            <a:r>
              <a:rPr lang="ru-RU" sz="3400" i="1" dirty="0"/>
              <a:t>)</a:t>
            </a:r>
            <a:r>
              <a:rPr lang="ru-RU" sz="3400" dirty="0"/>
              <a:t>.</a:t>
            </a:r>
          </a:p>
          <a:p>
            <a:pPr lvl="0">
              <a:buNone/>
            </a:pPr>
            <a:r>
              <a:rPr lang="ru-RU" sz="3400" dirty="0"/>
              <a:t>9) Чувство обновления, возникающее в ряде состояний и при выходе из них (</a:t>
            </a:r>
            <a:r>
              <a:rPr lang="ru-RU" sz="3400" dirty="0" err="1"/>
              <a:t>психоделические</a:t>
            </a:r>
            <a:r>
              <a:rPr lang="ru-RU" sz="3400" dirty="0"/>
              <a:t> состояния, гипноз, деперсонализация и др.).</a:t>
            </a:r>
          </a:p>
          <a:p>
            <a:pPr lvl="0">
              <a:buNone/>
            </a:pPr>
            <a:r>
              <a:rPr lang="ru-RU" sz="3400" dirty="0"/>
              <a:t>10) Снижение порога внушаемости, включающая невозможность критической оценки речевых сообщений и инструкций, воспринимаемых субъектом; тенденция искажать или неверно интерпретировать различные стимулы на основе личностных установок и страхов.</a:t>
            </a: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2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Чарльз </a:t>
            </a:r>
            <a:r>
              <a:rPr lang="ru-RU" sz="2000" b="1" i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Тарт</a:t>
            </a:r>
            <a:r>
              <a:rPr lang="ru-RU" sz="2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изучая ИСС, вызванные наркотиками, разработал модель факторов, участвующих в формировании ИСС, некоторых из которых человек может усиливать, а некоторые тормозить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ru-RU" i="1" dirty="0"/>
              <a:t>наркотические факторы </a:t>
            </a:r>
          </a:p>
          <a:p>
            <a:r>
              <a:rPr lang="ru-RU" i="1" dirty="0"/>
              <a:t>ненаркотические факторы</a:t>
            </a:r>
          </a:p>
          <a:p>
            <a:pPr lvl="0"/>
            <a:r>
              <a:rPr lang="ru-RU" i="1" dirty="0"/>
              <a:t>долговременные факторы</a:t>
            </a:r>
          </a:p>
          <a:p>
            <a:r>
              <a:rPr lang="ru-RU" i="1" dirty="0"/>
              <a:t>непосредственные факторы</a:t>
            </a:r>
          </a:p>
          <a:p>
            <a:pPr lvl="0"/>
            <a:r>
              <a:rPr lang="ru-RU" i="1" dirty="0"/>
              <a:t>ситуативные факторы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191</TotalTime>
  <Words>426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Tw Cen MT</vt:lpstr>
      <vt:lpstr>Капля</vt:lpstr>
      <vt:lpstr>Речь в изменённом состоянии сознания</vt:lpstr>
      <vt:lpstr>Речь в изменённом состоянии сознания</vt:lpstr>
      <vt:lpstr>Изменённое состояние сознания </vt:lpstr>
      <vt:lpstr>История исследований ИСС </vt:lpstr>
      <vt:lpstr>Презентация PowerPoint</vt:lpstr>
      <vt:lpstr>Презентация PowerPoint</vt:lpstr>
      <vt:lpstr>Критерии возникновения ИСС</vt:lpstr>
      <vt:lpstr>Согласно исследованиям Арнольда Людвига, к основным характеристикам ИСС относятся следующие 10 доминаторов или черт: </vt:lpstr>
      <vt:lpstr>Чарльз Тарт, изучая ИСС, вызванные наркотиками, разработал модель факторов, участвующих в формировании ИСС, некоторых из которых человек может усиливать, а некоторые тормозить</vt:lpstr>
      <vt:lpstr>Выделяются три группы гипотез, относительно причин и механизмов индукции ИСС, то есть о природе ИСС: </vt:lpstr>
      <vt:lpstr>Функции ИСС </vt:lpstr>
      <vt:lpstr>Типологии ИСС </vt:lpstr>
      <vt:lpstr>Презентация PowerPoint</vt:lpstr>
      <vt:lpstr>Презентация PowerPoint</vt:lpstr>
      <vt:lpstr>Методики исследования ИСС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Речь в изменённом состоянии сознания</dc:title>
  <dc:creator>Lilo</dc:creator>
  <cp:lastModifiedBy>Витя Кошкин</cp:lastModifiedBy>
  <cp:revision>24</cp:revision>
  <dcterms:created xsi:type="dcterms:W3CDTF">2015-04-19T13:40:43Z</dcterms:created>
  <dcterms:modified xsi:type="dcterms:W3CDTF">2018-12-13T20:15:03Z</dcterms:modified>
</cp:coreProperties>
</file>