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D65F6E-0C9E-412E-AC68-76CE37F0E78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Рисунок 12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14290"/>
            <a:ext cx="1524003" cy="1014986"/>
          </a:xfrm>
          <a:prstGeom prst="rect">
            <a:avLst/>
          </a:prstGeom>
        </p:spPr>
      </p:pic>
      <p:pic>
        <p:nvPicPr>
          <p:cNvPr id="14" name="Рисунок 13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1500174"/>
            <a:ext cx="1524003" cy="1014986"/>
          </a:xfrm>
          <a:prstGeom prst="rect">
            <a:avLst/>
          </a:prstGeom>
        </p:spPr>
      </p:pic>
      <p:pic>
        <p:nvPicPr>
          <p:cNvPr id="15" name="Рисунок 14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857496"/>
            <a:ext cx="1524003" cy="1014986"/>
          </a:xfrm>
          <a:prstGeom prst="rect">
            <a:avLst/>
          </a:prstGeom>
        </p:spPr>
      </p:pic>
      <p:pic>
        <p:nvPicPr>
          <p:cNvPr id="16" name="Рисунок 15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4286256"/>
            <a:ext cx="1524003" cy="1014986"/>
          </a:xfrm>
          <a:prstGeom prst="rect">
            <a:avLst/>
          </a:prstGeom>
        </p:spPr>
      </p:pic>
      <p:pic>
        <p:nvPicPr>
          <p:cNvPr id="17" name="Рисунок 16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5715016"/>
            <a:ext cx="1524003" cy="10149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image" Target="../media/image65.jpe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61403" y="1583112"/>
            <a:ext cx="6972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РИСОВАНИЯ ПЕСКОМ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64736" y="692696"/>
            <a:ext cx="36711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КАРТОТЕКА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CCB250F-52F8-4130-964C-E3EA7F3F7BC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43808" y="3121994"/>
            <a:ext cx="3796600" cy="29412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620495" y="2414109"/>
            <a:ext cx="70551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Monotype Corsiva" panose="03010101010201010101" pitchFamily="66" charset="0"/>
              </a:rPr>
              <a:t>«Способы от простого к сложному»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926124" y="5157192"/>
            <a:ext cx="3847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Табунова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54604" y="6196235"/>
            <a:ext cx="2786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КЛИН, 16 апреля 2018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67128" cy="2664296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31) </a:t>
            </a:r>
            <a:r>
              <a:rPr lang="ru-RU" sz="2000" dirty="0"/>
              <a:t> </a:t>
            </a:r>
            <a:r>
              <a:rPr lang="ru-RU" sz="2000" dirty="0">
                <a:latin typeface="Monotype Corsiva" pitchFamily="66" charset="0"/>
              </a:rPr>
              <a:t>В круге можно найти центр, а можно описать окружность вокруг центра. Крест, вписанный в круг, разделяет его на четыре сектора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32) Квадрат, вписанный в круг. Если вписать в круг снежинку, получится колесо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33) Треугольник, вписанный в круг. Круг, заштрихованный прямыми линиями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34) Рисование концентрических (т.е. имеющих общий центр) окружностей способствует концентрации внимания</a:t>
            </a:r>
          </a:p>
        </p:txBody>
      </p:sp>
      <p:pic>
        <p:nvPicPr>
          <p:cNvPr id="6" name="Содержимое 5" descr="http://i.sand-therapy.ru/u/45/af36fca81911e288016e2b6f6b2996/-/39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309634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95/a24028a81911e2b27e6c2b6f6b2996/-/4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068960"/>
            <a:ext cx="32403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33/926a72a81c11e2a2b1602b6f6b2996/-/4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941168"/>
            <a:ext cx="33123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6e/777718a81c11e2a407702b6f6b2996/-/4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941168"/>
            <a:ext cx="31683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2650306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35) Радиальные (т.е. расположенные по радиусу) и концентрические формы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36) Рисование спирали, закручивающейся к центру, способствует концентрации внимания. А спираль, раскручивающаяся наружу, предполагает динамичное движение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37) В данном примере окружность, обозначающая солнце, - это воображаемая линия. Рисуя солнце, лучи можно проводить как от центра наружу, так и снаружи к центру</a:t>
            </a:r>
          </a:p>
        </p:txBody>
      </p:sp>
      <p:pic>
        <p:nvPicPr>
          <p:cNvPr id="6" name="Содержимое 5" descr="http://i.sand-therapy.ru/u/ea/b7dc96a81c11e2a5d15f2b6f6b2996/-/43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068960"/>
            <a:ext cx="36004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7d/d72ee8a85211e2a10cfb01826c674f/-/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068960"/>
            <a:ext cx="331236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eb/8cdb90a85211e29053b952826c674f/-/4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941168"/>
            <a:ext cx="58326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2578298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38) Рисование спирали, закручивающейся к центру, способствует концентрации внимания. А спираль, раскручивающаяся наружу, предполагает динамичное движение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39) Раскручивающаяся наружу спираль переходит в спираль, закручивающуюся внутрь, и в результате образуется двойная спираль. Достигая центра, закручивающаяся внутрь спираль разворачивается, а затем раскручивается наружу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40) Упражнения можно выполнять и с лабиринтом</a:t>
            </a:r>
          </a:p>
        </p:txBody>
      </p:sp>
      <p:pic>
        <p:nvPicPr>
          <p:cNvPr id="6" name="Содержимое 5" descr="http://i.sand-therapy.ru/u/60/bccccca85d11e2929d6556826c674f/-/46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780928"/>
            <a:ext cx="331236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8d/890ab8a85d11e2b6c91b3a826c674f/-/4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852936"/>
            <a:ext cx="332295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e7/0add00a85d11e2ae44da2a826c674f/-/DSC_968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509120"/>
            <a:ext cx="266429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33/9152daa85e11e2b7e61b3a826c674f/-/4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725144"/>
            <a:ext cx="345638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19665" y="288032"/>
            <a:ext cx="6512511" cy="620688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41) Упражнения для развития чувства симметрии </a:t>
            </a:r>
            <a:endParaRPr lang="ru-RU" dirty="0"/>
          </a:p>
        </p:txBody>
      </p:sp>
      <p:pic>
        <p:nvPicPr>
          <p:cNvPr id="6" name="Содержимое 5" descr="http://i.sand-therapy.ru/u/2e/ca3f56a86211e2ab575b56826c674f/-/49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869534"/>
            <a:ext cx="2818656" cy="126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37/fb6488a86211e2bc370234826c674f/-/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908720"/>
            <a:ext cx="296291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43/bfcd0ea86211e299aeda2a826c674f/-/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017" y="2420888"/>
            <a:ext cx="2808312" cy="117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5a/e8673ea86211e2a9536256826c674f/-/5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7880" y="2420888"/>
            <a:ext cx="2664296" cy="1202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.sand-therapy.ru/u/61/a4962ea86211e295c96256826c674f/-/5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234" y="3973818"/>
            <a:ext cx="260287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.sand-therapy.ru/u/6c/ca979ca86211e29ad1a737826c674f/-/5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090" y="3880580"/>
            <a:ext cx="2458859" cy="113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.sand-therapy.ru/u/8c/d54a78a86211e28474a737826c674f/-/55.jpg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4669204" y="5250425"/>
            <a:ext cx="135863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.sand-therapy.ru/u/9c/efa4daa86211e2bf59d82a826c674f/-/56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017" y="5325500"/>
            <a:ext cx="2376264" cy="116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.sand-therapy.ru/u/a3/6f521aa86211e2b300b952826c674f/-/57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5301208"/>
            <a:ext cx="2674883" cy="115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.sand-therapy.ru/u/8c/d54a78a86211e28474a737826c674f/-/55.jpg"/>
          <p:cNvPicPr/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4669203" y="3902942"/>
            <a:ext cx="133214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2896" y="332656"/>
            <a:ext cx="7067128" cy="57606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Monotype Corsiva" pitchFamily="66" charset="0"/>
              </a:rPr>
              <a:t>42) Рисуем </a:t>
            </a:r>
            <a:r>
              <a:rPr lang="ru-RU" sz="2000" dirty="0" err="1">
                <a:latin typeface="Monotype Corsiva" pitchFamily="66" charset="0"/>
              </a:rPr>
              <a:t>мандалу</a:t>
            </a:r>
            <a:r>
              <a:rPr lang="ru-RU" sz="2000" dirty="0">
                <a:latin typeface="Monotype Corsiva" pitchFamily="66" charset="0"/>
              </a:rPr>
              <a:t> на песке. </a:t>
            </a:r>
            <a:r>
              <a:rPr lang="ru-RU" sz="2000" b="1" dirty="0" err="1">
                <a:latin typeface="Monotype Corsiva" pitchFamily="66" charset="0"/>
              </a:rPr>
              <a:t>Мандала</a:t>
            </a:r>
            <a:r>
              <a:rPr lang="ru-RU" sz="2000" b="1" dirty="0">
                <a:latin typeface="Monotype Corsiva" pitchFamily="66" charset="0"/>
              </a:rPr>
              <a:t> (колесо, круг)</a:t>
            </a:r>
            <a:r>
              <a:rPr lang="ru-RU" sz="2000" dirty="0">
                <a:latin typeface="Monotype Corsiva" pitchFamily="66" charset="0"/>
              </a:rPr>
              <a:t> - магическое вещь. </a:t>
            </a:r>
            <a:br>
              <a:rPr lang="ru-RU" sz="2000" dirty="0">
                <a:latin typeface="Monotype Corsiva" pitchFamily="66" charset="0"/>
              </a:rPr>
            </a:b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6" name="Содержимое 5" descr="http://i.sand-therapy.ru/u/6a/24e532a8cc11e2950a41f56e6b2996/-/58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980728"/>
            <a:ext cx="28083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94/43cacca8cc11e2923ed8f46e6b2996/-/5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052736"/>
            <a:ext cx="2952329" cy="103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d3/50cdc8a8cc11e29cab9bf66e6b2996/-/6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2962915" cy="105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fc/4780aaa8cc11e29d2e92f66e6b2996/-/6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348880"/>
            <a:ext cx="2808312" cy="112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.sand-therapy.ru/u/33/ed0386a8cd11e2bc418bf66e6b2996/-/6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861048"/>
            <a:ext cx="2808312" cy="989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.sand-therapy.ru/u/36/7ec37aa8d011e28122b5f36e6b2996/-/DSC_9489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1944216" cy="135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.sand-therapy.ru/u/40/1e1818a8d011e2891deaec6e6b2996/-/DSC_9501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157192"/>
            <a:ext cx="2088232" cy="144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.sand-therapy.ru/u/48/7e9866a8d011e292f0eaec6e6b2996/-/DSC_9692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5092197"/>
            <a:ext cx="1872207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.sand-therapy.ru/u/60/bc3280a8d011e289c2aaed6e6b2996/-/DSC_9735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229200"/>
            <a:ext cx="187220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.sand-therapy.ru/u/69/1554f2a8d011e29f2843f66e6b2996/-/DSC_9490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717032"/>
            <a:ext cx="195480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67128" cy="252028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1) горизонтальную и вертикальные линии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2) линии по диагонали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3) Волнистая линия как символ волны, а зигзаг – горы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4)  Вертикальную прямую линию можно провести как сверху вниз, так и снизу вверх 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5)</a:t>
            </a:r>
            <a:r>
              <a:rPr lang="ru-RU" sz="2000" dirty="0"/>
              <a:t> </a:t>
            </a:r>
            <a:r>
              <a:rPr lang="ru-RU" sz="2000" dirty="0">
                <a:latin typeface="Monotype Corsiva" pitchFamily="66" charset="0"/>
              </a:rPr>
              <a:t>Горизонтальную прямую линию можно провести как слева направо, так и справа налево 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6) Прямые линии по горизонтали и по вертикали</a:t>
            </a:r>
            <a:br>
              <a:rPr lang="ru-RU" sz="2000" dirty="0">
                <a:latin typeface="Monotype Corsiva" pitchFamily="66" charset="0"/>
              </a:rPr>
            </a:br>
            <a:br>
              <a:rPr lang="ru-RU" sz="2000" dirty="0">
                <a:latin typeface="Monotype Corsiva" pitchFamily="66" charset="0"/>
              </a:rPr>
            </a:br>
            <a:br>
              <a:rPr lang="ru-RU" sz="2400" dirty="0">
                <a:latin typeface="Monotype Corsiva" pitchFamily="66" charset="0"/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i.sand-therapy.ru/u/72/a1afbe9ba811e2911a7515826c674f/-/1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852936"/>
            <a:ext cx="2880320" cy="954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.sand-therapy.ru/u/cb/5f31c49baa11e2be3bf858826c674f/-/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924944"/>
            <a:ext cx="28083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ff/7549169bab11e295ff0759826c674f/-/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266429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0c/d8fa8e9bad11e2b5653f336f6b2996/-/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149080"/>
            <a:ext cx="2880320" cy="97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.sand-therapy.ru/u/a7/8cc39c9bb411e28bf0370c826c674f/-/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5517232"/>
            <a:ext cx="2664296" cy="106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.sand-therapy.ru/u/00/b2bd4a9bb611e2b1f9350b826c674f/-/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5517232"/>
            <a:ext cx="2880320" cy="1019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i.sand-therapy.ru/u/72/a1afbe9ba811e2911a7515826c674f/-/1.jpg">
            <a:extLst>
              <a:ext uri="{FF2B5EF4-FFF2-40B4-BE49-F238E27FC236}">
                <a16:creationId xmlns:a16="http://schemas.microsoft.com/office/drawing/2014/main" id="{4B1DC72E-ED1C-47B3-B270-E4CAAC80F96C}"/>
              </a:ext>
            </a:extLst>
          </p:cNvPr>
          <p:cNvPicPr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716" y="2906332"/>
            <a:ext cx="2880320" cy="954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42976" y="1916832"/>
            <a:ext cx="7715304" cy="4353957"/>
            <a:chOff x="539750" y="1344094"/>
            <a:chExt cx="7993063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486216"/>
              <a:chOff x="539552" y="-815361"/>
              <a:chExt cx="7992888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39552" y="-815361"/>
                <a:ext cx="7992888" cy="5502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91382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619672" y="332656"/>
            <a:ext cx="7067128" cy="252028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7) </a:t>
            </a:r>
            <a:r>
              <a:rPr lang="ru-RU" sz="2400" dirty="0"/>
              <a:t> </a:t>
            </a:r>
            <a:r>
              <a:rPr lang="ru-RU" sz="2000" dirty="0">
                <a:latin typeface="Monotype Corsiva" pitchFamily="66" charset="0"/>
              </a:rPr>
              <a:t>Длинные прямые линии чередуются с короткими 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8) </a:t>
            </a:r>
            <a:r>
              <a:rPr lang="ru-RU" sz="2400" dirty="0"/>
              <a:t> </a:t>
            </a:r>
            <a:r>
              <a:rPr lang="ru-RU" sz="2000" dirty="0">
                <a:latin typeface="Monotype Corsiva" pitchFamily="66" charset="0"/>
              </a:rPr>
              <a:t>Длина прямых линий постепенно увеличивается до максимума, а затем таким же образом уменьшается 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9) Те же самые упражнения можно выполнить и с горизонтальными линиями 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10) Из вертикальных и горизонтальных линий образуются новые интересные формы </a:t>
            </a:r>
            <a:br>
              <a:rPr lang="ru-RU" sz="2400" dirty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0" name="Содержимое 9" descr="http://i.sand-therapy.ru/u/7f/fb4a2a9bb811e29d898c276f6b2996/-/7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3034680" cy="1372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.sand-therapy.ru/u/9d/9062589bba11e2a56d06f3816c674f/-/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140968"/>
            <a:ext cx="302433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.sand-therapy.ru/u/cc/9713d49bbb11e2a39e9ff9816c674f/-/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941168"/>
            <a:ext cx="302433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.sand-therapy.ru/u/6c/5c8d6c9bbd11e2ac186266826c674f/-/1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941168"/>
            <a:ext cx="288032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883" y="404664"/>
            <a:ext cx="6995120" cy="108498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Monotype Corsiva" pitchFamily="66" charset="0"/>
              </a:rPr>
              <a:t>11) </a:t>
            </a:r>
            <a:r>
              <a:rPr lang="ru-RU" sz="2000" dirty="0"/>
              <a:t>  </a:t>
            </a:r>
            <a:r>
              <a:rPr lang="ru-RU" sz="2000" dirty="0">
                <a:latin typeface="Monotype Corsiva" pitchFamily="66" charset="0"/>
              </a:rPr>
              <a:t>Далее предложите ребенку проделать все те же упражнения, что и с прямыми линиями, только теперь под углом, т.е. по диагонали</a:t>
            </a:r>
          </a:p>
        </p:txBody>
      </p:sp>
      <p:pic>
        <p:nvPicPr>
          <p:cNvPr id="4" name="Содержимое 3" descr="http://i.sand-therapy.ru/u/40/a4f6b29bc411e2acc76ef96e6b2996/-/11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060849"/>
            <a:ext cx="338437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.sand-therapy.ru/u/74/fc258a9bc811e287fdd923826c674f/-/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060848"/>
            <a:ext cx="331236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.sand-therapy.ru/u/3c/7f66769bc911e2a2256224826c674f/-/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221088"/>
            <a:ext cx="3384376" cy="1506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e2/3208a89bc911e29555c53f826c674f/-/1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32403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2290266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12) Следующие задания направлены на понимание того, как образуются углы. В снежинках углы образуются пересекающимися линиями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13) Прямоугольники слева это еще и 4 прямых угла, образовавшихся двумя сходящимися линиями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14) </a:t>
            </a:r>
            <a:r>
              <a:rPr lang="ru-RU" sz="2000" dirty="0"/>
              <a:t> </a:t>
            </a:r>
            <a:r>
              <a:rPr lang="ru-RU" sz="2000" dirty="0">
                <a:latin typeface="Monotype Corsiva" pitchFamily="66" charset="0"/>
              </a:rPr>
              <a:t>Сочетание горизонтальных и диагональных линий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15) Сочетание вертикальных и диагональных линий</a:t>
            </a:r>
            <a:br>
              <a:rPr lang="ru-RU" sz="2000" dirty="0">
                <a:latin typeface="Monotype Corsiva" pitchFamily="66" charset="0"/>
              </a:rPr>
            </a:b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4" name="Содержимое 3" descr="http://i.sand-therapy.ru/u/36/300b4c9c7111e2a24e21256f6b2996/-/15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780928"/>
            <a:ext cx="3096344" cy="15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.sand-therapy.ru/u/43/2743909c7311e2b6c66f286f6b2996/-/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302433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.sand-therapy.ru/u/74/277fc29c7411e2a78482266f6b2996/-/1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797152"/>
            <a:ext cx="30963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10/a5a4149c7511e2871ba4e36e6b2996/-/1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797152"/>
            <a:ext cx="295232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995120" cy="2376264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16) упражнения с линиями, нарисованными по диагонали и с различным наклоном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17) упражнения можно выполнять как с диагональными линиями, так и с линиями, имеющими разный наклон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18) Треугольник, нарисованный с вершиной вверх и вниз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19) Два составленных вместе треугольника образуют квадрат или ромб</a:t>
            </a:r>
          </a:p>
        </p:txBody>
      </p:sp>
      <p:pic>
        <p:nvPicPr>
          <p:cNvPr id="6" name="Содержимое 5" descr="http://i.sand-therapy.ru/u/c9/db9fce9c7511e2b18e78176f6b2996/-/19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2880320" cy="1152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a9/8810769c7611e2901fc1e96e6b2996/-/2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636912"/>
            <a:ext cx="3024336" cy="109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6b/216c0a9c7711e2b47229e86e6b2996/-/2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293096"/>
            <a:ext cx="2880320" cy="103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4c/81c2e49c7d11e28d0d12006f6b2996/-/2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221088"/>
            <a:ext cx="2880320" cy="111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.sand-therapy.ru/u/57/5a0f449c7f11e28ae705d66e6b2996/-/2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517232"/>
            <a:ext cx="259228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286633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20) Вершины треугольников попеременно направлены вверх и вниз. Упражнение хорошо развивает пространственное воображение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21) </a:t>
            </a:r>
            <a:r>
              <a:rPr lang="ru-RU" sz="2000" dirty="0">
                <a:latin typeface="Monotype Corsiva" pitchFamily="66" charset="0"/>
                <a:cs typeface="Microsoft Sans Serif" pitchFamily="34" charset="0"/>
              </a:rPr>
              <a:t>Два треугольника накладываются друг на друга вершинами. Наложенные друг на друга треугольники образуют шестиконечную звезду</a:t>
            </a:r>
            <a:br>
              <a:rPr lang="ru-RU" sz="2000" dirty="0">
                <a:latin typeface="Monotype Corsiva" pitchFamily="66" charset="0"/>
                <a:cs typeface="Microsoft Sans Serif" pitchFamily="34" charset="0"/>
              </a:rPr>
            </a:br>
            <a:r>
              <a:rPr lang="ru-RU" sz="2000" dirty="0">
                <a:latin typeface="Monotype Corsiva" pitchFamily="66" charset="0"/>
                <a:cs typeface="Microsoft Sans Serif" pitchFamily="34" charset="0"/>
              </a:rPr>
              <a:t>22) </a:t>
            </a:r>
            <a:r>
              <a:rPr lang="ru-RU" sz="2000" dirty="0">
                <a:latin typeface="Monotype Corsiva" pitchFamily="66" charset="0"/>
              </a:rPr>
              <a:t>Разомкнутая слева кривая линия кажется открытой, а нарисованная наоборот – закрытой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23) Дуги, направленные вверх и вниз. Могут быть, как симметричными, так и увеличиваться/уменьшаться</a:t>
            </a:r>
            <a:endParaRPr lang="ru-RU" sz="2000" dirty="0">
              <a:latin typeface="Monotype Corsiva" pitchFamily="66" charset="0"/>
              <a:cs typeface="Microsoft Sans Serif" pitchFamily="34" charset="0"/>
            </a:endParaRPr>
          </a:p>
        </p:txBody>
      </p:sp>
      <p:pic>
        <p:nvPicPr>
          <p:cNvPr id="6" name="Содержимое 5" descr="http://i.sand-therapy.ru/u/ef/5060d49c9111e283f512e96e6b2996/-/25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284984"/>
            <a:ext cx="331236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52/c577f89c9211e28e3e12e96e6b2996/-/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284984"/>
            <a:ext cx="30243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f1/6289969c9211e2ac3045436f6b2996/-/2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941168"/>
            <a:ext cx="32403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23/da726c9c9311e2a1af9a436f6b2996/-/2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013176"/>
            <a:ext cx="309634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67128" cy="1156990"/>
          </a:xfrm>
        </p:spPr>
        <p:txBody>
          <a:bodyPr/>
          <a:lstStyle/>
          <a:p>
            <a:r>
              <a:rPr lang="ru-RU" sz="2000" dirty="0">
                <a:latin typeface="Monotype Corsiva" pitchFamily="66" charset="0"/>
              </a:rPr>
              <a:t>24) Замкнутая кривая линия образует круг. Круг можно преобразовать в овал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25) В овал можно одним движением, не отрываясь, вписать S-образную или волнистую линию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26) Если фигуру нарисовать в обратном направлении, то получится восьмерка. Справа представлены пересекающиеся линии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27) Половинки окружностей, открытые вниз и вверх. Задание хорошо развивает чувство симметрии</a:t>
            </a:r>
          </a:p>
        </p:txBody>
      </p:sp>
      <p:pic>
        <p:nvPicPr>
          <p:cNvPr id="6" name="Содержимое 5" descr="http://i.sand-therapy.ru/u/70/7b190a9c9311e2b8e085fb6e6b2996/-/29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32403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32/7078cca78c11e29e25d0e66e6b2996/-/3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996952"/>
            <a:ext cx="34563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b7/6c6efaa78c11e28c18a14b6f6b2996/-/3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941168"/>
            <a:ext cx="33123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5c/44837ca78d11e28047cc036f6b2996/-/3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941168"/>
            <a:ext cx="338437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260648"/>
            <a:ext cx="7067128" cy="144016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latin typeface="Monotype Corsiva" pitchFamily="66" charset="0"/>
              </a:rPr>
              <a:t>28) Упражнения с пересекающимися прямыми линиями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29) </a:t>
            </a:r>
            <a:r>
              <a:rPr lang="ru-RU" sz="2000" dirty="0"/>
              <a:t> </a:t>
            </a:r>
            <a:r>
              <a:rPr lang="ru-RU" sz="2000" dirty="0">
                <a:latin typeface="Monotype Corsiva" pitchFamily="66" charset="0"/>
              </a:rPr>
              <a:t>Упражнения с пересекающимися петлями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30) </a:t>
            </a:r>
            <a:r>
              <a:rPr lang="ru-RU" sz="2000" dirty="0"/>
              <a:t> </a:t>
            </a:r>
            <a:r>
              <a:rPr lang="ru-RU" sz="2000" dirty="0">
                <a:latin typeface="Monotype Corsiva" pitchFamily="66" charset="0"/>
              </a:rPr>
              <a:t>Если кривую линию нарисовать таким образом, то она будет напоминать красивую четкую волну</a:t>
            </a:r>
          </a:p>
        </p:txBody>
      </p:sp>
      <p:pic>
        <p:nvPicPr>
          <p:cNvPr id="6" name="Содержимое 5" descr="http://i.sand-therapy.ru/u/8d/6f9d7ea78d11e2bf6305196f6b2996/-/33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3384376" cy="1401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.sand-therapy.ru/u/66/4b2f18a79411e2a64a05196f6b2996/-/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700808"/>
            <a:ext cx="3096344" cy="1389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sand-therapy.ru/u/cc/f36beaa79411e2a231bcf06e6b2996/-/3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3312368" cy="134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.sand-therapy.ru/u/12/26f8a8a79511e2a0974b13826c674f/-/3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429000"/>
            <a:ext cx="3096344" cy="133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.sand-therapy.ru/u/19/64e850a79511e29838d620826c674f/-/37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5013176"/>
            <a:ext cx="32403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.sand-therapy.ru/u/1f/89c8cca79511e28008fefc816c674f/-/38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5013176"/>
            <a:ext cx="30963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165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Georgia</vt:lpstr>
      <vt:lpstr>Monotype Corsiva</vt:lpstr>
      <vt:lpstr>Times New Roman</vt:lpstr>
      <vt:lpstr>Trebuchet MS</vt:lpstr>
      <vt:lpstr>Воздушный поток</vt:lpstr>
      <vt:lpstr>Презентация PowerPoint</vt:lpstr>
      <vt:lpstr>1) горизонтальную и вертикальные линии 2) линии по диагонали 3) Волнистая линия как символ волны, а зигзаг – горы 4)  Вертикальную прямую линию можно провести как сверху вниз, так и снизу вверх  5) Горизонтальную прямую линию можно провести как слева направо, так и справа налево  6) Прямые линии по горизонтали и по вертикали    </vt:lpstr>
      <vt:lpstr>7)  Длинные прямые линии чередуются с короткими  8)  Длина прямых линий постепенно увеличивается до максимума, а затем таким же образом уменьшается  9) Те же самые упражнения можно выполнить и с горизонтальными линиями  10) Из вертикальных и горизонтальных линий образуются новые интересные формы  </vt:lpstr>
      <vt:lpstr>11)   Далее предложите ребенку проделать все те же упражнения, что и с прямыми линиями, только теперь под углом, т.е. по диагонали</vt:lpstr>
      <vt:lpstr>12) Следующие задания направлены на понимание того, как образуются углы. В снежинках углы образуются пересекающимися линиями 13) Прямоугольники слева это еще и 4 прямых угла, образовавшихся двумя сходящимися линиями 14)  Сочетание горизонтальных и диагональных линий 15) Сочетание вертикальных и диагональных линий </vt:lpstr>
      <vt:lpstr>16) упражнения с линиями, нарисованными по диагонали и с различным наклоном 17) упражнения можно выполнять как с диагональными линиями, так и с линиями, имеющими разный наклон 18) Треугольник, нарисованный с вершиной вверх и вниз 19) Два составленных вместе треугольника образуют квадрат или ромб</vt:lpstr>
      <vt:lpstr>20) Вершины треугольников попеременно направлены вверх и вниз. Упражнение хорошо развивает пространственное воображение 21) Два треугольника накладываются друг на друга вершинами. Наложенные друг на друга треугольники образуют шестиконечную звезду 22) Разомкнутая слева кривая линия кажется открытой, а нарисованная наоборот – закрытой 23) Дуги, направленные вверх и вниз. Могут быть, как симметричными, так и увеличиваться/уменьшаться</vt:lpstr>
      <vt:lpstr>24) Замкнутая кривая линия образует круг. Круг можно преобразовать в овал 25) В овал можно одним движением, не отрываясь, вписать S-образную или волнистую линию 26) Если фигуру нарисовать в обратном направлении, то получится восьмерка. Справа представлены пересекающиеся линии 27) Половинки окружностей, открытые вниз и вверх. Задание хорошо развивает чувство симметрии</vt:lpstr>
      <vt:lpstr>28) Упражнения с пересекающимися прямыми линиями 29)  Упражнения с пересекающимися петлями 30)  Если кривую линию нарисовать таким образом, то она будет напоминать красивую четкую волну</vt:lpstr>
      <vt:lpstr>31)  В круге можно найти центр, а можно описать окружность вокруг центра. Крест, вписанный в круг, разделяет его на четыре сектора 32) Квадрат, вписанный в круг. Если вписать в круг снежинку, получится колесо 33) Треугольник, вписанный в круг. Круг, заштрихованный прямыми линиями 34) Рисование концентрических (т.е. имеющих общий центр) окружностей способствует концентрации внимания</vt:lpstr>
      <vt:lpstr>35) Радиальные (т.е. расположенные по радиусу) и концентрические формы 36) Рисование спирали, закручивающейся к центру, способствует концентрации внимания. А спираль, раскручивающаяся наружу, предполагает динамичное движение 37) В данном примере окружность, обозначающая солнце, - это воображаемая линия. Рисуя солнце, лучи можно проводить как от центра наружу, так и снаружи к центру</vt:lpstr>
      <vt:lpstr>38) Рисование спирали, закручивающейся к центру, способствует концентрации внимания. А спираль, раскручивающаяся наружу, предполагает динамичное движение 39) Раскручивающаяся наружу спираль переходит в спираль, закручивающуюся внутрь, и в результате образуется двойная спираль. Достигая центра, закручивающаяся внутрь спираль разворачивается, а затем раскручивается наружу 40) Упражнения можно выполнять и с лабиринтом</vt:lpstr>
      <vt:lpstr>41) Упражнения для развития чувства симметрии </vt:lpstr>
      <vt:lpstr>42) Рисуем мандалу на песке. Мандала (колесо, круг) - магическое вещь.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Дмитрий Табунов</cp:lastModifiedBy>
  <cp:revision>62</cp:revision>
  <cp:lastPrinted>2017-03-03T16:03:17Z</cp:lastPrinted>
  <dcterms:created xsi:type="dcterms:W3CDTF">2014-05-31T11:48:50Z</dcterms:created>
  <dcterms:modified xsi:type="dcterms:W3CDTF">2018-12-13T08:53:05Z</dcterms:modified>
</cp:coreProperties>
</file>