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6" r:id="rId9"/>
    <p:sldId id="265" r:id="rId10"/>
    <p:sldId id="264" r:id="rId11"/>
    <p:sldId id="272" r:id="rId12"/>
    <p:sldId id="268" r:id="rId13"/>
    <p:sldId id="276" r:id="rId14"/>
    <p:sldId id="280" r:id="rId15"/>
    <p:sldId id="279" r:id="rId16"/>
    <p:sldId id="284" r:id="rId17"/>
    <p:sldId id="285" r:id="rId18"/>
    <p:sldId id="290" r:id="rId19"/>
    <p:sldId id="291" r:id="rId20"/>
    <p:sldId id="281" r:id="rId21"/>
    <p:sldId id="286" r:id="rId22"/>
    <p:sldId id="289" r:id="rId23"/>
    <p:sldId id="292" r:id="rId24"/>
    <p:sldId id="293" r:id="rId25"/>
    <p:sldId id="294" r:id="rId26"/>
    <p:sldId id="295" r:id="rId27"/>
    <p:sldId id="296" r:id="rId28"/>
    <p:sldId id="297" r:id="rId29"/>
    <p:sldId id="298" r:id="rId30"/>
    <p:sldId id="301" r:id="rId31"/>
    <p:sldId id="302" r:id="rId32"/>
    <p:sldId id="300" r:id="rId33"/>
    <p:sldId id="303" r:id="rId34"/>
    <p:sldId id="304" r:id="rId35"/>
    <p:sldId id="299" r:id="rId36"/>
    <p:sldId id="305" r:id="rId37"/>
    <p:sldId id="306" r:id="rId38"/>
    <p:sldId id="258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23B"/>
    <a:srgbClr val="BCB800"/>
    <a:srgbClr val="C4D79D"/>
    <a:srgbClr val="323E1A"/>
    <a:srgbClr val="843F06"/>
    <a:srgbClr val="FAC294"/>
    <a:srgbClr val="E3DE00"/>
    <a:srgbClr val="FFFFD9"/>
    <a:srgbClr val="C80000"/>
    <a:srgbClr val="FF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110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0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 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0.00%</c:formatCode>
                <c:ptCount val="4"/>
                <c:pt idx="0" formatCode="0%">
                  <c:v>0.63000000000000045</c:v>
                </c:pt>
                <c:pt idx="1">
                  <c:v>0.25600000000000001</c:v>
                </c:pt>
                <c:pt idx="2">
                  <c:v>0.11400000000000007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0.00%</c:formatCode>
                <c:ptCount val="4"/>
                <c:pt idx="0" formatCode="0%">
                  <c:v>0.63000000000000045</c:v>
                </c:pt>
                <c:pt idx="1">
                  <c:v>0.25600000000000001</c:v>
                </c:pt>
                <c:pt idx="2">
                  <c:v>0.11400000000000007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25.6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0.00%</c:formatCode>
                <c:ptCount val="4"/>
                <c:pt idx="0" formatCode="0%">
                  <c:v>0.63000000000000045</c:v>
                </c:pt>
                <c:pt idx="1">
                  <c:v>0.25600000000000001</c:v>
                </c:pt>
                <c:pt idx="2">
                  <c:v>0.11400000000000007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11.4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030528"/>
        <c:axId val="33032064"/>
      </c:barChart>
      <c:catAx>
        <c:axId val="33030528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crossAx val="33032064"/>
        <c:crosses val="autoZero"/>
        <c:auto val="1"/>
        <c:lblAlgn val="ctr"/>
        <c:lblOffset val="100"/>
        <c:noMultiLvlLbl val="0"/>
      </c:catAx>
      <c:valAx>
        <c:axId val="330320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03052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 formatCode="0.00%">
                  <c:v>0.40600000000000008</c:v>
                </c:pt>
                <c:pt idx="1">
                  <c:v>14.450000000000006</c:v>
                </c:pt>
                <c:pt idx="2" formatCode="0%">
                  <c:v>0.45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40.6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 formatCode="0.00%">
                  <c:v>0.40600000000000008</c:v>
                </c:pt>
                <c:pt idx="1">
                  <c:v>14.450000000000006</c:v>
                </c:pt>
                <c:pt idx="2" formatCode="0%">
                  <c:v>0.45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14.4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General</c:formatCode>
                <c:ptCount val="4"/>
                <c:pt idx="0" formatCode="0.00%">
                  <c:v>0.40600000000000008</c:v>
                </c:pt>
                <c:pt idx="1">
                  <c:v>14.450000000000006</c:v>
                </c:pt>
                <c:pt idx="2" formatCode="0%">
                  <c:v>0.45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885184"/>
        <c:axId val="33886976"/>
      </c:barChart>
      <c:catAx>
        <c:axId val="33885184"/>
        <c:scaling>
          <c:orientation val="minMax"/>
        </c:scaling>
        <c:delete val="0"/>
        <c:axPos val="b"/>
        <c:numFmt formatCode="0.00%" sourceLinked="1"/>
        <c:majorTickMark val="out"/>
        <c:minorTickMark val="none"/>
        <c:tickLblPos val="nextTo"/>
        <c:crossAx val="33886976"/>
        <c:crosses val="autoZero"/>
        <c:auto val="1"/>
        <c:lblAlgn val="ctr"/>
        <c:lblOffset val="100"/>
        <c:noMultiLvlLbl val="0"/>
      </c:catAx>
      <c:valAx>
        <c:axId val="338869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88518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0.00%</c:formatCode>
                <c:ptCount val="4"/>
                <c:pt idx="0">
                  <c:v>0.80100000000000005</c:v>
                </c:pt>
                <c:pt idx="1">
                  <c:v>0.14300000000000004</c:v>
                </c:pt>
                <c:pt idx="2">
                  <c:v>5.3000000000000012E-2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80.099999999999994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0.00%</c:formatCode>
                <c:ptCount val="4"/>
                <c:pt idx="0">
                  <c:v>0.80100000000000005</c:v>
                </c:pt>
                <c:pt idx="1">
                  <c:v>0.14300000000000004</c:v>
                </c:pt>
                <c:pt idx="2">
                  <c:v>5.3000000000000012E-2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14.3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0.00%</c:formatCode>
                <c:ptCount val="4"/>
                <c:pt idx="0">
                  <c:v>0.80100000000000005</c:v>
                </c:pt>
                <c:pt idx="1">
                  <c:v>0.14300000000000004</c:v>
                </c:pt>
                <c:pt idx="2">
                  <c:v>5.3000000000000012E-2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012224"/>
        <c:axId val="41317120"/>
      </c:barChart>
      <c:catAx>
        <c:axId val="41012224"/>
        <c:scaling>
          <c:orientation val="minMax"/>
        </c:scaling>
        <c:delete val="0"/>
        <c:axPos val="b"/>
        <c:numFmt formatCode="0.00%" sourceLinked="1"/>
        <c:majorTickMark val="out"/>
        <c:minorTickMark val="none"/>
        <c:tickLblPos val="nextTo"/>
        <c:crossAx val="41317120"/>
        <c:crosses val="autoZero"/>
        <c:auto val="1"/>
        <c:lblAlgn val="ctr"/>
        <c:lblOffset val="100"/>
        <c:noMultiLvlLbl val="0"/>
      </c:catAx>
      <c:valAx>
        <c:axId val="41317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01222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0.00%</c:formatCode>
                <c:ptCount val="4"/>
                <c:pt idx="0">
                  <c:v>0.57099999999999995</c:v>
                </c:pt>
                <c:pt idx="1">
                  <c:v>0.23300000000000001</c:v>
                </c:pt>
                <c:pt idx="2">
                  <c:v>0.19500000000000001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57.1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0.00%</c:formatCode>
                <c:ptCount val="4"/>
                <c:pt idx="0">
                  <c:v>0.57099999999999995</c:v>
                </c:pt>
                <c:pt idx="1">
                  <c:v>0.23300000000000001</c:v>
                </c:pt>
                <c:pt idx="2">
                  <c:v>0.19500000000000001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23.3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0.00%</c:formatCode>
                <c:ptCount val="4"/>
                <c:pt idx="0">
                  <c:v>0.57099999999999995</c:v>
                </c:pt>
                <c:pt idx="1">
                  <c:v>0.23300000000000001</c:v>
                </c:pt>
                <c:pt idx="2">
                  <c:v>0.19500000000000001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19.5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346944"/>
        <c:axId val="41348480"/>
      </c:barChart>
      <c:catAx>
        <c:axId val="41346944"/>
        <c:scaling>
          <c:orientation val="minMax"/>
        </c:scaling>
        <c:delete val="0"/>
        <c:axPos val="b"/>
        <c:numFmt formatCode="0.00%" sourceLinked="1"/>
        <c:majorTickMark val="out"/>
        <c:minorTickMark val="none"/>
        <c:tickLblPos val="nextTo"/>
        <c:crossAx val="41348480"/>
        <c:crosses val="autoZero"/>
        <c:auto val="1"/>
        <c:lblAlgn val="ctr"/>
        <c:lblOffset val="100"/>
        <c:noMultiLvlLbl val="0"/>
      </c:catAx>
      <c:valAx>
        <c:axId val="413484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134694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0.00%</c:formatCode>
                <c:ptCount val="4"/>
                <c:pt idx="0">
                  <c:v>0.48800000000000027</c:v>
                </c:pt>
                <c:pt idx="1">
                  <c:v>0.32300000000000023</c:v>
                </c:pt>
                <c:pt idx="2">
                  <c:v>0.18300000000000011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48.8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0.00%</c:formatCode>
                <c:ptCount val="4"/>
                <c:pt idx="0">
                  <c:v>0.48800000000000027</c:v>
                </c:pt>
                <c:pt idx="1">
                  <c:v>0.32300000000000023</c:v>
                </c:pt>
                <c:pt idx="2">
                  <c:v>0.18300000000000011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32.300000000000004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0.00%</c:formatCode>
                <c:ptCount val="4"/>
                <c:pt idx="0">
                  <c:v>0.48800000000000027</c:v>
                </c:pt>
                <c:pt idx="1">
                  <c:v>0.32300000000000023</c:v>
                </c:pt>
                <c:pt idx="2">
                  <c:v>0.18300000000000011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18.3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1115776"/>
        <c:axId val="101117312"/>
      </c:barChart>
      <c:catAx>
        <c:axId val="101115776"/>
        <c:scaling>
          <c:orientation val="minMax"/>
        </c:scaling>
        <c:delete val="0"/>
        <c:axPos val="b"/>
        <c:numFmt formatCode="0.00%" sourceLinked="1"/>
        <c:majorTickMark val="out"/>
        <c:minorTickMark val="none"/>
        <c:tickLblPos val="nextTo"/>
        <c:crossAx val="101117312"/>
        <c:crosses val="autoZero"/>
        <c:auto val="1"/>
        <c:lblAlgn val="ctr"/>
        <c:lblOffset val="100"/>
        <c:noMultiLvlLbl val="0"/>
      </c:catAx>
      <c:valAx>
        <c:axId val="1011173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111577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0.00%</c:formatCode>
                <c:ptCount val="4"/>
                <c:pt idx="0">
                  <c:v>0.90900000000000003</c:v>
                </c:pt>
                <c:pt idx="1">
                  <c:v>4.5000000000000012E-2</c:v>
                </c:pt>
                <c:pt idx="2">
                  <c:v>4.5000000000000012E-2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90.9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0.00%</c:formatCode>
                <c:ptCount val="4"/>
                <c:pt idx="0">
                  <c:v>0.90900000000000003</c:v>
                </c:pt>
                <c:pt idx="1">
                  <c:v>4.5000000000000012E-2</c:v>
                </c:pt>
                <c:pt idx="2">
                  <c:v>4.5000000000000012E-2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4.5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numRef>
              <c:f>Лист1!$A$2:$A$5</c:f>
              <c:numCache>
                <c:formatCode>0.00%</c:formatCode>
                <c:ptCount val="4"/>
                <c:pt idx="0">
                  <c:v>0.90900000000000003</c:v>
                </c:pt>
                <c:pt idx="1">
                  <c:v>4.5000000000000012E-2</c:v>
                </c:pt>
                <c:pt idx="2">
                  <c:v>4.5000000000000012E-2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2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9531264"/>
        <c:axId val="39532800"/>
      </c:barChart>
      <c:catAx>
        <c:axId val="39531264"/>
        <c:scaling>
          <c:orientation val="minMax"/>
        </c:scaling>
        <c:delete val="0"/>
        <c:axPos val="b"/>
        <c:numFmt formatCode="0.00%" sourceLinked="1"/>
        <c:majorTickMark val="out"/>
        <c:minorTickMark val="none"/>
        <c:tickLblPos val="nextTo"/>
        <c:crossAx val="39532800"/>
        <c:crosses val="autoZero"/>
        <c:auto val="1"/>
        <c:lblAlgn val="ctr"/>
        <c:lblOffset val="100"/>
        <c:noMultiLvlLbl val="0"/>
      </c:catAx>
      <c:valAx>
        <c:axId val="39532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953126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99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984447900466609E-2"/>
          <c:y val="6.7146282973621144E-2"/>
          <c:w val="0.56765163297045163"/>
          <c:h val="0.7913669064748201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у гельминтов нет шансов</c:v>
                </c:pt>
              </c:strCache>
            </c:strRef>
          </c:tx>
          <c:spPr>
            <a:solidFill>
              <a:schemeClr val="accent1"/>
            </a:solidFill>
            <a:ln w="18305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Sheet1!$B$1:$E$1</c:f>
              <c:numCache>
                <c:formatCode>0.00%</c:formatCode>
                <c:ptCount val="4"/>
                <c:pt idx="0" formatCode="0%">
                  <c:v>3.0000000000000002E-2</c:v>
                </c:pt>
                <c:pt idx="1">
                  <c:v>9.8000000000000059E-2</c:v>
                </c:pt>
                <c:pt idx="2">
                  <c:v>0.56399999999999995</c:v>
                </c:pt>
                <c:pt idx="3">
                  <c:v>0.30800000000000016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0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шансы заражения реальны</c:v>
                </c:pt>
              </c:strCache>
            </c:strRef>
          </c:tx>
          <c:spPr>
            <a:solidFill>
              <a:schemeClr val="accent2"/>
            </a:solidFill>
            <a:ln w="18305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Sheet1!$B$1:$E$1</c:f>
              <c:numCache>
                <c:formatCode>0.00%</c:formatCode>
                <c:ptCount val="4"/>
                <c:pt idx="0" formatCode="0%">
                  <c:v>3.0000000000000002E-2</c:v>
                </c:pt>
                <c:pt idx="1">
                  <c:v>9.8000000000000059E-2</c:v>
                </c:pt>
                <c:pt idx="2">
                  <c:v>0.56399999999999995</c:v>
                </c:pt>
                <c:pt idx="3">
                  <c:v>0.30800000000000016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1">
                  <c:v>9.8000000000000007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абсолютно  реальные шансы стать хозяином 150 видов гельминтов </c:v>
                </c:pt>
              </c:strCache>
            </c:strRef>
          </c:tx>
          <c:spPr>
            <a:solidFill>
              <a:schemeClr val="hlink"/>
            </a:solidFill>
            <a:ln w="18305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Sheet1!$B$1:$E$1</c:f>
              <c:numCache>
                <c:formatCode>0.00%</c:formatCode>
                <c:ptCount val="4"/>
                <c:pt idx="0" formatCode="0%">
                  <c:v>3.0000000000000002E-2</c:v>
                </c:pt>
                <c:pt idx="1">
                  <c:v>9.8000000000000059E-2</c:v>
                </c:pt>
                <c:pt idx="2">
                  <c:v>0.56399999999999995</c:v>
                </c:pt>
                <c:pt idx="3">
                  <c:v>0.30800000000000016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2">
                  <c:v>56.4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лучшие друзья гельминтов</c:v>
                </c:pt>
              </c:strCache>
            </c:strRef>
          </c:tx>
          <c:spPr>
            <a:solidFill>
              <a:schemeClr val="folHlink"/>
            </a:solidFill>
            <a:ln w="18305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Sheet1!$B$1:$E$1</c:f>
              <c:numCache>
                <c:formatCode>0.00%</c:formatCode>
                <c:ptCount val="4"/>
                <c:pt idx="0" formatCode="0%">
                  <c:v>3.0000000000000002E-2</c:v>
                </c:pt>
                <c:pt idx="1">
                  <c:v>9.8000000000000059E-2</c:v>
                </c:pt>
                <c:pt idx="2">
                  <c:v>0.56399999999999995</c:v>
                </c:pt>
                <c:pt idx="3">
                  <c:v>0.30800000000000016</c:v>
                </c:pt>
              </c:numCache>
            </c:numRef>
          </c:cat>
          <c:val>
            <c:numRef>
              <c:f>Sheet1!$B$5:$E$5</c:f>
              <c:numCache>
                <c:formatCode>General</c:formatCode>
                <c:ptCount val="4"/>
                <c:pt idx="3">
                  <c:v>30.8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117152384"/>
        <c:axId val="117158272"/>
        <c:axId val="0"/>
      </c:bar3DChart>
      <c:catAx>
        <c:axId val="11715238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low"/>
        <c:spPr>
          <a:ln w="457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630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171582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7158272"/>
        <c:scaling>
          <c:orientation val="minMax"/>
        </c:scaling>
        <c:delete val="0"/>
        <c:axPos val="l"/>
        <c:majorGridlines>
          <c:spPr>
            <a:ln w="4576">
              <a:solidFill>
                <a:schemeClr val="tx1"/>
              </a:solidFill>
              <a:prstDash val="solid"/>
            </a:ln>
          </c:spPr>
        </c:majorGridlines>
        <c:numFmt formatCode="General" sourceLinked="1"/>
        <c:majorTickMark val="out"/>
        <c:minorTickMark val="none"/>
        <c:tickLblPos val="nextTo"/>
        <c:spPr>
          <a:ln w="457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630" b="1" i="0" u="none" strike="noStrike" baseline="0">
                <a:solidFill>
                  <a:schemeClr val="tx1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17152384"/>
        <c:crosses val="autoZero"/>
        <c:crossBetween val="between"/>
      </c:valAx>
      <c:spPr>
        <a:noFill/>
        <a:ln w="3661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238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38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38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2300" b="1" i="0" u="none" strike="noStrike" baseline="0">
                <a:solidFill>
                  <a:schemeClr val="tx1"/>
                </a:solidFill>
                <a:latin typeface="Times New Roman" pitchFamily="18" charset="0"/>
                <a:ea typeface="Calibri"/>
                <a:cs typeface="Calibri"/>
              </a:defRPr>
            </a:pPr>
            <a:endParaRPr lang="ru-RU"/>
          </a:p>
        </c:txPr>
      </c:legendEntry>
      <c:layout>
        <c:manualLayout>
          <c:xMode val="edge"/>
          <c:yMode val="edge"/>
          <c:x val="0.63439490603965665"/>
          <c:y val="2.0698494323071227E-3"/>
          <c:w val="0.36560509396034352"/>
          <c:h val="0.97374045587537383"/>
        </c:manualLayout>
      </c:layout>
      <c:overlay val="0"/>
      <c:spPr>
        <a:noFill/>
        <a:ln w="4576">
          <a:solidFill>
            <a:schemeClr val="tx1"/>
          </a:solidFill>
          <a:prstDash val="solid"/>
        </a:ln>
      </c:spPr>
      <c:txPr>
        <a:bodyPr/>
        <a:lstStyle/>
        <a:p>
          <a:pPr>
            <a:defRPr sz="2414" b="1" i="0" u="none" strike="noStrike" baseline="0">
              <a:solidFill>
                <a:schemeClr val="tx1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630" b="1" i="0" u="none" strike="noStrike" baseline="0">
          <a:solidFill>
            <a:schemeClr val="tx1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image" Target="../media/image36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image" Target="../media/image38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image" Target="../media/image4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A9C8D-F5B6-442F-B9DF-7532C0E98F60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2381F-8EEC-414E-9214-AD5EF02CE1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428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810000" cy="2209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914400" y="3810000"/>
            <a:ext cx="3810000" cy="2209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876800" y="1447800"/>
            <a:ext cx="3810000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55A873B-C010-4078-BD28-AE08E8816FA7}" type="datetimeFigureOut">
              <a:rPr lang="ru-RU"/>
              <a:pPr/>
              <a:t>13.12.2018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fld id="{6C425F9E-B000-42EC-8455-85AE6C15AB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447800"/>
            <a:ext cx="3810000" cy="457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76800" y="1447800"/>
            <a:ext cx="3810000" cy="2209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876800" y="3810000"/>
            <a:ext cx="3810000" cy="2209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B0450A5-F417-476B-9830-0A7188AF9070}" type="datetimeFigureOut">
              <a:rPr lang="ru-RU"/>
              <a:pPr/>
              <a:t>13.12.2018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</p:spPr>
        <p:txBody>
          <a:bodyPr/>
          <a:lstStyle>
            <a:lvl1pPr>
              <a:defRPr/>
            </a:lvl1pPr>
          </a:lstStyle>
          <a:p>
            <a:fld id="{A6CBBC59-6419-4296-8DF6-A4DC170D240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611779"/>
            <a:ext cx="14494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kern="1200" dirty="0" smtClean="0">
                <a:solidFill>
                  <a:schemeClr val="bg1">
                    <a:lumMod val="85000"/>
                  </a:schemeClr>
                </a:solidFill>
                <a:latin typeface="Mistral" pitchFamily="66" charset="0"/>
                <a:ea typeface="+mn-ea"/>
                <a:cs typeface="+mn-cs"/>
              </a:rPr>
              <a:t>© Фокина Лидия Петровна </a:t>
            </a:r>
            <a:endParaRPr lang="ru-RU" sz="1000" kern="1200" dirty="0">
              <a:solidFill>
                <a:schemeClr val="bg1">
                  <a:lumMod val="85000"/>
                </a:schemeClr>
              </a:solidFill>
              <a:latin typeface="Mistral" pitchFamily="66" charset="0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214290"/>
            <a:ext cx="8072494" cy="6429420"/>
          </a:xfrm>
          <a:prstGeom prst="rect">
            <a:avLst/>
          </a:prstGeom>
          <a:solidFill>
            <a:srgbClr val="C4D79D"/>
          </a:solidFill>
          <a:ln w="38100" cap="rnd">
            <a:solidFill>
              <a:schemeClr val="accent3">
                <a:lumMod val="20000"/>
                <a:lumOff val="80000"/>
              </a:schemeClr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357158" y="1000108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10" name="Овал 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357158" y="1658925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16" name="Овал 1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357158" y="2317742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22" name="Овал 2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357158" y="2976559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28" name="Овал 2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357158" y="3635376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34" name="Овал 33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357158" y="4294193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40" name="Овал 3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357158" y="4953010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46" name="Овал 4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357158" y="6270645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52" name="Овал 5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/>
        </p:nvGrpSpPr>
        <p:grpSpPr>
          <a:xfrm>
            <a:off x="357158" y="5611827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58" name="Овал 5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4" name="Группа 63"/>
          <p:cNvGrpSpPr/>
          <p:nvPr/>
        </p:nvGrpSpPr>
        <p:grpSpPr>
          <a:xfrm>
            <a:off x="357158" y="341291"/>
            <a:ext cx="928662" cy="214314"/>
            <a:chOff x="2714612" y="3143248"/>
            <a:chExt cx="2857520" cy="928694"/>
          </a:xfrm>
          <a:solidFill>
            <a:srgbClr val="323E1A"/>
          </a:solidFill>
        </p:grpSpPr>
        <p:sp>
          <p:nvSpPr>
            <p:cNvPr id="65" name="Овал 64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Овал 66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Овал 67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ru.wikipedia.org/wiki/%D1%EF%E8%F1%EE%EA_%EF%E0%F0%E0%E7%E8%F2%EE%E2_%F7%E5%EB%EE%E2%E5%EA%E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bio-fon.ru/stat/stat_08_ostricy.php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bio-fon.ru/stat/stat_08_ostricy.php" TargetMode="Externa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bio-fon.ru/stat/stat_07_askaridy.php" TargetMode="Externa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bio-fon.ru/stat/stat_09_vlasoglav.php" TargetMode="Externa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http://tbn0.google.com/images?q=tbn:NQXJUv9tNwc1PM:http://douan.pp.net.ua/Chinamedic/Toxoc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bio-fon.ru/stat/stat_10_trihinella.php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35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7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6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9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1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40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3.e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42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http://doctorpiter.ru/i/photos/2010/10/350x650_k9bt72W1qw75GP6b7XJ1.jpg" TargetMode="External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87624" y="1124744"/>
            <a:ext cx="7500990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US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Научно – исследовательская  работа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/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«Они любят жить за наш счет!»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(Паразиты: Тип Круглые черви)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971600" y="188640"/>
            <a:ext cx="8172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№7 с. Отказного Советского района»</a:t>
            </a:r>
          </a:p>
        </p:txBody>
      </p:sp>
      <p:pic>
        <p:nvPicPr>
          <p:cNvPr id="7" name="Рисунок 6" descr="Вред глисто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996952"/>
            <a:ext cx="4627378" cy="3465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5292080" y="4725144"/>
            <a:ext cx="36724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выполнил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Гребенева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Анна,                                                           учащаяся 7а класса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Руководитель: 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Сологуб Любовь Михайловна,                                                      учитель биологии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11560" y="116632"/>
            <a:ext cx="8280920" cy="10772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Паразиты человека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- это паразиты,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заражению которыми подвержен человек. 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83568" y="1628800"/>
            <a:ext cx="3888432" cy="15696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Эндопаразиты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паразиты, обитающие в полости тела,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кани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 клетке своего хозяина.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5004048" y="1628800"/>
            <a:ext cx="3816424" cy="156966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Эктопаразиты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паразиты, живущие на поверхности тела и на наружных органах животного.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>
            <a:stCxn id="23553" idx="2"/>
          </p:cNvCxnSpPr>
          <p:nvPr/>
        </p:nvCxnSpPr>
        <p:spPr>
          <a:xfrm>
            <a:off x="4752020" y="1193850"/>
            <a:ext cx="2124236" cy="36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23553" idx="2"/>
          </p:cNvCxnSpPr>
          <p:nvPr/>
        </p:nvCxnSpPr>
        <p:spPr>
          <a:xfrm flipH="1">
            <a:off x="2195736" y="1193850"/>
            <a:ext cx="2556284" cy="36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 descr="Spiruria (подкласс)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208823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Черви биология - Картинка 5603/1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429000"/>
            <a:ext cx="223224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AutoShape 5" descr="Клопы постельные: пара вопросов - Вопросы о насекомы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 descr="Клопы постельные: пара вопросов - Вопросы о насекомых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216024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Как избавиться от вшей в паховой области ??? . - Вопросы о насекомых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8"/>
          <a:stretch>
            <a:fillRect/>
          </a:stretch>
        </p:blipFill>
        <p:spPr bwMode="auto">
          <a:xfrm>
            <a:off x="6948264" y="3429000"/>
            <a:ext cx="219573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2339752" y="6021288"/>
            <a:ext cx="18326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Аскарида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5949280"/>
            <a:ext cx="16862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Острица 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644008" y="5877272"/>
            <a:ext cx="2160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Клоп постельный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112153" y="5805264"/>
            <a:ext cx="20318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Вошь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головная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555776" y="3212976"/>
            <a:ext cx="28803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1259632" y="3212976"/>
            <a:ext cx="93610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7596336" y="3212976"/>
            <a:ext cx="432048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5868144" y="3212976"/>
            <a:ext cx="28803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187624" y="1628800"/>
            <a:ext cx="770485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Согласно классификации В. А.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Догеля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Nemathelminthes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включает в себя 5 классов: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 Нематоды (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Nematoda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 Брюхоресничные (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Gastrotricha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Киноринхи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Kinorinchi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 Волосатики (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Gorciiacea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Класс Коловратки (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Rotatoria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51520" y="114162"/>
            <a:ext cx="88924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 круглые черви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Nemathelminthes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Острица: взрослая особь и яйца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836712"/>
            <a:ext cx="3960440" cy="396044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547664" y="188640"/>
            <a:ext cx="609282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Острица (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Enterobius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vermicularis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572000" y="713602"/>
            <a:ext cx="4248472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Острица представляет собой небольшого червя белого цвета. Длина самки достигает 10 см, самца — 5 мм. Задний конец тела самца закручен на брюшную сторону, у самки шиловидно заострен.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переднем конце тела остриц находится вздутие, окружающее ротовое отверстие и получившее название «везикула». С его помощью острица прикрепляется к стенке кишечника.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Черви питаются содержимым кишечника и способны заглатывать кровь. Яйца остриц овальные, с бесцветной оболочкой. Одна сторона овала уплощенная, другая выпуклая.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7" name="Rectangle 13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83671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Жизненный цикл острицы</a:t>
            </a:r>
          </a:p>
        </p:txBody>
      </p:sp>
      <p:sp>
        <p:nvSpPr>
          <p:cNvPr id="52239" name="Rectangle 15"/>
          <p:cNvSpPr>
            <a:spLocks noGrp="1"/>
          </p:cNvSpPr>
          <p:nvPr>
            <p:ph sz="quarter" idx="2"/>
          </p:nvPr>
        </p:nvSpPr>
        <p:spPr>
          <a:xfrm>
            <a:off x="1259632" y="5445224"/>
            <a:ext cx="7884368" cy="790575"/>
          </a:xfrm>
        </p:spPr>
        <p:txBody>
          <a:bodyPr/>
          <a:lstStyle/>
          <a:p>
            <a:pPr>
              <a:buNone/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Энтеробиоз — болезнь грязных рук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2240" name="Rectangle 16"/>
          <p:cNvSpPr>
            <a:spLocks noGrp="1"/>
          </p:cNvSpPr>
          <p:nvPr>
            <p:ph sz="half" idx="3"/>
          </p:nvPr>
        </p:nvSpPr>
        <p:spPr>
          <a:xfrm>
            <a:off x="4319464" y="980728"/>
            <a:ext cx="4824536" cy="5076825"/>
          </a:xfrm>
        </p:spPr>
        <p:txBody>
          <a:bodyPr/>
          <a:lstStyle/>
          <a:p>
            <a:pPr marL="0" indent="4572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Начинается с оплодотворения самки в кишечнике хозяина. Чаще всего острицы появляются у детей младшего возраста. </a:t>
            </a:r>
          </a:p>
          <a:p>
            <a:pPr marL="0" indent="457200" algn="just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Самка острицы выползает из заднего прохода и откладывает яйца (до 13 000 штук) на коже ягодиц и бедер, приклеивая их. Человек испытывает сильный зуд и расчесывает кожу, при этом яйца острицы попадают ему на руки и под ногти. После этого они легко попадают в рот человека. </a:t>
            </a:r>
          </a:p>
        </p:txBody>
      </p:sp>
      <p:pic>
        <p:nvPicPr>
          <p:cNvPr id="52242" name="Picture 18" descr="Цикл развития остриц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3888432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L37_01_p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4032448" cy="3024336"/>
          </a:xfrm>
          <a:prstGeom prst="rect">
            <a:avLst/>
          </a:prstGeom>
          <a:noFill/>
        </p:spPr>
      </p:pic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251520" y="0"/>
            <a:ext cx="87849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Аскарида человеческая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Ascaris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lumbricoides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4000" dirty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27984" y="836712"/>
            <a:ext cx="417646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Черви-паразиты обитают в кишечнике человека. Длина самца аскариды достигает 25 см, а самки - 40 см. У аскарид нет органов прикрепления, они продвигаются навстречу пище и таким образом удерживаются в кишечнике.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4437112"/>
            <a:ext cx="4752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Яйца аскариды крупные, овальной формы, их защищают 5 оболочек. Уничтожить оболочки могут только эфир, спирт, горячая вода, бензин и прямые солнечные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Аскариды. . Аскаридоз. . - Женский клуб &quot;У Изиды&quot;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933056"/>
            <a:ext cx="352839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2400" cy="63408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Цикл развития аскариды</a:t>
            </a:r>
          </a:p>
        </p:txBody>
      </p:sp>
      <p:pic>
        <p:nvPicPr>
          <p:cNvPr id="45067" name="Picture 11" descr="Цикл развития аскариды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512" y="764704"/>
            <a:ext cx="4105275" cy="4392488"/>
          </a:xfrm>
        </p:spPr>
      </p:pic>
      <p:sp>
        <p:nvSpPr>
          <p:cNvPr id="45063" name="Rectangle 7"/>
          <p:cNvSpPr>
            <a:spLocks noGrp="1"/>
          </p:cNvSpPr>
          <p:nvPr>
            <p:ph sz="quarter" idx="3"/>
          </p:nvPr>
        </p:nvSpPr>
        <p:spPr>
          <a:xfrm>
            <a:off x="4355976" y="764705"/>
            <a:ext cx="4536504" cy="3744416"/>
          </a:xfrm>
        </p:spPr>
        <p:txBody>
          <a:bodyPr/>
          <a:lstStyle/>
          <a:p>
            <a:pPr marL="0" indent="25200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Оплодотворенная самка откладывает яйца в тонком кишечнике. Для дальнейшего развития яйца обязательно должны попасть во внешнюю среду, в кишечнике развития не происходит из-за отсутствия кислорода. В почве развивается подвижная личинка.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Заражение человека происходит при проглатывании яиц с личинками с загрязненной водой или пищей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252000">
              <a:spcBef>
                <a:spcPts val="0"/>
              </a:spcBef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Власоглав: взрослые особи и яйц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5076056" y="1262080"/>
            <a:ext cx="363589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Длина тела самки до 5,5 см, самца - до 4-5 см. Форма тела своеобразная: головной конец резко сужен, имеет вид нити или волоса,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задний - утолщен.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827584" y="0"/>
            <a:ext cx="7848872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Власоглав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Trichocephalus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trichiurus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59632" y="4581128"/>
            <a:ext cx="76328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Паразитируя в кишечнике, власоглав внедряется передним концом в слизистую оболочку стенки кишечника и питается кровью. Яйца 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лимонообразной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формы с пробочками на полюсах.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4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0609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Цикл развития власоглава</a:t>
            </a:r>
          </a:p>
        </p:txBody>
      </p:sp>
      <p:sp>
        <p:nvSpPr>
          <p:cNvPr id="56325" name="Rectangle 5"/>
          <p:cNvSpPr>
            <a:spLocks noGrp="1"/>
          </p:cNvSpPr>
          <p:nvPr>
            <p:ph sz="half" idx="1"/>
          </p:nvPr>
        </p:nvSpPr>
        <p:spPr>
          <a:xfrm>
            <a:off x="4211960" y="908720"/>
            <a:ext cx="4608512" cy="5472608"/>
          </a:xfrm>
        </p:spPr>
        <p:txBody>
          <a:bodyPr/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Оплодотворенная самка откладывает яйца в просвет кишечника, откуда они вместе с фекалиями выбрасываются наружу. Во внешней среде в яйце развивается личинка.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Попадая к человеку через загрязненные руки, овощи, фрукты, воду,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яйца проходят в кишечник, достигают слепой кишки и без миграции превращаются в половозрелые формы.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 человека власоглавы живут до 5 лет.</a:t>
            </a:r>
          </a:p>
          <a:p>
            <a:pPr marL="419100" indent="-419100" eaLnBrk="1" hangingPunct="1">
              <a:lnSpc>
                <a:spcPct val="8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31" name="Picture 11" descr="Цикл развития власоглава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08720"/>
            <a:ext cx="3960440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/>
          <a:lstStyle/>
          <a:p>
            <a:r>
              <a:rPr lang="ru-RU" sz="4000" b="1" dirty="0" smtClean="0"/>
              <a:t>Анкилостома - </a:t>
            </a:r>
            <a:r>
              <a:rPr lang="ru-RU" sz="4000" b="1" dirty="0" err="1" smtClean="0"/>
              <a:t>кривоголовка</a:t>
            </a:r>
            <a:r>
              <a:rPr lang="ru-RU" sz="4000" i="1" dirty="0" smtClean="0"/>
              <a:t> </a:t>
            </a:r>
            <a:r>
              <a:rPr lang="en-US" sz="4000" i="1" dirty="0" smtClean="0"/>
              <a:t>(</a:t>
            </a:r>
            <a:r>
              <a:rPr lang="ru-RU" sz="4000" i="1" dirty="0" err="1" smtClean="0"/>
              <a:t>Ancylostoma</a:t>
            </a:r>
            <a:r>
              <a:rPr lang="ru-RU" sz="4000" i="1" dirty="0" smtClean="0"/>
              <a:t> </a:t>
            </a:r>
            <a:r>
              <a:rPr lang="ru-RU" sz="4000" i="1" dirty="0" err="1" smtClean="0"/>
              <a:t>duodenale</a:t>
            </a:r>
            <a:r>
              <a:rPr lang="ru-RU" sz="4000" i="1" dirty="0" smtClean="0"/>
              <a:t>) </a:t>
            </a:r>
            <a:endParaRPr lang="ru-RU" sz="4000" b="1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0" y="1600200"/>
            <a:ext cx="6019800" cy="4525963"/>
          </a:xfrm>
        </p:spPr>
        <p:txBody>
          <a:bodyPr/>
          <a:lstStyle/>
          <a:p>
            <a:pPr marL="324000" indent="216000" eaLnBrk="1" hangingPunct="1">
              <a:lnSpc>
                <a:spcPct val="90000"/>
              </a:lnSpc>
              <a:spcBef>
                <a:spcPts val="0"/>
              </a:spcBef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Взрослые черви имеют размер 5-13 мм, обитают в кишечнике, где прикрепляются к ворсинкам, засасывая их в рот. </a:t>
            </a:r>
          </a:p>
          <a:p>
            <a:pPr marL="324000" indent="216000" eaLnBrk="1" hangingPunct="1">
              <a:lnSpc>
                <a:spcPct val="90000"/>
              </a:lnSpc>
              <a:spcBef>
                <a:spcPts val="0"/>
              </a:spcBef>
              <a:buFontTx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24000" indent="216000" eaLnBrk="1" hangingPunct="1">
              <a:lnSpc>
                <a:spcPct val="90000"/>
              </a:lnSpc>
              <a:spcBef>
                <a:spcPts val="0"/>
              </a:spcBef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Общая численность может достигать от нескольких штук до 2 миллионов. В сутки самка откладывает до 20 000 яиц.</a:t>
            </a:r>
          </a:p>
        </p:txBody>
      </p:sp>
      <p:pic>
        <p:nvPicPr>
          <p:cNvPr id="11268" name="Picture 4" descr="http://tbn0.google.com/images?q=tbn:NQXJUv9tNwc1PM:http://douan.pp.net.ua/Chinamedic/Toxoc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436096" y="4005064"/>
            <a:ext cx="351013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Установите соответствие между органами, в которых локализуются половозрелые черви и видами - ответы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96752"/>
            <a:ext cx="2987824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03648" y="1484784"/>
            <a:ext cx="74888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организм человека они могут попасть через рот с загрязненной пищей и водой. Но чаще всего личинки активно внедряются через кожу. Так как заражение происходит в основном при соприкосновении с почвой.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Мигрируя по организму по кровеносным сосудам, оседают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легких, сердце.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ownload грязные руки pictures for free and share now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6632"/>
            <a:ext cx="6480720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im2-tub-ru.yandex.net/i?id=f01c046e7299828c56a2e3f2ef19a816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410445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СПЕЦИАЛИЗИРОВАННАЯ КЛИНИКА ЕВГЕНИЯ ЛИ ПО ЛЕЧЕНИЮ ЭХИНОКОККОЗ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005064"/>
            <a:ext cx="345638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499992" y="1021378"/>
            <a:ext cx="446449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Имеет микроскопические размеры: самки 3-4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0,6 мм, самцы - 1,5-2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0,04 мм. Характерными особенностями служат непарная половая трубка у самок и способность к живорождению.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11560" y="4487054"/>
            <a:ext cx="48245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960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Личинки трихинелл обитают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поперечно-полосатой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мускулатуре, а половозрелые особи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тонком кишечнике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79512" y="124226"/>
            <a:ext cx="87849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Трихинелла (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Trichinella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spiralis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Жизненный цикл трихинеллы</a:t>
            </a:r>
            <a:r>
              <a:rPr lang="ru-RU" sz="3600" dirty="0" smtClean="0"/>
              <a:t> </a:t>
            </a:r>
          </a:p>
        </p:txBody>
      </p:sp>
      <p:pic>
        <p:nvPicPr>
          <p:cNvPr id="47109" name="Picture 5" descr="Жизненный цикл трихинеллы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04" y="764704"/>
            <a:ext cx="3672408" cy="3816424"/>
          </a:xfrm>
        </p:spPr>
      </p:pic>
      <p:sp>
        <p:nvSpPr>
          <p:cNvPr id="47115" name="Rectangle 11"/>
          <p:cNvSpPr>
            <a:spLocks noGrp="1"/>
          </p:cNvSpPr>
          <p:nvPr>
            <p:ph sz="half" idx="2"/>
          </p:nvPr>
        </p:nvSpPr>
        <p:spPr>
          <a:xfrm>
            <a:off x="3707904" y="620688"/>
            <a:ext cx="5436096" cy="6048672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оплодотворения в кишечнике самцы погибают, а самки на протяжении 2 месяцев рождают живых личинок.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Личинки пробуравливают стенку кишки, проникают в лимфатическую систему, затем с током крови разносятся по всему организму, но оседают в определенных группах мышц: диафрагме,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межреберных,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жевательных, дельтовидных,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икроножных.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Проникнув в мышечные волокна, личинки спирально закручиваются. В таких плотных капсулах личинки могут жить несколько десятков лет.</a:t>
            </a:r>
          </a:p>
        </p:txBody>
      </p:sp>
      <p:sp>
        <p:nvSpPr>
          <p:cNvPr id="47116" name="Rectangle 12"/>
          <p:cNvSpPr>
            <a:spLocks/>
          </p:cNvSpPr>
          <p:nvPr/>
        </p:nvSpPr>
        <p:spPr bwMode="auto">
          <a:xfrm>
            <a:off x="0" y="4581128"/>
            <a:ext cx="377939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 defTabSz="914400" eaLnBrk="0" hangingPunct="0">
              <a:spcBef>
                <a:spcPts val="575"/>
              </a:spcBef>
              <a:buClr>
                <a:schemeClr val="accent1"/>
              </a:buClr>
              <a:buSzPct val="85000"/>
            </a:pP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Симптомы трихинеллеза: </a:t>
            </a:r>
            <a:r>
              <a:rPr lang="ru-RU" sz="2400" b="1" dirty="0">
                <a:latin typeface="Times New Roman" pitchFamily="18" charset="0"/>
              </a:rPr>
              <a:t>головная боль, отеки, ломота в теле, диарея, высокая температура (до 40°).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тронгилоидоз. . Лечение и диагностика - Уфа, Стерлитамак - Медицинский центр Парацельс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0185" b="11715"/>
          <a:stretch>
            <a:fillRect/>
          </a:stretch>
        </p:blipFill>
        <p:spPr bwMode="auto">
          <a:xfrm>
            <a:off x="395536" y="188640"/>
            <a:ext cx="446449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. Основные свойства и уровни организации живой природы Уровни организации живых систем отражают соподчин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3284984"/>
            <a:ext cx="489654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Акантохейлонематоз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88640"/>
            <a:ext cx="410445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39552" y="2708920"/>
            <a:ext cx="353757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Угрица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кишечная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6093296"/>
            <a:ext cx="19442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Ришта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биогельминты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биогельминты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биогельминты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биогельминты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4283968" y="229870"/>
            <a:ext cx="43204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иогельминты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Типичные признаки гельминтоза: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764704"/>
            <a:ext cx="7797552" cy="5544616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нарушение работы ЖКТ (вздутие, запоры, поносы);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головные и мышечные боли, боли в суставах;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синдром раздраженного желудка;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аллергические реакции;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появление гнойников и высыпаний на коже;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повышенная возбудимость, неврозы;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проблемы с весом (избыточный или недостаточный вес);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скрежетание во сне зубами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бруксизм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нарушения сна;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хроническая усталость;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понижение иммунитета;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воспаление дыхательных путей;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злокачественные или доброкачественные опухоли.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778098"/>
          </a:xfrm>
        </p:spPr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Профилактика  паразитов у человека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980728"/>
            <a:ext cx="7509520" cy="5616624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можно чаще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мойте руки,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особенно после улицы и перед едой. Для маленьких детей можно использовать антибактериальное мыло или салфетки.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Тщательно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мойте продукты питания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овощи, фрукты, мясо, рыбу, птицу,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тд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Обязательно подвергайте мясные и рыбные блюда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тепловой обработке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пейте воду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малоизученных водоемов;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купайтесь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малоизвестных водоемах;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Пейте только кипяченую или фильтрованную воду;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Каждый год проходите медицинское обслуживание на наличие гельминтов в организме.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Admin\Рабочий стол\проект черви\DSC00697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16016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Documents and Settings\Admin\Рабочий стол\проект черви\DSC0070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212976"/>
            <a:ext cx="4644008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Documents and Settings\Admin\Рабочий стол\проект черви\DSC00704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27984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Documents and Settings\Admin\Рабочий стол\проект черви\DSC0070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0"/>
            <a:ext cx="4319964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Documents and Settings\Admin\Рабочий стол\проект черви\DSC0070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445574" y="2891130"/>
            <a:ext cx="4338454" cy="3253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/>
          <a:lstStyle/>
          <a:p>
            <a:r>
              <a:rPr lang="ru-RU" dirty="0" smtClean="0"/>
              <a:t>Анкетирование учащихся </a:t>
            </a:r>
            <a:endParaRPr lang="ru-RU" dirty="0"/>
          </a:p>
        </p:txBody>
      </p:sp>
      <p:pic>
        <p:nvPicPr>
          <p:cNvPr id="1026" name="Picture 2" descr="C:\Documents and Settings\Admin\Рабочий стол\проект черви\DSC007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3960440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Documents and Settings\Admin\Рабочий стол\проект черви\DSC007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620688"/>
            <a:ext cx="388843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Admin\Рабочий стол\проект черви\DSC007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3429000"/>
            <a:ext cx="4248472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0"/>
            <a:ext cx="7344816" cy="54868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Купаетесь Вы в реках,  прудах?»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068960"/>
            <a:ext cx="8172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«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Употребляете воду из непроверенных источников, например, из колодца в селе?»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graphicFrame>
        <p:nvGraphicFramePr>
          <p:cNvPr id="1027" name="Содержимое 3"/>
          <p:cNvGraphicFramePr>
            <a:graphicFrameLocks noChangeAspect="1"/>
          </p:cNvGraphicFramePr>
          <p:nvPr/>
        </p:nvGraphicFramePr>
        <p:xfrm>
          <a:off x="7299325" y="2128838"/>
          <a:ext cx="1828800" cy="63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Диаграмма" r:id="rId3" imgW="2305151" imgH="790560" progId="MSGraph.Chart.8">
                  <p:embed followColorScheme="full"/>
                </p:oleObj>
              </mc:Choice>
              <mc:Fallback>
                <p:oleObj name="Диаграмма" r:id="rId3" imgW="2305151" imgH="790560" progId="MSGraph.Chart.8">
                  <p:embed followColorScheme="full"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99325" y="2128838"/>
                        <a:ext cx="1828800" cy="630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1547664" y="476672"/>
          <a:ext cx="6096000" cy="2608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1547664" y="3717032"/>
          <a:ext cx="6624736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692696"/>
          </a:xfrm>
        </p:spPr>
        <p:txBody>
          <a:bodyPr/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Удобряете огород навозом?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914400" y="3140968"/>
            <a:ext cx="8229600" cy="864096"/>
          </a:xfrm>
        </p:spPr>
        <p:txBody>
          <a:bodyPr/>
          <a:lstStyle/>
          <a:p>
            <a:pPr lvl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Употребляете в пищу домашнее сало с прожилками мяса?</a:t>
            </a:r>
          </a:p>
          <a:p>
            <a:endParaRPr lang="ru-RU" dirty="0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524000" y="548680"/>
          <a:ext cx="679241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1619672" y="4149080"/>
          <a:ext cx="679241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жедневная фотоподборка. 27 февраля 2012 года (76 фото) - Развлекательный портал Pervik66.ru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8640"/>
            <a:ext cx="7992888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/>
          <a:lstStyle/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Употребляете в пищу малосольную рыбу из пресноводных водоемов?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115616" y="3140968"/>
            <a:ext cx="8028384" cy="864096"/>
          </a:xfrm>
        </p:spPr>
        <p:txBody>
          <a:bodyPr/>
          <a:lstStyle/>
          <a:p>
            <a:pPr lvl="0"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Употребляете свежеприготовленный шашлык из свинины?</a:t>
            </a:r>
          </a:p>
          <a:p>
            <a:endParaRPr lang="ru-RU" dirty="0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475656" y="620688"/>
          <a:ext cx="679241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1331640" y="3861048"/>
          <a:ext cx="7080448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78098"/>
          </a:xfrm>
        </p:spPr>
        <p:txBody>
          <a:bodyPr/>
          <a:lstStyle/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Употребляете овощи прямо с грядки?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115616" y="2924944"/>
            <a:ext cx="8028384" cy="864096"/>
          </a:xfrm>
        </p:spPr>
        <p:txBody>
          <a:bodyPr/>
          <a:lstStyle/>
          <a:p>
            <a:pPr lvl="0"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Употребляете фрукты и ягоды прямо с грядки, например, клубнику?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dirty="0"/>
          </a:p>
        </p:txBody>
      </p:sp>
      <p:graphicFrame>
        <p:nvGraphicFramePr>
          <p:cNvPr id="46082" name="Содержимое 3"/>
          <p:cNvGraphicFramePr>
            <a:graphicFrameLocks noChangeAspect="1"/>
          </p:cNvGraphicFramePr>
          <p:nvPr/>
        </p:nvGraphicFramePr>
        <p:xfrm>
          <a:off x="1403648" y="332656"/>
          <a:ext cx="6984776" cy="280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4" name="Диаграмма" r:id="rId3" imgW="6096037" imgH="4067322" progId="MSGraph.Chart.8">
                  <p:embed followColorScheme="full"/>
                </p:oleObj>
              </mc:Choice>
              <mc:Fallback>
                <p:oleObj name="Диаграмма" r:id="rId3" imgW="6096037" imgH="4067322" progId="MSGraph.Chart.8">
                  <p:embed followColorScheme="full"/>
                  <p:pic>
                    <p:nvPicPr>
                      <p:cNvPr id="0" name="Содержимое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332656"/>
                        <a:ext cx="6984776" cy="2808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3" name="Содержимое 3"/>
          <p:cNvGraphicFramePr>
            <a:graphicFrameLocks noChangeAspect="1"/>
          </p:cNvGraphicFramePr>
          <p:nvPr/>
        </p:nvGraphicFramePr>
        <p:xfrm>
          <a:off x="1619672" y="3501008"/>
          <a:ext cx="6751514" cy="310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85" name="Диаграмма" r:id="rId5" imgW="6105598" imgH="2724077" progId="MSGraph.Chart.8">
                  <p:embed followColorScheme="full"/>
                </p:oleObj>
              </mc:Choice>
              <mc:Fallback>
                <p:oleObj name="Диаграмма" r:id="rId5" imgW="6105598" imgH="2724077" progId="MSGraph.Chart.8">
                  <p:embed followColorScheme="full"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3501008"/>
                        <a:ext cx="6751514" cy="310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80920" cy="778098"/>
          </a:xfrm>
        </p:spPr>
        <p:txBody>
          <a:bodyPr/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Употребляете упавшие фрукты, например, яблоки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3429000"/>
            <a:ext cx="64847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моете руки перед едой с мылом?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1187624" y="836712"/>
          <a:ext cx="7056784" cy="2952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1" name="Диаграмма" r:id="rId3" imgW="6096037" imgH="2733638" progId="MSGraph.Chart.8">
                  <p:embed followColorScheme="full"/>
                </p:oleObj>
              </mc:Choice>
              <mc:Fallback>
                <p:oleObj name="Диаграмма" r:id="rId3" imgW="6096037" imgH="2733638" progId="MSGraph.Chart.8">
                  <p:embed followColorScheme="full"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836712"/>
                        <a:ext cx="7056784" cy="29523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1403648" y="3717032"/>
          <a:ext cx="7056438" cy="3140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2" name="Диаграмма" r:id="rId5" imgW="6096037" imgH="2733638" progId="MSGraph.Chart.8">
                  <p:embed followColorScheme="full"/>
                </p:oleObj>
              </mc:Choice>
              <mc:Fallback>
                <p:oleObj name="Диаграмма" r:id="rId5" imgW="6096037" imgH="2733638" progId="MSGraph.Chart.8">
                  <p:embed followColorScheme="full"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3717032"/>
                        <a:ext cx="7056438" cy="314096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80920" cy="778098"/>
          </a:xfrm>
        </p:spPr>
        <p:txBody>
          <a:bodyPr/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Моете  куриные яйца?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2996952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Моете бананы, апельсины, мандарины перед едой?</a:t>
            </a:r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1403648" y="620688"/>
          <a:ext cx="7056784" cy="25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8" name="Диаграмма" r:id="rId3" imgW="6096037" imgH="2733638" progId="MSGraph.Chart.8">
                  <p:embed followColorScheme="full"/>
                </p:oleObj>
              </mc:Choice>
              <mc:Fallback>
                <p:oleObj name="Диаграмма" r:id="rId3" imgW="6096037" imgH="2733638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620688"/>
                        <a:ext cx="7056784" cy="2592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1331640" y="3687763"/>
          <a:ext cx="7386910" cy="3170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09" name="Диаграмма" r:id="rId5" imgW="6096037" imgH="2733638" progId="MSGraph.Chart.8">
                  <p:embed followColorScheme="full"/>
                </p:oleObj>
              </mc:Choice>
              <mc:Fallback>
                <p:oleObj name="Диаграмма" r:id="rId5" imgW="6096037" imgH="2733638" progId="MSGraph.Chart.8">
                  <p:embed followColorScheme="full"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3687763"/>
                        <a:ext cx="7386910" cy="3170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80920" cy="778098"/>
          </a:xfrm>
        </p:spPr>
        <p:txBody>
          <a:bodyPr/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Гуляете босыми ногами по траве?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3284984"/>
            <a:ext cx="712879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семье имеется собака или кошка</a:t>
            </a:r>
            <a:r>
              <a:rPr lang="ru-RU" sz="3200" dirty="0" smtClean="0"/>
              <a:t>?</a:t>
            </a:r>
            <a:br>
              <a:rPr lang="ru-RU" sz="3200" dirty="0" smtClean="0"/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1331640" y="692696"/>
          <a:ext cx="7056784" cy="2952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3" name="Диаграмма" r:id="rId3" imgW="6096037" imgH="2733638" progId="MSGraph.Chart.8">
                  <p:embed followColorScheme="full"/>
                </p:oleObj>
              </mc:Choice>
              <mc:Fallback>
                <p:oleObj name="Диаграмма" r:id="rId3" imgW="6096037" imgH="2733638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692696"/>
                        <a:ext cx="7056784" cy="29523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132" name="Object 4"/>
          <p:cNvGraphicFramePr>
            <a:graphicFrameLocks noChangeAspect="1"/>
          </p:cNvGraphicFramePr>
          <p:nvPr/>
        </p:nvGraphicFramePr>
        <p:xfrm>
          <a:off x="1475656" y="3645024"/>
          <a:ext cx="7056437" cy="295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4" name="Диаграмма" r:id="rId5" imgW="6096037" imgH="2733638" progId="MSGraph.Chart.8">
                  <p:embed followColorScheme="full"/>
                </p:oleObj>
              </mc:Choice>
              <mc:Fallback>
                <p:oleObj name="Диаграмма" r:id="rId5" imgW="6096037" imgH="2733638" progId="MSGraph.Chart.8">
                  <p:embed followColorScheme="full"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3645024"/>
                        <a:ext cx="7056437" cy="295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63408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Результаты анкетирования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230312" y="671488"/>
          <a:ext cx="8862888" cy="6135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Ежегодно в нашей стране выявляется 2 млн.  больных паразитарными заболеваниями.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00200"/>
            <a:ext cx="8172400" cy="5069160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 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первом месте стоит энтеробиоз - регистрируется свыше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700 тысяч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больных в год.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Второе место по распространенности занимает аскаридоз -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60 до 100 тысяч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больных в год.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 неофициальным оценкам,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95 – 99%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населения имеет паразитов, но не знает об этом.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Чистота - залог здоровья 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il_fi" descr="http://doctorpiter.ru/i/photos/2010/10/350x650_k9bt72W1qw75GP6b7XJ1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979712" y="1052736"/>
            <a:ext cx="5256584" cy="5355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1357290" y="2214554"/>
            <a:ext cx="7358115" cy="3538803"/>
            <a:chOff x="607288" y="-815361"/>
            <a:chExt cx="7925152" cy="565951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607288" y="-815361"/>
              <a:ext cx="7925152" cy="47745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latin typeface="Monotype Corsiva" pitchFamily="66" charset="0"/>
                </a:rPr>
                <a:t>Вы можете использовать 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latin typeface="Monotype Corsiva" pitchFamily="66" charset="0"/>
                </a:rPr>
                <a:t>данное оформление 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latin typeface="Monotype Corsiva" pitchFamily="66" charset="0"/>
                </a:rPr>
                <a:t>для создания своих презентаций, 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latin typeface="Monotype Corsiva" pitchFamily="66" charset="0"/>
                </a:rPr>
                <a:t>но в своей презентации вы должны указать </a:t>
              </a: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latin typeface="Monotype Corsiva" pitchFamily="66" charset="0"/>
                </a:rPr>
                <a:t>источник шаблона: </a:t>
              </a:r>
            </a:p>
            <a:p>
              <a:pPr algn="ctr">
                <a:defRPr/>
              </a:pPr>
              <a:endParaRPr lang="ru-RU" sz="800" dirty="0">
                <a:solidFill>
                  <a:prstClr val="black"/>
                </a:solidFill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Фокина Лидия Петровна</a:t>
              </a:r>
            </a:p>
            <a:p>
              <a:pPr algn="ctr"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МКОУ «СОШ ст. Евсино»</a:t>
              </a:r>
            </a:p>
            <a:p>
              <a:pPr algn="ctr">
                <a:defRPr/>
              </a:pPr>
              <a:r>
                <a:rPr lang="ru-RU" dirty="0" err="1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Искитимского</a:t>
              </a: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района</a:t>
              </a:r>
            </a:p>
            <a:p>
              <a:pPr algn="ctr">
                <a:defRPr/>
              </a:pPr>
              <a:r>
                <a:rPr lang="ru-RU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Новосибирской области</a:t>
              </a:r>
              <a:endParaRPr lang="ru-RU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sp>
          <p:nvSpPr>
            <p:cNvPr id="8" name="Прямоугольник 3"/>
            <p:cNvSpPr>
              <a:spLocks noChangeArrowheads="1"/>
            </p:cNvSpPr>
            <p:nvPr/>
          </p:nvSpPr>
          <p:spPr bwMode="auto">
            <a:xfrm>
              <a:off x="2699547" y="4196516"/>
              <a:ext cx="3628503" cy="6476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000" b="1" dirty="0">
                  <a:solidFill>
                    <a:prstClr val="black"/>
                  </a:solidFill>
                  <a:latin typeface="Monotype Corsiva" pitchFamily="66" charset="0"/>
                </a:rPr>
                <a:t>Сайт </a:t>
              </a:r>
              <a:r>
                <a:rPr lang="en-US" sz="2000" b="1" dirty="0">
                  <a:solidFill>
                    <a:prstClr val="black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 b="1" dirty="0">
                  <a:solidFill>
                    <a:prstClr val="black"/>
                  </a:solidFill>
                  <a:latin typeface="Monotype Corsiva" pitchFamily="66" charset="0"/>
                </a:rPr>
                <a:t>    </a:t>
              </a:r>
              <a:r>
                <a:rPr lang="ru-RU" sz="2000" b="1" i="1" dirty="0">
                  <a:solidFill>
                    <a:prstClr val="black"/>
                  </a:solidFill>
                  <a:latin typeface="Monotype Corsiva" pitchFamily="66" charset="0"/>
                </a:rPr>
                <a:t>  </a:t>
              </a:r>
              <a:endParaRPr lang="ru-RU" sz="2000" b="1" dirty="0">
                <a:solidFill>
                  <a:prstClr val="black"/>
                </a:solidFill>
                <a:latin typeface="Monotype Corsiva" pitchFamily="66" charset="0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000233" y="500042"/>
            <a:ext cx="66437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Элементы спирали нарисованы автором при помощи фигур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Microsoft Office PowerPoint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2007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vit2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7992888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331640" y="455857"/>
            <a:ext cx="756084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 исследования: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en-US" sz="4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 Круглые черви – паразиты человека.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исследования: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 представителей Типа Круглые черви, их  влияния на здоровье и жизнедеятельность человека, пути проникновения паразитов в организм человека и  их профилактика.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331640" y="770891"/>
            <a:ext cx="748883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исследования: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-изучить имеющуюся литературу по этому вопросу;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-провести исследование в лаборатории </a:t>
            </a:r>
            <a:r>
              <a:rPr lang="ru-RU" sz="32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Отказненской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участковой больнице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-проанализировать влияние  червей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паразитов на организм человека.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Гипотеза: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Приступая к исследованию, я предполагаю, что знание и соблюдение правил гигиены необходимы для сохранения здоровья.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331640" y="147464"/>
            <a:ext cx="727280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исследования: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изучение литературы;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исследование  микропрепаратов   в лаборатории;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беседа  с медицинским персоналом;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анкетирование учащихся;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анализ полученных данных;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обобщение.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259632" y="339490"/>
            <a:ext cx="763284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Ежегодно в нашей стране выявляется 2 млн.  больных паразитарными заболеваниями.</a:t>
            </a:r>
            <a:endParaRPr kumimoji="0" lang="ru-RU" sz="48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259632" y="2383049"/>
            <a:ext cx="763284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ПАРАЗИТЫ</a:t>
            </a:r>
            <a:r>
              <a:rPr lang="en-US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</a:t>
            </a: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организмы, живущие</a:t>
            </a:r>
            <a:r>
              <a:rPr lang="ru-RU" sz="36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поверхности или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внутри другого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организма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ХОЗЯИНА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извлекая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него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питательные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вещества. Это может причинить вред хозяину.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рофилактика - Виды стрижек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4248472" cy="3573016"/>
          </a:xfrm>
          <a:prstGeom prst="rect">
            <a:avLst/>
          </a:prstGeom>
          <a:noFill/>
        </p:spPr>
      </p:pic>
      <p:pic>
        <p:nvPicPr>
          <p:cNvPr id="4" name="Рисунок 3" descr="Заразиха - враг хорошего урожая 6 соток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0"/>
            <a:ext cx="4176464" cy="3645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Что сегодня приготовили? Страница 53 - Форумы Санкт-Петербурга. Питерские форумы. Спб. Spb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1787" y="3501008"/>
            <a:ext cx="5940425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1520" y="0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Гриб трутовик</a:t>
            </a:r>
            <a:endParaRPr lang="ru-RU" sz="36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0"/>
            <a:ext cx="259776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Заразиха</a:t>
            </a:r>
            <a:r>
              <a:rPr lang="ru-RU" sz="4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5949280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Миноги </a:t>
            </a:r>
            <a:endParaRPr lang="ru-RU" sz="3600" b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76923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823</TotalTime>
  <Words>1303</Words>
  <Application>Microsoft Office PowerPoint</Application>
  <PresentationFormat>Экран (4:3)</PresentationFormat>
  <Paragraphs>142</Paragraphs>
  <Slides>38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0" baseType="lpstr">
      <vt:lpstr>Тема Office</vt:lpstr>
      <vt:lpstr>Диаграмма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Жизненный цикл острицы</vt:lpstr>
      <vt:lpstr>Презентация PowerPoint</vt:lpstr>
      <vt:lpstr>Цикл развития аскариды</vt:lpstr>
      <vt:lpstr>Презентация PowerPoint</vt:lpstr>
      <vt:lpstr>Цикл развития власоглава</vt:lpstr>
      <vt:lpstr>Анкилостома - кривоголовка (Ancylostoma duodenale) </vt:lpstr>
      <vt:lpstr>Презентация PowerPoint</vt:lpstr>
      <vt:lpstr>Презентация PowerPoint</vt:lpstr>
      <vt:lpstr>Жизненный цикл трихинеллы </vt:lpstr>
      <vt:lpstr>Презентация PowerPoint</vt:lpstr>
      <vt:lpstr>Типичные признаки гельминтоза: </vt:lpstr>
      <vt:lpstr>Профилактика  паразитов у человека</vt:lpstr>
      <vt:lpstr>Презентация PowerPoint</vt:lpstr>
      <vt:lpstr>Презентация PowerPoint</vt:lpstr>
      <vt:lpstr>Анкетирование учащихся </vt:lpstr>
      <vt:lpstr>Презентация PowerPoint</vt:lpstr>
      <vt:lpstr>Удобряете огород навозом? </vt:lpstr>
      <vt:lpstr>Употребляете в пищу малосольную рыбу из пресноводных водоемов?</vt:lpstr>
      <vt:lpstr>Употребляете овощи прямо с грядки? </vt:lpstr>
      <vt:lpstr>Употребляете упавшие фрукты, например, яблоки </vt:lpstr>
      <vt:lpstr> Моете  куриные яйца?   </vt:lpstr>
      <vt:lpstr>Гуляете босыми ногами по траве?    </vt:lpstr>
      <vt:lpstr>Результаты анкетирования </vt:lpstr>
      <vt:lpstr>Ежегодно в нашей стране выявляется 2 млн.  больных паразитарными заболеваниями. </vt:lpstr>
      <vt:lpstr>Чистота - залог здоровья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126</cp:revision>
  <dcterms:created xsi:type="dcterms:W3CDTF">2014-11-07T17:01:55Z</dcterms:created>
  <dcterms:modified xsi:type="dcterms:W3CDTF">2018-12-12T21:00:47Z</dcterms:modified>
</cp:coreProperties>
</file>