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3300"/>
    <a:srgbClr val="990099"/>
    <a:srgbClr val="F70314"/>
    <a:srgbClr val="333300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D29F68-8308-4903-A840-C056F96B69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680400"/>
      </p:ext>
    </p:extLst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C3FAFD5-6E3B-4F27-A86B-9713301D2F4A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F40FFCE-018A-4D7F-B636-AC49C897DF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«Технология ассоциативного мышления на примере сложных химических понятий»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196123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200" b="1" dirty="0" smtClean="0"/>
              <a:t>Евсеева Евгения Павловна</a:t>
            </a:r>
          </a:p>
          <a:p>
            <a:r>
              <a:rPr lang="ru-RU" dirty="0" smtClean="0"/>
              <a:t>Учитель химии МБОУ «СОШ №2» </a:t>
            </a:r>
            <a:r>
              <a:rPr lang="ru-RU" dirty="0" err="1" smtClean="0"/>
              <a:t>г.Олекминска</a:t>
            </a:r>
            <a:endParaRPr lang="ru-RU" dirty="0" smtClean="0"/>
          </a:p>
          <a:p>
            <a:r>
              <a:rPr lang="ru-RU" dirty="0" smtClean="0"/>
              <a:t>Республики Саха (Якутия)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1768" y="852681"/>
            <a:ext cx="18902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ru-RU" sz="2000" b="1" dirty="0">
                <a:solidFill>
                  <a:srgbClr val="FFFFFF"/>
                </a:solidFill>
              </a:rPr>
              <a:t>Мастер  - класс</a:t>
            </a:r>
          </a:p>
        </p:txBody>
      </p:sp>
    </p:spTree>
    <p:extLst>
      <p:ext uri="{BB962C8B-B14F-4D97-AF65-F5344CB8AC3E}">
        <p14:creationId xmlns:p14="http://schemas.microsoft.com/office/powerpoint/2010/main" val="40840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4" r="17193"/>
          <a:stretch/>
        </p:blipFill>
        <p:spPr bwMode="auto">
          <a:xfrm>
            <a:off x="4860032" y="1772816"/>
            <a:ext cx="2368237" cy="185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ÐÐ°ÑÑÐ¸Ð½ÐºÐ¸ Ð¿Ð¾ Ð·Ð°Ð¿ÑÐ¾ÑÑ ÑÐµÐ»Ð¾Ð²ÐµÐº ÑÐ¼Ð¾ÑÑÐ¸Ñ Ð·Ð° Ð´Ð²ÐµÑ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2361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17" y="3981053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2" r="21909"/>
          <a:stretch/>
        </p:blipFill>
        <p:spPr bwMode="auto">
          <a:xfrm>
            <a:off x="0" y="4590256"/>
            <a:ext cx="1302327" cy="226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357" y="-8593"/>
            <a:ext cx="3130642" cy="178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5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5296212" cy="368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70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85937" y="2851902"/>
            <a:ext cx="3439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ХИМИЯ</a:t>
            </a:r>
            <a:endParaRPr lang="ru-RU" sz="7200" b="1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80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9465" y="1761203"/>
            <a:ext cx="1832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ТРУДНО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7649" y="365778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800080"/>
                </a:solidFill>
              </a:rPr>
              <a:t>СЛОЖНО</a:t>
            </a:r>
            <a:endParaRPr lang="ru-RU" sz="3200" b="1" i="1" dirty="0">
              <a:solidFill>
                <a:srgbClr val="80008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1381" y="2397240"/>
            <a:ext cx="3125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ПАНИКА</a:t>
            </a:r>
            <a:endParaRPr lang="ru-RU" sz="44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3956" y="4083008"/>
            <a:ext cx="1894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УЖАС</a:t>
            </a:r>
            <a:endParaRPr lang="ru-RU" sz="3200" b="1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8529" y="2208157"/>
            <a:ext cx="2477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ВЕЩЕСТВА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5621" y="3338848"/>
            <a:ext cx="133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АТОМЫ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3805" y="3852176"/>
            <a:ext cx="2264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МОЛЕКУЛЫ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948" y="328845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333300"/>
                </a:solidFill>
              </a:rPr>
              <a:t>ИНТЕРЕСНО</a:t>
            </a:r>
            <a:endParaRPr lang="ru-RU" sz="3600" dirty="0">
              <a:solidFill>
                <a:srgbClr val="33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57145" y="2284423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ЗАНИМАТЕЛЬНО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0718" y="4052231"/>
            <a:ext cx="24630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ОПЫТЫ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234" y="4538125"/>
            <a:ext cx="389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663300"/>
                </a:solidFill>
              </a:rPr>
              <a:t>ЭКСПЕРИМЕНТ</a:t>
            </a:r>
            <a:endParaRPr lang="ru-RU" sz="4000" b="1" dirty="0">
              <a:solidFill>
                <a:srgbClr val="66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06600" y="265375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ЛАБОРАТОРИЯ</a:t>
            </a:r>
            <a:endParaRPr lang="ru-RU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85937" y="2851902"/>
            <a:ext cx="34396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ХИМИЯ</a:t>
            </a:r>
            <a:endParaRPr lang="ru-RU" sz="7200" b="1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3174" y="2919122"/>
            <a:ext cx="1327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990099"/>
                </a:solidFill>
              </a:rPr>
              <a:t>ПРОБИРКИ</a:t>
            </a:r>
            <a:endParaRPr lang="ru-RU" b="1" i="1" dirty="0">
              <a:solidFill>
                <a:srgbClr val="99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81382" y="1915091"/>
            <a:ext cx="3867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НЕВЫУЧЕННЫЕ УРОКИ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58547" y="3852176"/>
            <a:ext cx="2969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НЕЛЮБИМЫЙ ПРЕДМЕТ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05766" y="467849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70314"/>
                </a:solidFill>
                <a:latin typeface="Arial Black" panose="020B0A04020102020204" pitchFamily="34" charset="0"/>
              </a:rPr>
              <a:t>МОЮЩИЕ СРЕДСТВА</a:t>
            </a:r>
            <a:endParaRPr lang="ru-RU" dirty="0">
              <a:solidFill>
                <a:srgbClr val="F70314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45750" y="1623800"/>
            <a:ext cx="2734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Liberation Sans Narrow" panose="020B0606020202030204" pitchFamily="34" charset="0"/>
              </a:rPr>
              <a:t>ПРИЧЕСКА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Liberation Sans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2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814728" y="412081"/>
            <a:ext cx="8226425" cy="928687"/>
          </a:xfrm>
          <a:effectLst>
            <a:outerShdw dist="71842" dir="2700000" algn="ctr" rotWithShape="0">
              <a:srgbClr val="CCCCFF"/>
            </a:outerShdw>
          </a:effectLst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</a:t>
            </a:r>
            <a:r>
              <a:rPr lang="ru-RU" alt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такое </a:t>
            </a:r>
            <a:r>
              <a:rPr lang="ru-RU" altLang="ru-RU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</a:t>
            </a:r>
            <a:r>
              <a:rPr lang="ru-RU" alt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ассоциация</a:t>
            </a:r>
            <a:r>
              <a:rPr lang="ru-RU" altLang="ru-RU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</a:t>
            </a:r>
            <a:r>
              <a:rPr lang="ru-RU" alt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?</a:t>
            </a:r>
          </a:p>
        </p:txBody>
      </p:sp>
      <p:sp>
        <p:nvSpPr>
          <p:cNvPr id="57362" name="Freeform 18"/>
          <p:cNvSpPr>
            <a:spLocks/>
          </p:cNvSpPr>
          <p:nvPr/>
        </p:nvSpPr>
        <p:spPr bwMode="ltGray">
          <a:xfrm>
            <a:off x="465138" y="6350"/>
            <a:ext cx="19050" cy="1103313"/>
          </a:xfrm>
          <a:custGeom>
            <a:avLst/>
            <a:gdLst>
              <a:gd name="T0" fmla="*/ 12 w 12"/>
              <a:gd name="T1" fmla="*/ 0 h 695"/>
              <a:gd name="T2" fmla="*/ 0 w 12"/>
              <a:gd name="T3" fmla="*/ 0 h 695"/>
              <a:gd name="T4" fmla="*/ 0 w 12"/>
              <a:gd name="T5" fmla="*/ 695 h 695"/>
              <a:gd name="T6" fmla="*/ 12 w 12"/>
              <a:gd name="T7" fmla="*/ 695 h 695"/>
              <a:gd name="T8" fmla="*/ 12 w 12"/>
              <a:gd name="T9" fmla="*/ 0 h 695"/>
              <a:gd name="T10" fmla="*/ 12 w 12"/>
              <a:gd name="T11" fmla="*/ 0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95">
                <a:moveTo>
                  <a:pt x="12" y="0"/>
                </a:moveTo>
                <a:lnTo>
                  <a:pt x="0" y="0"/>
                </a:lnTo>
                <a:lnTo>
                  <a:pt x="0" y="695"/>
                </a:lnTo>
                <a:lnTo>
                  <a:pt x="12" y="695"/>
                </a:lnTo>
                <a:lnTo>
                  <a:pt x="12" y="0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3" name="Freeform 19"/>
          <p:cNvSpPr>
            <a:spLocks/>
          </p:cNvSpPr>
          <p:nvPr/>
        </p:nvSpPr>
        <p:spPr bwMode="ltGray">
          <a:xfrm>
            <a:off x="465138" y="2576513"/>
            <a:ext cx="19050" cy="4281487"/>
          </a:xfrm>
          <a:custGeom>
            <a:avLst/>
            <a:gdLst>
              <a:gd name="T0" fmla="*/ 0 w 12"/>
              <a:gd name="T1" fmla="*/ 2697 h 2697"/>
              <a:gd name="T2" fmla="*/ 12 w 12"/>
              <a:gd name="T3" fmla="*/ 2697 h 2697"/>
              <a:gd name="T4" fmla="*/ 12 w 12"/>
              <a:gd name="T5" fmla="*/ 0 h 2697"/>
              <a:gd name="T6" fmla="*/ 0 w 12"/>
              <a:gd name="T7" fmla="*/ 0 h 2697"/>
              <a:gd name="T8" fmla="*/ 0 w 12"/>
              <a:gd name="T9" fmla="*/ 2697 h 2697"/>
              <a:gd name="T10" fmla="*/ 0 w 12"/>
              <a:gd name="T11" fmla="*/ 2697 h 2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5" name="Freeform 21"/>
          <p:cNvSpPr>
            <a:spLocks/>
          </p:cNvSpPr>
          <p:nvPr/>
        </p:nvSpPr>
        <p:spPr bwMode="ltGray">
          <a:xfrm>
            <a:off x="465138" y="1498600"/>
            <a:ext cx="19050" cy="1079500"/>
          </a:xfrm>
          <a:custGeom>
            <a:avLst/>
            <a:gdLst>
              <a:gd name="T0" fmla="*/ 0 w 12"/>
              <a:gd name="T1" fmla="*/ 252 h 252"/>
              <a:gd name="T2" fmla="*/ 12 w 12"/>
              <a:gd name="T3" fmla="*/ 252 h 252"/>
              <a:gd name="T4" fmla="*/ 12 w 12"/>
              <a:gd name="T5" fmla="*/ 0 h 252"/>
              <a:gd name="T6" fmla="*/ 0 w 12"/>
              <a:gd name="T7" fmla="*/ 0 h 252"/>
              <a:gd name="T8" fmla="*/ 0 w 12"/>
              <a:gd name="T9" fmla="*/ 252 h 252"/>
              <a:gd name="T10" fmla="*/ 0 w 12"/>
              <a:gd name="T11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6" name="Freeform 22"/>
          <p:cNvSpPr>
            <a:spLocks/>
          </p:cNvSpPr>
          <p:nvPr/>
        </p:nvSpPr>
        <p:spPr bwMode="ltGray">
          <a:xfrm>
            <a:off x="465138" y="1109663"/>
            <a:ext cx="19050" cy="400050"/>
          </a:xfrm>
          <a:custGeom>
            <a:avLst/>
            <a:gdLst>
              <a:gd name="T0" fmla="*/ 12 w 12"/>
              <a:gd name="T1" fmla="*/ 0 h 252"/>
              <a:gd name="T2" fmla="*/ 0 w 12"/>
              <a:gd name="T3" fmla="*/ 0 h 252"/>
              <a:gd name="T4" fmla="*/ 0 w 12"/>
              <a:gd name="T5" fmla="*/ 252 h 252"/>
              <a:gd name="T6" fmla="*/ 12 w 12"/>
              <a:gd name="T7" fmla="*/ 252 h 252"/>
              <a:gd name="T8" fmla="*/ 12 w 12"/>
              <a:gd name="T9" fmla="*/ 0 h 252"/>
              <a:gd name="T10" fmla="*/ 12 w 12"/>
              <a:gd name="T11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7" name="Freeform 23"/>
          <p:cNvSpPr>
            <a:spLocks/>
          </p:cNvSpPr>
          <p:nvPr/>
        </p:nvSpPr>
        <p:spPr bwMode="ltGray">
          <a:xfrm>
            <a:off x="463550" y="771525"/>
            <a:ext cx="19050" cy="666750"/>
          </a:xfrm>
          <a:custGeom>
            <a:avLst/>
            <a:gdLst>
              <a:gd name="T0" fmla="*/ 0 w 12"/>
              <a:gd name="T1" fmla="*/ 0 h 420"/>
              <a:gd name="T2" fmla="*/ 0 w 12"/>
              <a:gd name="T3" fmla="*/ 420 h 420"/>
              <a:gd name="T4" fmla="*/ 12 w 12"/>
              <a:gd name="T5" fmla="*/ 420 h 420"/>
              <a:gd name="T6" fmla="*/ 12 w 12"/>
              <a:gd name="T7" fmla="*/ 0 h 420"/>
              <a:gd name="T8" fmla="*/ 0 w 12"/>
              <a:gd name="T9" fmla="*/ 0 h 420"/>
              <a:gd name="T10" fmla="*/ 0 w 12"/>
              <a:gd name="T11" fmla="*/ 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4" name="Freeform 20"/>
          <p:cNvSpPr>
            <a:spLocks/>
          </p:cNvSpPr>
          <p:nvPr/>
        </p:nvSpPr>
        <p:spPr bwMode="ltGray">
          <a:xfrm>
            <a:off x="1620838" y="1108075"/>
            <a:ext cx="7523162" cy="19050"/>
          </a:xfrm>
          <a:custGeom>
            <a:avLst/>
            <a:gdLst>
              <a:gd name="T0" fmla="*/ 4724 w 4724"/>
              <a:gd name="T1" fmla="*/ 0 h 12"/>
              <a:gd name="T2" fmla="*/ 0 w 4724"/>
              <a:gd name="T3" fmla="*/ 0 h 12"/>
              <a:gd name="T4" fmla="*/ 0 w 4724"/>
              <a:gd name="T5" fmla="*/ 12 h 12"/>
              <a:gd name="T6" fmla="*/ 4724 w 4724"/>
              <a:gd name="T7" fmla="*/ 12 h 12"/>
              <a:gd name="T8" fmla="*/ 4724 w 4724"/>
              <a:gd name="T9" fmla="*/ 0 h 12"/>
              <a:gd name="T10" fmla="*/ 4724 w 4724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8" name="Freeform 24"/>
          <p:cNvSpPr>
            <a:spLocks/>
          </p:cNvSpPr>
          <p:nvPr/>
        </p:nvSpPr>
        <p:spPr bwMode="ltGray">
          <a:xfrm>
            <a:off x="3175" y="1108075"/>
            <a:ext cx="557213" cy="19050"/>
          </a:xfrm>
          <a:custGeom>
            <a:avLst/>
            <a:gdLst>
              <a:gd name="T0" fmla="*/ 0 w 251"/>
              <a:gd name="T1" fmla="*/ 0 h 12"/>
              <a:gd name="T2" fmla="*/ 0 w 251"/>
              <a:gd name="T3" fmla="*/ 12 h 12"/>
              <a:gd name="T4" fmla="*/ 251 w 251"/>
              <a:gd name="T5" fmla="*/ 12 h 12"/>
              <a:gd name="T6" fmla="*/ 251 w 251"/>
              <a:gd name="T7" fmla="*/ 0 h 12"/>
              <a:gd name="T8" fmla="*/ 0 w 251"/>
              <a:gd name="T9" fmla="*/ 0 h 12"/>
              <a:gd name="T10" fmla="*/ 0 w 251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1" h="12">
                <a:moveTo>
                  <a:pt x="0" y="0"/>
                </a:move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69" name="Freeform 25"/>
          <p:cNvSpPr>
            <a:spLocks/>
          </p:cNvSpPr>
          <p:nvPr/>
        </p:nvSpPr>
        <p:spPr bwMode="ltGray">
          <a:xfrm>
            <a:off x="1220788" y="1108075"/>
            <a:ext cx="400050" cy="19050"/>
          </a:xfrm>
          <a:custGeom>
            <a:avLst/>
            <a:gdLst>
              <a:gd name="T0" fmla="*/ 251 w 251"/>
              <a:gd name="T1" fmla="*/ 0 h 12"/>
              <a:gd name="T2" fmla="*/ 0 w 251"/>
              <a:gd name="T3" fmla="*/ 0 h 12"/>
              <a:gd name="T4" fmla="*/ 0 w 251"/>
              <a:gd name="T5" fmla="*/ 12 h 12"/>
              <a:gd name="T6" fmla="*/ 251 w 251"/>
              <a:gd name="T7" fmla="*/ 12 h 12"/>
              <a:gd name="T8" fmla="*/ 251 w 251"/>
              <a:gd name="T9" fmla="*/ 0 h 12"/>
              <a:gd name="T10" fmla="*/ 251 w 251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1" h="12">
                <a:moveTo>
                  <a:pt x="251" y="0"/>
                </a:moveTo>
                <a:lnTo>
                  <a:pt x="0" y="0"/>
                </a:ln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251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70" name="Freeform 26"/>
          <p:cNvSpPr>
            <a:spLocks/>
          </p:cNvSpPr>
          <p:nvPr/>
        </p:nvSpPr>
        <p:spPr bwMode="ltGray">
          <a:xfrm>
            <a:off x="555625" y="1108075"/>
            <a:ext cx="665163" cy="19050"/>
          </a:xfrm>
          <a:custGeom>
            <a:avLst/>
            <a:gdLst>
              <a:gd name="T0" fmla="*/ 0 w 418"/>
              <a:gd name="T1" fmla="*/ 0 h 12"/>
              <a:gd name="T2" fmla="*/ 0 w 418"/>
              <a:gd name="T3" fmla="*/ 12 h 12"/>
              <a:gd name="T4" fmla="*/ 418 w 418"/>
              <a:gd name="T5" fmla="*/ 12 h 12"/>
              <a:gd name="T6" fmla="*/ 418 w 418"/>
              <a:gd name="T7" fmla="*/ 0 h 12"/>
              <a:gd name="T8" fmla="*/ 0 w 418"/>
              <a:gd name="T9" fmla="*/ 0 h 12"/>
              <a:gd name="T10" fmla="*/ 0 w 418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8" h="12">
                <a:moveTo>
                  <a:pt x="0" y="0"/>
                </a:moveTo>
                <a:lnTo>
                  <a:pt x="0" y="12"/>
                </a:lnTo>
                <a:lnTo>
                  <a:pt x="418" y="12"/>
                </a:lnTo>
                <a:lnTo>
                  <a:pt x="41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7381" name="Picture 3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" b="954"/>
          <a:stretch>
            <a:fillRect/>
          </a:stretch>
        </p:blipFill>
        <p:spPr bwMode="auto">
          <a:xfrm>
            <a:off x="264949" y="1183862"/>
            <a:ext cx="4122737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82" name="Text Box 38"/>
          <p:cNvSpPr txBox="1">
            <a:spLocks noChangeArrowheads="1"/>
          </p:cNvSpPr>
          <p:nvPr/>
        </p:nvSpPr>
        <p:spPr bwMode="auto">
          <a:xfrm>
            <a:off x="4371284" y="3807297"/>
            <a:ext cx="4548620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dirty="0" smtClean="0">
                <a:solidFill>
                  <a:schemeClr val="bg2">
                    <a:lumMod val="10000"/>
                  </a:schemeClr>
                </a:solidFill>
              </a:rPr>
              <a:t>Они </a:t>
            </a:r>
            <a:r>
              <a:rPr lang="ru-RU" altLang="ru-RU" dirty="0">
                <a:solidFill>
                  <a:schemeClr val="bg2">
                    <a:lumMod val="10000"/>
                  </a:schemeClr>
                </a:solidFill>
              </a:rPr>
              <a:t>проявляются в виде связи отдельных элементов сознания – ощущений, представлений и т.д. </a:t>
            </a:r>
            <a:br>
              <a:rPr lang="ru-RU" alt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altLang="ru-RU" dirty="0">
                <a:solidFill>
                  <a:schemeClr val="bg2">
                    <a:lumMod val="10000"/>
                  </a:schemeClr>
                </a:solidFill>
              </a:rPr>
              <a:t>Их возникновение зависит от субъективного опыта человека, </a:t>
            </a:r>
            <a:br>
              <a:rPr lang="ru-RU" alt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altLang="ru-RU" dirty="0">
                <a:solidFill>
                  <a:schemeClr val="bg2">
                    <a:lumMod val="10000"/>
                  </a:schemeClr>
                </a:solidFill>
              </a:rPr>
              <a:t>его индивидуальных особенностей. </a:t>
            </a:r>
          </a:p>
        </p:txBody>
      </p:sp>
      <p:sp>
        <p:nvSpPr>
          <p:cNvPr id="57383" name="Freeform 39"/>
          <p:cNvSpPr>
            <a:spLocks/>
          </p:cNvSpPr>
          <p:nvPr/>
        </p:nvSpPr>
        <p:spPr bwMode="ltGray">
          <a:xfrm flipV="1">
            <a:off x="5010150" y="3059113"/>
            <a:ext cx="4133850" cy="17462"/>
          </a:xfrm>
          <a:custGeom>
            <a:avLst/>
            <a:gdLst>
              <a:gd name="T0" fmla="*/ 4724 w 4724"/>
              <a:gd name="T1" fmla="*/ 0 h 12"/>
              <a:gd name="T2" fmla="*/ 0 w 4724"/>
              <a:gd name="T3" fmla="*/ 0 h 12"/>
              <a:gd name="T4" fmla="*/ 0 w 4724"/>
              <a:gd name="T5" fmla="*/ 12 h 12"/>
              <a:gd name="T6" fmla="*/ 4724 w 4724"/>
              <a:gd name="T7" fmla="*/ 12 h 12"/>
              <a:gd name="T8" fmla="*/ 4724 w 4724"/>
              <a:gd name="T9" fmla="*/ 0 h 12"/>
              <a:gd name="T10" fmla="*/ 4724 w 4724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83968" y="1707835"/>
            <a:ext cx="4635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Ассоциация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 (лат. </a:t>
            </a:r>
            <a:r>
              <a:rPr lang="ru-RU" i="1" dirty="0" err="1">
                <a:solidFill>
                  <a:schemeClr val="bg2">
                    <a:lumMod val="10000"/>
                  </a:schemeClr>
                </a:solidFill>
              </a:rPr>
              <a:t>Associatio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 —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соединение, взаимосвязь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), в психологии и философии — закономерно возникающая связь между отдельными событиями, фактами, предметами или явлениями, отражёнными в сознании индивида и закреплёнными в его памяти.</a:t>
            </a:r>
          </a:p>
        </p:txBody>
      </p:sp>
    </p:spTree>
    <p:extLst>
      <p:ext uri="{BB962C8B-B14F-4D97-AF65-F5344CB8AC3E}">
        <p14:creationId xmlns:p14="http://schemas.microsoft.com/office/powerpoint/2010/main" val="204844672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КОВАЛЕНТНАЯ НЕПОЛЯРНАЯ СВЯЗЬ</a:t>
            </a:r>
          </a:p>
          <a:p>
            <a:r>
              <a:rPr lang="ru-RU" dirty="0" smtClean="0"/>
              <a:t>КОВАЛЕНТНАЯ НЕПОЛЯРНАЯ СВЯЗЬ</a:t>
            </a:r>
          </a:p>
          <a:p>
            <a:endParaRPr lang="ru-RU" dirty="0" smtClean="0"/>
          </a:p>
          <a:p>
            <a:r>
              <a:rPr lang="ru-RU" dirty="0" smtClean="0"/>
              <a:t>ОКИСЛИТЕЛЬ </a:t>
            </a:r>
          </a:p>
          <a:p>
            <a:r>
              <a:rPr lang="ru-RU" dirty="0" smtClean="0"/>
              <a:t>ВОССТАНОВИТЕЛЬ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ПОНЯТИЯ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39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4590"/>
            <a:ext cx="238125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4611019" cy="25542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8328"/>
            <a:ext cx="9144000" cy="125272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БЛИЗНЕЦЫ            ковалентная </a:t>
            </a:r>
            <a:r>
              <a:rPr lang="ru-RU" sz="3200" u="sng" dirty="0" smtClean="0">
                <a:solidFill>
                  <a:srgbClr val="FF0000"/>
                </a:solidFill>
              </a:rPr>
              <a:t>неполярная связь</a:t>
            </a:r>
            <a:endParaRPr lang="ru-RU" sz="3200" u="sng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98" y="4004590"/>
            <a:ext cx="238125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2411760" y="980728"/>
            <a:ext cx="864096" cy="0"/>
          </a:xfrm>
          <a:prstGeom prst="straightConnector1">
            <a:avLst/>
          </a:prstGeom>
          <a:ln w="444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7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08" y="4421395"/>
            <a:ext cx="2266181" cy="226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462" y="2996527"/>
            <a:ext cx="2305939" cy="1729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</a:rPr>
              <a:t>МЕТАЛЛЫ</a:t>
            </a:r>
            <a:r>
              <a:rPr lang="ru-RU" dirty="0" smtClean="0"/>
              <a:t>         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НЕМЕТАЛЛЫ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636" y="4725981"/>
            <a:ext cx="2411760" cy="1929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969" y="1496108"/>
            <a:ext cx="3100504" cy="1550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806" y="2751007"/>
            <a:ext cx="25146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3184" y="1741242"/>
            <a:ext cx="1802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latin typeface="Monotype Corsiva" panose="03010101010201010101" pitchFamily="66" charset="0"/>
              </a:rPr>
              <a:t>золото</a:t>
            </a:r>
            <a:endParaRPr lang="ru-RU" sz="3600" b="1" dirty="0">
              <a:solidFill>
                <a:srgbClr val="CC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183" y="339594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latin typeface="Monotype Corsiva" panose="03010101010201010101" pitchFamily="66" charset="0"/>
              </a:rPr>
              <a:t>серебро</a:t>
            </a:r>
            <a:endParaRPr lang="ru-RU" sz="3600" b="1" dirty="0">
              <a:solidFill>
                <a:srgbClr val="CC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0928" y="476258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latin typeface="Monotype Corsiva" panose="03010101010201010101" pitchFamily="66" charset="0"/>
              </a:rPr>
              <a:t>медь</a:t>
            </a:r>
            <a:endParaRPr lang="ru-RU" sz="3600" b="1" dirty="0">
              <a:solidFill>
                <a:srgbClr val="CC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2270323"/>
            <a:ext cx="1912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углерод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83760" y="355163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фосфор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4710" y="5671636"/>
            <a:ext cx="1219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сера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9917" y="47460"/>
            <a:ext cx="8640960" cy="2010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Старшая сестра и </a:t>
            </a:r>
            <a:r>
              <a:rPr lang="ru-RU" sz="2800" dirty="0" smtClean="0"/>
              <a:t>брат 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ковалентная </a:t>
            </a:r>
            <a:r>
              <a:rPr lang="ru-RU" sz="2800" dirty="0" smtClean="0">
                <a:solidFill>
                  <a:srgbClr val="FF0000"/>
                </a:solidFill>
              </a:rPr>
              <a:t>полярная </a:t>
            </a:r>
            <a:r>
              <a:rPr lang="ru-RU" sz="2800" dirty="0">
                <a:solidFill>
                  <a:srgbClr val="FF0000"/>
                </a:solidFill>
              </a:rPr>
              <a:t>связь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05063"/>
            <a:ext cx="238125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" t="385" r="16807" b="-385"/>
          <a:stretch/>
        </p:blipFill>
        <p:spPr bwMode="auto">
          <a:xfrm>
            <a:off x="5148064" y="3282538"/>
            <a:ext cx="2596449" cy="312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15"/>
          <a:stretch/>
        </p:blipFill>
        <p:spPr bwMode="auto">
          <a:xfrm>
            <a:off x="395536" y="2196939"/>
            <a:ext cx="4574282" cy="299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>
            <a:off x="4530397" y="836712"/>
            <a:ext cx="0" cy="559087"/>
          </a:xfrm>
          <a:prstGeom prst="straightConnector1">
            <a:avLst/>
          </a:prstGeom>
          <a:ln w="444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11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3816424"/>
          </a:xfrm>
        </p:spPr>
        <p:txBody>
          <a:bodyPr>
            <a:normAutofit/>
          </a:bodyPr>
          <a:lstStyle/>
          <a:p>
            <a:r>
              <a:rPr lang="ru-RU" sz="9600" dirty="0" err="1" smtClean="0"/>
              <a:t>Ме</a:t>
            </a:r>
            <a:r>
              <a:rPr lang="ru-RU" sz="9600" dirty="0" smtClean="0"/>
              <a:t> – </a:t>
            </a:r>
            <a:r>
              <a:rPr lang="en-US" sz="9600" dirty="0" smtClean="0"/>
              <a:t>n</a:t>
            </a:r>
            <a:r>
              <a:rPr lang="ru-RU" sz="9600" dirty="0" smtClean="0"/>
              <a:t>е</a:t>
            </a:r>
          </a:p>
          <a:p>
            <a:pPr lvl="0">
              <a:buClr>
                <a:srgbClr val="31B6FD"/>
              </a:buClr>
            </a:pPr>
            <a:r>
              <a:rPr lang="ru-RU" sz="9600" dirty="0" err="1">
                <a:solidFill>
                  <a:srgbClr val="073E87"/>
                </a:solidFill>
              </a:rPr>
              <a:t>Н</a:t>
            </a:r>
            <a:r>
              <a:rPr lang="ru-RU" sz="9600" dirty="0" err="1" smtClean="0">
                <a:solidFill>
                  <a:srgbClr val="073E87"/>
                </a:solidFill>
              </a:rPr>
              <a:t>еМе</a:t>
            </a:r>
            <a:r>
              <a:rPr lang="ru-RU" sz="9600" dirty="0" smtClean="0">
                <a:solidFill>
                  <a:srgbClr val="073E87"/>
                </a:solidFill>
              </a:rPr>
              <a:t> + </a:t>
            </a:r>
            <a:r>
              <a:rPr lang="en-US" sz="9600" dirty="0">
                <a:solidFill>
                  <a:srgbClr val="073E87"/>
                </a:solidFill>
              </a:rPr>
              <a:t>n</a:t>
            </a:r>
            <a:r>
              <a:rPr lang="ru-RU" sz="9600" dirty="0">
                <a:solidFill>
                  <a:srgbClr val="073E87"/>
                </a:solidFill>
              </a:rPr>
              <a:t>е</a:t>
            </a:r>
          </a:p>
          <a:p>
            <a:endParaRPr lang="ru-RU" sz="9600" dirty="0" smtClean="0"/>
          </a:p>
          <a:p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67093" y="2636912"/>
            <a:ext cx="396044" cy="0"/>
          </a:xfrm>
          <a:prstGeom prst="line">
            <a:avLst/>
          </a:prstGeom>
          <a:ln w="666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35273" y="3548234"/>
            <a:ext cx="2347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восстановитель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365104"/>
            <a:ext cx="401637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35273" y="5337290"/>
            <a:ext cx="291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окислитель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4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197</TotalTime>
  <Words>112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«Технология ассоциативного мышления на примере сложных химических понятий»</vt:lpstr>
      <vt:lpstr>Презентация PowerPoint</vt:lpstr>
      <vt:lpstr>Презентация PowerPoint</vt:lpstr>
      <vt:lpstr>Презентация PowerPoint</vt:lpstr>
      <vt:lpstr>ХИМИЧЕСКИЕ ПОНЯТИЯ</vt:lpstr>
      <vt:lpstr>БЛИЗНЕЦЫ            ковалентная неполярная связь</vt:lpstr>
      <vt:lpstr>МЕТАЛЛЫ                  НЕМЕТАЛЛЫ</vt:lpstr>
      <vt:lpstr>Старшая сестра и брат    ковалентная полярная связь</vt:lpstr>
      <vt:lpstr>Презентация PowerPoint</vt:lpstr>
      <vt:lpstr>Презентация PowerPoint</vt:lpstr>
      <vt:lpstr>БЛАГОДАРЮ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ассоциативного мышления</dc:title>
  <dc:creator>user</dc:creator>
  <cp:lastModifiedBy>user</cp:lastModifiedBy>
  <cp:revision>21</cp:revision>
  <dcterms:created xsi:type="dcterms:W3CDTF">2018-12-05T21:40:37Z</dcterms:created>
  <dcterms:modified xsi:type="dcterms:W3CDTF">2018-12-07T02:07:19Z</dcterms:modified>
</cp:coreProperties>
</file>