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4" r:id="rId3"/>
    <p:sldId id="326" r:id="rId4"/>
    <p:sldId id="319" r:id="rId5"/>
    <p:sldId id="314" r:id="rId6"/>
    <p:sldId id="323" r:id="rId7"/>
    <p:sldId id="374" r:id="rId8"/>
    <p:sldId id="310" r:id="rId9"/>
    <p:sldId id="344" r:id="rId10"/>
    <p:sldId id="365" r:id="rId11"/>
    <p:sldId id="343" r:id="rId12"/>
    <p:sldId id="363" r:id="rId13"/>
    <p:sldId id="357" r:id="rId14"/>
    <p:sldId id="370" r:id="rId15"/>
    <p:sldId id="358" r:id="rId16"/>
    <p:sldId id="359" r:id="rId17"/>
    <p:sldId id="371" r:id="rId18"/>
    <p:sldId id="372" r:id="rId19"/>
    <p:sldId id="360" r:id="rId20"/>
    <p:sldId id="364" r:id="rId21"/>
    <p:sldId id="366" r:id="rId22"/>
    <p:sldId id="342" r:id="rId23"/>
    <p:sldId id="341" r:id="rId24"/>
    <p:sldId id="300" r:id="rId25"/>
    <p:sldId id="368" r:id="rId26"/>
    <p:sldId id="299" r:id="rId27"/>
    <p:sldId id="35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0" autoAdjust="0"/>
    <p:restoredTop sz="94660"/>
  </p:normalViewPr>
  <p:slideViewPr>
    <p:cSldViewPr>
      <p:cViewPr>
        <p:scale>
          <a:sx n="60" d="100"/>
          <a:sy n="60" d="100"/>
        </p:scale>
        <p:origin x="-1602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docs.exdat.com/docs/index-402052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http://ru.static.z-dn.net/files/d0c/d7509a5f24d5ac8c5fefafbdfeddda5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http://stavds4.ru/wp-content/gallery/pravarebenka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827584" y="908720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07504" y="548680"/>
            <a:ext cx="8784976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на получение фамилии, имени, отчества;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жить и воспитываться в семье;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знать своих родителей, совместно проживать с ними, а также на заботу со стороны своих родителей, на воспитание ими и всестороннее развитие;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  общение   с   родителями    и   другими родственниками (в случае расторжения брака между родителями, раздельного  проживания родителей, нахождения в лечебном учреждении,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случае задержания, ареста, заключения под стражу);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защиту и восстановление своих законных прав и интересов;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выражение своего мнения при решении любого вопроса в семье;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получение содержания от своих родителей и других членов семьи;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владеть и пользоваться имуществом родителей при совместном с ними проживании;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жилье и защиту своих жилищных прав от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злоупотреблений,  в том  числе со стороны родителей (опекунов, попечителей);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право собственности на имущество, полученное в дар или в порядке наследования.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6273"/>
            <a:ext cx="64807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Ребенок в семье имеет право: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http://detsad-kitty.ru/uploads/posts/2011-04/1303195692_prevyupravar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32656"/>
            <a:ext cx="7416824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://www.ozedu.ru/files/u1111/0008-008-Deti-imejut-pravo-na-vospitanie-v-semejnom-okruzhenii-ili-byt-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6854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http://ds212.a42.ru/assets/images/212/010101%282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yamalchild.ru/images/cr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www.igrosad.ru/published/publicdata/IGROSA87SHOP/attachments/SC/products_pictures/22114-4_en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http://www.edu54.ru/sites/default/files/images/2011/03/94ce23579de6ddd968fcfd7d94acfad224feac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http://img1.liveinternet.ru/images/attach/c/1/56/921/56921158_1269511334_Prava_rebenka_0010_novuyy_razm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http://lunvads.ucoz.ru/0009-009-Deti-ne-dolzhny-ispolzovatsja-v-kachest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39552" y="476672"/>
            <a:ext cx="80648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/>
              </a:rPr>
              <a:t>20 ноября – </a:t>
            </a:r>
          </a:p>
          <a:p>
            <a:pPr algn="ctr"/>
            <a:r>
              <a:rPr lang="ru-RU" sz="44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/>
              </a:rPr>
              <a:t>Всемирный день прав ребенка</a:t>
            </a:r>
            <a:endParaRPr lang="ru-RU" sz="44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chtivo.ru/getpic3d/16775388/350/3695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08074">
            <a:off x="5143645" y="2852937"/>
            <a:ext cx="3333750" cy="3333750"/>
          </a:xfrm>
          <a:prstGeom prst="rect">
            <a:avLst/>
          </a:prstGeom>
          <a:noFill/>
        </p:spPr>
      </p:pic>
      <p:pic>
        <p:nvPicPr>
          <p:cNvPr id="1028" name="Picture 4" descr="http://www.27trk.ru/post/news/n578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590633">
            <a:off x="784721" y="2694577"/>
            <a:ext cx="2924175" cy="361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http://young.rzd.ru/dbmm/images/41/4080/55966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http://900igr.net/datas/chelovek/Prava-rebjonka.files/0005-005-Deti-imejut-pravo-na-dostatochnoe-pitanie-i-dostatochnoe-kolichest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827584" y="332656"/>
            <a:ext cx="80648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ru-RU" sz="6600" dirty="0" smtClean="0"/>
              <a:t> </a:t>
            </a:r>
          </a:p>
          <a:p>
            <a:pPr algn="ctr"/>
            <a:endParaRPr lang="ru-RU" sz="6600" b="1" cap="all" dirty="0">
              <a:ln w="17780" cmpd="sng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908720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251520" y="289828"/>
            <a:ext cx="864096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strike="noStrike" cap="none" normalizeH="0" baseline="0" dirty="0" smtClean="0">
                <a:ln>
                  <a:noFill/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какого возраста ребенок имеет право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strike="noStrike" cap="none" normalizeH="0" baseline="0" dirty="0" smtClean="0">
                <a:ln>
                  <a:noFill/>
                </a:ln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выражение собственного мнения?</a:t>
            </a:r>
            <a:endParaRPr kumimoji="0" lang="ru-RU" sz="3200" b="0" strike="noStrike" cap="none" normalizeH="0" baseline="0" dirty="0" smtClean="0">
              <a:ln>
                <a:noFill/>
              </a:ln>
              <a:latin typeface="Arial" pitchFamily="34" charset="0"/>
              <a:cs typeface="Arial" pitchFamily="34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827584" y="1537048"/>
            <a:ext cx="770485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51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Законом этот возраст не ограничен. Ребенок вправе выражать свое мнение при решении в семье любых вопросов, затрагивающих его интересы.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 descr="http://stat17.privet.ru/lr/092fd052751f0290e62763d4d80e1a5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412491"/>
            <a:ext cx="3240360" cy="3310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827584" y="332656"/>
            <a:ext cx="80648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ru-RU" sz="6600" dirty="0" smtClean="0"/>
              <a:t> </a:t>
            </a:r>
          </a:p>
          <a:p>
            <a:pPr algn="ctr"/>
            <a:endParaRPr lang="ru-RU" sz="6600" b="1" cap="all" dirty="0">
              <a:ln w="17780" cmpd="sng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908720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895417" y="367399"/>
            <a:ext cx="770903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и как обязан осуществлять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защиту прав и законных интересов ребенка?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1043608" y="1894480"/>
            <a:ext cx="7632848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Защиту прав и законных интересов ребенка осуществляют родители, усыновители, опекуны, попечители, органы опеки и попечительства, прокурор, суд. При нарушении прав и законных интересов ребенка родителями, ребенок имеет право обратиться в органы опеки и попечительства, а при достижении 14 лет самостоятельно в суд.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4067944" y="764704"/>
            <a:ext cx="489654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Каждый  должен знать и помнить, что при осуществлении собственных прав, недопустимо нарушение прав других людей.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2" name="Picture 6" descr="http://stat17.privet.ru/lr/092fd052751f0290e62763d4d80e1a5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3240360" cy="331013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971600" y="4077072"/>
            <a:ext cx="74168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Какой мерой хочешь, чтобы тебя мерили, такой и ты мерь, и как хочешь, чтобы с тобой поступали, так и ты поступай” – так представляли себе взаимосвязь прав и обязанностей библейские мудрецы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http://stavds4.ru/wp-content/gallery/pravarebenka/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611560" y="620688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4166"/>
            <a:ext cx="9144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Все дети имеют равные  права, независимо от расы, цвета кожи, пола, языка, религии, политических или других убеждений, а также независимо от места рождения и положения своих родителей.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* право учиться, воспитываться и развиваться физически и духовно, в здоровых и нормальных условиях;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* право на имя и принадлежность к стране;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* право на защиту, хорошее питание, жилище и медицинское обслуживание;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* право на любовь и понимание со стороны своих родителей и семьи, а также со стороны государства, если родственники не могут  помочь;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* право быть защищенными против актов жестокости или эксплуатации, они не обязаны делать работу, которая затрудняет их развитие как физически, так 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умственно.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538" name="Picture 2" descr="http://900igr.net/datas/chelovek/Prava-rebjonka.files/0011-011-Schastja-i-solntsa-vam-det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406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83568" y="1859340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3573016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34820" name="Picture 4" descr="http://wiki.saripkro.ru/images/0012v_enlv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59749">
            <a:off x="6066120" y="3452902"/>
            <a:ext cx="2838450" cy="378142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116632"/>
            <a:ext cx="9144000" cy="5760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Основные  документы, в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которых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записаны права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ребенка:</a:t>
            </a:r>
          </a:p>
          <a:p>
            <a:pPr>
              <a:buFont typeface="Arial" charset="0"/>
              <a:buChar char="•"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Декларация прав ребёнка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принята  Генеральной ассамблеей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ООН (20.11.1959 г.)</a:t>
            </a:r>
          </a:p>
          <a:p>
            <a:pPr>
              <a:buFont typeface="Arial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Конвенция о правах ребенка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принята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Генеральной ассамблеей ООН (20.11.1989 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.),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нашей стране вступила в силу 02.09.1990 г.</a:t>
            </a:r>
          </a:p>
          <a:p>
            <a:pPr>
              <a:buFont typeface="Arial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Конституция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РФ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(Глава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 Права и свободы человека и гражданина принята 12.12.1993г.)</a:t>
            </a:r>
          </a:p>
          <a:p>
            <a:pPr>
              <a:buFont typeface="Arial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Семейный кодекс РФ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(принят 15.11.1997г.)</a:t>
            </a:r>
          </a:p>
          <a:p>
            <a:pPr>
              <a:buFont typeface="Arial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Федеральный закон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 24 июля 1998 г. N 124-ФЗ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"Об основных гарантиях прав ребенка в РФ".</a:t>
            </a:r>
          </a:p>
          <a:p>
            <a:pPr>
              <a:buFont typeface="Arial" charset="0"/>
              <a:buChar char="•"/>
            </a:pPr>
            <a:endParaRPr lang="ru-RU" dirty="0" smtClean="0"/>
          </a:p>
          <a:p>
            <a:pPr>
              <a:buFont typeface="Arial" charset="0"/>
              <a:buChar char="•"/>
            </a:pPr>
            <a:endParaRPr lang="ru-RU" dirty="0" smtClean="0"/>
          </a:p>
          <a:p>
            <a:pPr>
              <a:buFont typeface="Arial" charset="0"/>
              <a:buChar char="•"/>
            </a:pP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51520" y="332656"/>
            <a:ext cx="8712968" cy="7078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Международные документы о правах детей: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Декларация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прав ребенка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официальный документ, где записаны права ребенка. В нем задекларированы основные принципы, рекомендации. Всего их десять.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 Всеобщей декларации прав человека записано, что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“главное право каждого человека – право на жизнь”.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Конвенция о правах ребенка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международный договор, в котором оговорены права ребенка. Конвенция в переводе с латинского – договор, соглашение по специальному вопросу, имеющее обязательную силу для тех государств, которые ее подписали. Она содержит три части, 54 статьи.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827584" y="332656"/>
            <a:ext cx="80648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/>
            <a:endParaRPr lang="ru-RU" sz="6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hangingPunct="0"/>
            <a:r>
              <a:rPr lang="ru-RU" sz="6600" dirty="0" smtClean="0"/>
              <a:t> </a:t>
            </a:r>
          </a:p>
          <a:p>
            <a:pPr algn="ctr"/>
            <a:endParaRPr lang="ru-RU" sz="6600" b="1" cap="all" dirty="0">
              <a:ln w="17780" cmpd="sng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764704"/>
            <a:ext cx="7560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cap="al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lang="ru-RU" sz="2400" cap="all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32656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Конституция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Российской Федерации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основной Закон нашей страны.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можно квалифицировать на: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 личные (право на жизнь);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 политические (право на свободу слова, совести);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 гражданские (избирательное право);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 социально-экономические (право на труд, на отдых, образование, чистую экологию);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культурные (право на свою национальную культуру, язык).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827584" y="332656"/>
            <a:ext cx="80648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/>
            <a:endParaRPr lang="ru-RU" sz="6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hangingPunct="0"/>
            <a:r>
              <a:rPr lang="ru-RU" sz="6600" dirty="0" smtClean="0"/>
              <a:t> </a:t>
            </a:r>
          </a:p>
          <a:p>
            <a:pPr algn="ctr"/>
            <a:endParaRPr lang="ru-RU" sz="6600" b="1" cap="all" dirty="0">
              <a:ln w="17780" cmpd="sng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764704"/>
            <a:ext cx="7560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cap="all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lang="ru-RU" sz="2400" cap="all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97346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332656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Конституции государства закреплены и основные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обязанности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граждан: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* Соблюдать законы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государства;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Платить налоги,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сборы;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Защищать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Отечество;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Сохранять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природу;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Заботится о детях и нетрудоспособных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родителях;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Беречь памятники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культуры.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uchportal.ru/_ld/154/01676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827584" y="332656"/>
            <a:ext cx="80648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ru-RU" sz="6600" dirty="0" smtClean="0"/>
              <a:t> </a:t>
            </a:r>
          </a:p>
          <a:p>
            <a:pPr algn="ctr"/>
            <a:endParaRPr lang="ru-RU" sz="6600" b="1" cap="all" dirty="0">
              <a:ln w="17780" cmpd="sng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88640"/>
            <a:ext cx="914400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Кроме Конституции РФ, права ребенка-ученика закреплены в других законах: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Федеральном  законе “Об образовании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”;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Законе “Об основных гарантиях прав ребенка в РФ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”;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120 - ФЗ «Об основах системы профилактики безнадзорности 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правонарушений несовершеннолетних”;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Законе Кемеровской области «О системе профилактики безнадзорности и правонарушений несовершеннолетних в Кемеровской области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»;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Уставе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ОУ.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827584" y="332656"/>
            <a:ext cx="80648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ru-RU" sz="6600" dirty="0" smtClean="0"/>
              <a:t> </a:t>
            </a:r>
          </a:p>
          <a:p>
            <a:pPr algn="ctr"/>
            <a:endParaRPr lang="ru-RU" sz="6600" b="1" cap="all" dirty="0">
              <a:ln w="17780" cmpd="sng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908720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79512" y="332656"/>
            <a:ext cx="8856984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Жизнь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человека начинается в семье. Если в семье царит мир и согласие, человек чувствует себя уверенно и спокойно. В Российской Федерации семья является объектом государственной семейной политики. Цель государственной семейной политики заключается в обеспечении государством необходимых условий для реализации семьей ее функций и повышении качества жизни.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Семейные отношения регулируются в нашей стране семейным законодательством.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Ребенок - лицо до достижения им возраста 18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(совершеннолетия)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- 3акон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РФ от 24.07.98 № 124-ФЗ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 основных гарантиях прав ребенка в Российской Федерации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582</Words>
  <Application>Microsoft Office PowerPoint</Application>
  <PresentationFormat>Экран (4:3)</PresentationFormat>
  <Paragraphs>72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206</cp:revision>
  <dcterms:created xsi:type="dcterms:W3CDTF">2012-09-20T04:20:37Z</dcterms:created>
  <dcterms:modified xsi:type="dcterms:W3CDTF">2018-11-08T23:08:11Z</dcterms:modified>
</cp:coreProperties>
</file>