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320" r:id="rId3"/>
    <p:sldId id="318" r:id="rId4"/>
    <p:sldId id="313" r:id="rId5"/>
    <p:sldId id="317" r:id="rId6"/>
    <p:sldId id="312" r:id="rId7"/>
    <p:sldId id="261" r:id="rId8"/>
    <p:sldId id="260" r:id="rId9"/>
    <p:sldId id="299" r:id="rId10"/>
    <p:sldId id="300" r:id="rId11"/>
    <p:sldId id="301" r:id="rId12"/>
    <p:sldId id="309" r:id="rId13"/>
    <p:sldId id="311" r:id="rId14"/>
    <p:sldId id="303" r:id="rId15"/>
    <p:sldId id="304" r:id="rId16"/>
    <p:sldId id="305" r:id="rId17"/>
    <p:sldId id="308" r:id="rId18"/>
    <p:sldId id="293" r:id="rId19"/>
    <p:sldId id="288" r:id="rId20"/>
    <p:sldId id="264" r:id="rId21"/>
    <p:sldId id="278" r:id="rId22"/>
    <p:sldId id="266" r:id="rId23"/>
    <p:sldId id="306" r:id="rId24"/>
    <p:sldId id="284" r:id="rId25"/>
    <p:sldId id="286" r:id="rId26"/>
    <p:sldId id="277" r:id="rId27"/>
    <p:sldId id="296" r:id="rId28"/>
    <p:sldId id="302" r:id="rId29"/>
    <p:sldId id="31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8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ru.wikipedia.org/wiki/%D0%A4%D0%B0%D0%B9%D0%BB:Monument_Karamzin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hyperlink" Target="https://ru.wikipedia.org/wiki/%D0%A4%D0%B0%D0%B9%D0%BB:Monument_Karamzin_bust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//upload.wikimedia.org/wikipedia/commons/7/77/Preobrazhenskiy_polk._Flag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hyperlink" Target="https://ru.wikipedia.org/wiki/%D0%A4%D0%B0%D0%B9%D0%BB:%D0%A0%D1%83%D1%81%D1%81%D0%BA%D0%B0%D1%8F_%D0%B3%D0%B2%D0%B0%D1%80%D0%B4%D0%B8%D1%8F_%D0%B2_%D0%A6%D0%B0%D1%80%D1%81%D0%BA%D0%BE%D0%BC_%D0%A1%D0%B5%D0%BB%D0%B5_%D0%B2_1832_%D0%B3%D0%BE%D0%B4%D1%83_(%D1%84%D1%80%D0%B0%D0%B3%D0%BC%D0%B5%D0%BD%D1%82_1)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46348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К</a:t>
            </a:r>
            <a:r>
              <a:rPr lang="ru-RU" sz="8000" dirty="0" smtClean="0">
                <a:solidFill>
                  <a:srgbClr val="FF0000"/>
                </a:solidFill>
              </a:rPr>
              <a:t> </a:t>
            </a:r>
            <a:r>
              <a:rPr lang="ru-RU" sz="9600" dirty="0" smtClean="0">
                <a:solidFill>
                  <a:srgbClr val="FF0000"/>
                </a:solidFill>
              </a:rPr>
              <a:t>200</a:t>
            </a:r>
            <a:r>
              <a:rPr lang="ru-RU" sz="8000" dirty="0" smtClean="0">
                <a:solidFill>
                  <a:srgbClr val="FF0000"/>
                </a:solidFill>
              </a:rPr>
              <a:t> – </a:t>
            </a:r>
            <a:r>
              <a:rPr lang="ru-RU" sz="8000" dirty="0" err="1" smtClean="0">
                <a:solidFill>
                  <a:srgbClr val="FF0000"/>
                </a:solidFill>
              </a:rPr>
              <a:t>летию</a:t>
            </a:r>
            <a:r>
              <a:rPr lang="ru-RU" sz="8000" dirty="0" smtClean="0">
                <a:solidFill>
                  <a:srgbClr val="FF0000"/>
                </a:solidFill>
              </a:rPr>
              <a:t> издания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>«</a:t>
            </a:r>
            <a:r>
              <a:rPr lang="ru-RU" sz="8800" dirty="0" smtClean="0">
                <a:solidFill>
                  <a:srgbClr val="FF0000"/>
                </a:solidFill>
              </a:rPr>
              <a:t>И</a:t>
            </a:r>
            <a:r>
              <a:rPr lang="ru-RU" sz="8000" dirty="0" smtClean="0">
                <a:solidFill>
                  <a:srgbClr val="FF0000"/>
                </a:solidFill>
              </a:rPr>
              <a:t>стории Государства </a:t>
            </a:r>
            <a:r>
              <a:rPr lang="ru-RU" sz="8800" dirty="0" smtClean="0">
                <a:solidFill>
                  <a:srgbClr val="FF0000"/>
                </a:solidFill>
              </a:rPr>
              <a:t>Р</a:t>
            </a:r>
            <a:r>
              <a:rPr lang="ru-RU" sz="8000" dirty="0" smtClean="0">
                <a:solidFill>
                  <a:srgbClr val="FF0000"/>
                </a:solidFill>
              </a:rPr>
              <a:t>оссийского»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5733256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179388" y="1341438"/>
            <a:ext cx="4679950" cy="4607842"/>
          </a:xfrm>
        </p:spPr>
        <p:txBody>
          <a:bodyPr>
            <a:normAutofit/>
          </a:bodyPr>
          <a:lstStyle/>
          <a:p>
            <a:pPr marL="365125" indent="-365125" eaLnBrk="1" hangingPunct="1">
              <a:lnSpc>
                <a:spcPct val="15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1778 году в 14 лет Карамзин был отправлен в Москву и отдан в пансион профессора Московского университета И.М. </a:t>
            </a:r>
            <a:r>
              <a:rPr lang="ru-RU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Шадена</a:t>
            </a: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в котором учился с 1775 по 1781 годы. </a:t>
            </a:r>
          </a:p>
          <a:p>
            <a:pPr marL="365125" indent="-365125" eaLnBrk="1" hangingPunct="1">
              <a:lnSpc>
                <a:spcPct val="15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Одновременно посещал лекции в университете.</a:t>
            </a:r>
          </a:p>
          <a:p>
            <a:pPr marL="365125" indent="-365125" eaLnBrk="1" hangingPunct="1">
              <a:buClr>
                <a:srgbClr val="FF9933"/>
              </a:buClr>
            </a:pPr>
            <a:endParaRPr lang="ru-RU" sz="2400" dirty="0" smtClean="0"/>
          </a:p>
        </p:txBody>
      </p:sp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539750" y="96838"/>
            <a:ext cx="75501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Отрочество</a:t>
            </a:r>
            <a:r>
              <a:rPr lang="ru-RU" sz="36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5" name="Picture 7" descr="0096-1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5" y="1007542"/>
            <a:ext cx="3916685" cy="4797721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Объект 2"/>
          <p:cNvSpPr>
            <a:spLocks noGrp="1"/>
          </p:cNvSpPr>
          <p:nvPr>
            <p:ph idx="1"/>
          </p:nvPr>
        </p:nvSpPr>
        <p:spPr>
          <a:xfrm>
            <a:off x="179388" y="1268413"/>
            <a:ext cx="4392612" cy="5400675"/>
          </a:xfrm>
        </p:spPr>
        <p:txBody>
          <a:bodyPr>
            <a:normAutofit/>
          </a:bodyPr>
          <a:lstStyle/>
          <a:p>
            <a:pPr marL="365125" indent="-365125" eaLnBrk="1" hangingPunct="1"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1783 году по настоянию отца Карамзин был  определён в лейб-гвардии Преображенский полк в Петербурге, но в начале 1784 года вышел в отставку и уехал сначала в  Симбирск, а затем в Москву.</a:t>
            </a:r>
          </a:p>
          <a:p>
            <a:pPr marL="365125" indent="-365125" eaLnBrk="1" hangingPunct="1"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Москве Карамзин познакомился с писателями и литераторами:                        Н.И. Новиковым,                        А.М. Кутузовым,                               А.А. Петровым.</a:t>
            </a:r>
          </a:p>
        </p:txBody>
      </p:sp>
      <p:sp>
        <p:nvSpPr>
          <p:cNvPr id="6150" name="Rectangle 2"/>
          <p:cNvSpPr>
            <a:spLocks noChangeArrowheads="1"/>
          </p:cNvSpPr>
          <p:nvPr/>
        </p:nvSpPr>
        <p:spPr bwMode="auto">
          <a:xfrm>
            <a:off x="539750" y="96838"/>
            <a:ext cx="75501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Юность</a:t>
            </a:r>
            <a:r>
              <a:rPr lang="ru-RU" sz="3600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Picture 7" descr="176120_html_m487f16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57166"/>
            <a:ext cx="4274403" cy="6097608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642350" cy="525621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издания первых восьми томов Карамзин жил в Москве. В результате московского пожара погибла личная библиотека Карамзина, которую он собирал четверть века. В 1816 году Карамзин переехал в Петербург, где провёл последние 10 лет жизни и сблизился с царской семьёй.  Лето он проводил в Царском Селе. </a:t>
            </a:r>
          </a:p>
          <a:p>
            <a:pPr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1818 году Карамзин был избран почётным членом Петербургской Академии наук. В 1824 году он стал действительным статским советником. </a:t>
            </a:r>
          </a:p>
          <a:p>
            <a:pPr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Карамзин являлся инициатором организации мемориалов и установления памятников выдающимся деятелям отечественной истории, одним из которых был памятник К.М. Минину и Д.М. Пожарскому на Красной площади в Москве (скульптор И.П. </a:t>
            </a:r>
            <a:r>
              <a:rPr lang="ru-RU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Мартос</a:t>
            </a: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1818 год). </a:t>
            </a:r>
          </a:p>
        </p:txBody>
      </p:sp>
      <p:sp>
        <p:nvSpPr>
          <p:cNvPr id="12295" name="Rectangle 2"/>
          <p:cNvSpPr>
            <a:spLocks noChangeArrowheads="1"/>
          </p:cNvSpPr>
          <p:nvPr/>
        </p:nvSpPr>
        <p:spPr bwMode="auto">
          <a:xfrm>
            <a:off x="539750" y="96838"/>
            <a:ext cx="75501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Зрелость</a:t>
            </a:r>
            <a:r>
              <a:rPr lang="ru-RU" sz="3600" dirty="0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2" name="Picture 6" descr="666px-Moskva_plastika_kniezata_Dmitrija_Michajlovica_Požarskeho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4664"/>
            <a:ext cx="5112568" cy="5982488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ъект 2"/>
          <p:cNvSpPr>
            <a:spLocks noGrp="1"/>
          </p:cNvSpPr>
          <p:nvPr>
            <p:ph idx="4294967295"/>
          </p:nvPr>
        </p:nvSpPr>
        <p:spPr>
          <a:xfrm>
            <a:off x="0" y="1052736"/>
            <a:ext cx="4392613" cy="5184775"/>
          </a:xfrm>
        </p:spPr>
        <p:txBody>
          <a:bodyPr>
            <a:normAutofit/>
          </a:bodyPr>
          <a:lstStyle/>
          <a:p>
            <a:pPr marL="365125" indent="-365125" eaLnBrk="1" hangingPunct="1">
              <a:lnSpc>
                <a:spcPct val="120000"/>
              </a:lnSpc>
              <a:buClr>
                <a:srgbClr val="FF9933"/>
              </a:buClr>
              <a:buSzPct val="80000"/>
            </a:pPr>
            <a:r>
              <a:rPr lang="ru-RU" sz="2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1801 году Карамзин женился на Елизавете Ивановне Протасовой. Она умерла в 1802 году.</a:t>
            </a:r>
          </a:p>
          <a:p>
            <a:pPr marL="365125" indent="-365125" eaLnBrk="1" hangingPunct="1">
              <a:lnSpc>
                <a:spcPct val="120000"/>
              </a:lnSpc>
              <a:buClr>
                <a:srgbClr val="FF9933"/>
              </a:buClr>
              <a:buSzPct val="80000"/>
            </a:pPr>
            <a:r>
              <a:rPr lang="ru-RU" sz="2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1804 году Карамзин женился второй раз – на побочной дочери князя    А.И. Вяземского Екатерине Андреевне Колывановой.     У них было пятеро детей, в семье также воспитывалась дочь Карамзина от первого брака Софья. </a:t>
            </a:r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539750" y="96838"/>
            <a:ext cx="75501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sz="36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36868" name="Picture 4" descr="ек анд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692696"/>
            <a:ext cx="4422899" cy="5537803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0"/>
            <a:ext cx="8229600" cy="1143000"/>
          </a:xfrm>
        </p:spPr>
        <p:txBody>
          <a:bodyPr/>
          <a:lstStyle/>
          <a:p>
            <a:pPr algn="l"/>
            <a:r>
              <a:rPr lang="ru-RU" dirty="0" smtClean="0"/>
              <a:t>  </a:t>
            </a:r>
            <a:r>
              <a:rPr lang="ru-RU" dirty="0" smtClean="0">
                <a:solidFill>
                  <a:schemeClr val="accent5"/>
                </a:solidFill>
              </a:rPr>
              <a:t>Дочери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869160"/>
            <a:ext cx="8568952" cy="140101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Софья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</a:t>
            </a:r>
            <a:r>
              <a:rPr lang="ru-RU" dirty="0" err="1" smtClean="0"/>
              <a:t>Екатарина</a:t>
            </a: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Елизавета</a:t>
            </a:r>
            <a:endParaRPr lang="ru-RU" dirty="0"/>
          </a:p>
        </p:txBody>
      </p:sp>
      <p:pic>
        <p:nvPicPr>
          <p:cNvPr id="1026" name="Picture 2" descr="C:\Users\svetl\Desktop\Sophia_KaramzinOrl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980728"/>
            <a:ext cx="2954174" cy="3600400"/>
          </a:xfrm>
          <a:prstGeom prst="rect">
            <a:avLst/>
          </a:prstGeom>
          <a:noFill/>
        </p:spPr>
      </p:pic>
      <p:pic>
        <p:nvPicPr>
          <p:cNvPr id="1027" name="Picture 3" descr="C:\Users\svetl\Desktop\MecherskajaE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628800"/>
            <a:ext cx="2952328" cy="3675648"/>
          </a:xfrm>
          <a:prstGeom prst="rect">
            <a:avLst/>
          </a:prstGeom>
          <a:noFill/>
        </p:spPr>
      </p:pic>
      <p:pic>
        <p:nvPicPr>
          <p:cNvPr id="1028" name="Picture 4" descr="C:\Users\svetl\Desktop\Elizaveta_Nik._Karamzina_by_W.Wieder_(1840s,_Pushkin_museum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916832"/>
            <a:ext cx="2592288" cy="3800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87424"/>
            <a:ext cx="3096344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dirty="0" smtClean="0">
                <a:solidFill>
                  <a:schemeClr val="accent5"/>
                </a:solidFill>
              </a:rPr>
              <a:t>Сыновья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589240"/>
            <a:ext cx="8229600" cy="111298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Андрей                                                               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Владимир</a:t>
            </a:r>
            <a:endParaRPr lang="ru-RU" dirty="0"/>
          </a:p>
        </p:txBody>
      </p:sp>
      <p:pic>
        <p:nvPicPr>
          <p:cNvPr id="2050" name="Picture 2" descr="C:\Users\svetl\Desktop\Karamzin's_son_by_L.Wagner_(184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1" y="1030024"/>
            <a:ext cx="3773316" cy="4703232"/>
          </a:xfrm>
          <a:prstGeom prst="rect">
            <a:avLst/>
          </a:prstGeom>
          <a:noFill/>
        </p:spPr>
      </p:pic>
      <p:pic>
        <p:nvPicPr>
          <p:cNvPr id="2051" name="Picture 3" descr="C:\Users\svetl\Desktop\Andre_Karamzin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052737"/>
            <a:ext cx="3312368" cy="4405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179388" y="1268413"/>
            <a:ext cx="5184775" cy="5689600"/>
          </a:xfrm>
        </p:spPr>
        <p:txBody>
          <a:bodyPr>
            <a:normAutofit/>
          </a:bodyPr>
          <a:lstStyle/>
          <a:p>
            <a:pPr marL="365125" indent="-365125"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Проза и поэзия Карамзина оказали значительное влияние на развитие русского литературного языка.</a:t>
            </a:r>
          </a:p>
          <a:p>
            <a:pPr marL="365125" indent="-365125"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Карамзин ввёл в русский язык множество новых слов – как неологизмов (благотворительность, влюблённость, вольнодумство, достопримечательность, промышленность, трогательный, человечный), так и заимствований (тротуар, кучер). </a:t>
            </a:r>
          </a:p>
          <a:p>
            <a:pPr marL="365125" indent="-365125">
              <a:lnSpc>
                <a:spcPct val="110000"/>
              </a:lnSpc>
              <a:buClr>
                <a:srgbClr val="FF9933"/>
              </a:buClr>
              <a:buSzPct val="80000"/>
            </a:pPr>
            <a:r>
              <a:rPr lang="ru-RU" sz="2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Карамзин одним из первых начал использовать букву Ё.</a:t>
            </a:r>
          </a:p>
        </p:txBody>
      </p:sp>
      <p:sp>
        <p:nvSpPr>
          <p:cNvPr id="15366" name="Rectangle 2"/>
          <p:cNvSpPr>
            <a:spLocks noChangeArrowheads="1"/>
          </p:cNvSpPr>
          <p:nvPr/>
        </p:nvSpPr>
        <p:spPr bwMode="auto">
          <a:xfrm>
            <a:off x="539750" y="96838"/>
            <a:ext cx="75501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Реформа языка </a:t>
            </a:r>
          </a:p>
        </p:txBody>
      </p:sp>
      <p:pic>
        <p:nvPicPr>
          <p:cNvPr id="15367" name="Picture 7" descr="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57261"/>
            <a:ext cx="3960440" cy="6023433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5"/>
                </a:solidFill>
              </a:rPr>
              <a:t>Память о великом земляке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80528" y="1484784"/>
            <a:ext cx="4752528" cy="50405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9600" dirty="0" smtClean="0">
                <a:solidFill>
                  <a:srgbClr val="C00000"/>
                </a:solidFill>
              </a:rPr>
              <a:t>Земляки с большим уважением относились к личности Н. М. Карамзина и его творчеству. В декабре 1825 г. Собрание </a:t>
            </a:r>
            <a:r>
              <a:rPr lang="ru-RU" sz="9600" dirty="0" err="1" smtClean="0">
                <a:solidFill>
                  <a:srgbClr val="C00000"/>
                </a:solidFill>
              </a:rPr>
              <a:t>симбирских</a:t>
            </a:r>
            <a:r>
              <a:rPr lang="ru-RU" sz="9600" dirty="0" smtClean="0">
                <a:solidFill>
                  <a:srgbClr val="C00000"/>
                </a:solidFill>
              </a:rPr>
              <a:t> дворян решило в знак уважения заслуг историографа установить в зале Собрания портрет Н.М. Карамзина. В 1845 г. в Симбирске был открыт памятник Н. М. Карамзину. </a:t>
            </a:r>
          </a:p>
          <a:p>
            <a:pPr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      В 1866 г. около памятника был заложен </a:t>
            </a:r>
            <a:r>
              <a:rPr lang="ru-RU" sz="9600" dirty="0" err="1" smtClean="0">
                <a:solidFill>
                  <a:srgbClr val="C00000"/>
                </a:solidFill>
              </a:rPr>
              <a:t>Карамзинский</a:t>
            </a:r>
            <a:r>
              <a:rPr lang="ru-RU" sz="9600" dirty="0" smtClean="0">
                <a:solidFill>
                  <a:srgbClr val="C00000"/>
                </a:solidFill>
              </a:rPr>
              <a:t> сквер, ныне – охраняемый памятник природы регионального значения.</a:t>
            </a:r>
          </a:p>
          <a:p>
            <a:pPr>
              <a:buNone/>
            </a:pPr>
            <a:endParaRPr lang="ru-RU" sz="9600" dirty="0"/>
          </a:p>
        </p:txBody>
      </p:sp>
      <p:pic>
        <p:nvPicPr>
          <p:cNvPr id="5" name="Picture 2" descr="https://upload.wikimedia.org/wikipedia/commons/thumb/4/47/Monument_Karamzin.jpg/250px-Monument_Karamzin.jpg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92080" y="2204864"/>
            <a:ext cx="3384376" cy="4507989"/>
          </a:xfrm>
          <a:prstGeom prst="rect">
            <a:avLst/>
          </a:prstGeom>
          <a:noFill/>
        </p:spPr>
      </p:pic>
      <p:pic>
        <p:nvPicPr>
          <p:cNvPr id="6" name="Picture 4" descr="Monument Karamzin bust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16632"/>
            <a:ext cx="2223775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88640"/>
            <a:ext cx="5626968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5"/>
                </a:solidFill>
              </a:rPr>
              <a:t>Служба в </a:t>
            </a:r>
            <a:br>
              <a:rPr lang="ru-RU" sz="3200" dirty="0" smtClean="0">
                <a:solidFill>
                  <a:schemeClr val="accent5"/>
                </a:solidFill>
              </a:rPr>
            </a:br>
            <a:r>
              <a:rPr lang="ru-RU" sz="3200" dirty="0" smtClean="0">
                <a:solidFill>
                  <a:schemeClr val="accent5"/>
                </a:solidFill>
              </a:rPr>
              <a:t>Преображенском полку</a:t>
            </a:r>
            <a:endParaRPr lang="ru-RU" sz="3200" dirty="0">
              <a:solidFill>
                <a:schemeClr val="accent5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707904" y="1772816"/>
            <a:ext cx="5194920" cy="47811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</a:rPr>
              <a:t>В 1774 г. отец записал Николая Карамзина в “армейские полки”. В 1781 г. Карамзин по настоянию отца вступил в действительную службу в гвардейский Преображенский полк в Петербурге, но вскоре в чине поручика вышел в отставку. Ко времени военной службы относятся первые литературные опыты.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3012" name="Picture 4" descr="Файл:Preobrazhenskiy polk. Fla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1940616" cy="2160240"/>
          </a:xfrm>
          <a:prstGeom prst="rect">
            <a:avLst/>
          </a:prstGeom>
          <a:noFill/>
        </p:spPr>
      </p:pic>
      <p:pic>
        <p:nvPicPr>
          <p:cNvPr id="43016" name="Picture 8" descr="https://upload.wikimedia.org/wikipedia/commons/thumb/f/f8/%D0%A0%D1%83%D1%81%D1%81%D0%BA%D0%B0%D1%8F_%D0%B3%D0%B2%D0%B0%D1%80%D0%B4%D0%B8%D1%8F_%D0%B2_%D0%A6%D0%B0%D1%80%D1%81%D0%BA%D0%BE%D0%BC_%D0%A1%D0%B5%D0%BB%D0%B5_%D0%B2_1832_%D0%B3%D0%BE%D0%B4%D1%83_%28%D1%84%D1%80%D0%B0%D0%B3%D0%BC%D0%B5%D0%BD%D1%82_1%29.jpg/210px-%D0%A0%D1%83%D1%81%D1%81%D0%BA%D0%B0%D1%8F_%D0%B3%D0%B2%D0%B0%D1%80%D0%B4%D0%B8%D1%8F_%D0%B2_%D0%A6%D0%B0%D1%80%D1%81%D0%BA%D0%BE%D0%BC_%D0%A1%D0%B5%D0%BB%D0%B5_%D0%B2_1832_%D0%B3%D0%BE%D0%B4%D1%83_%28%D1%84%D1%80%D0%B0%D0%B3%D0%BC%D0%B5%D0%BD%D1%82_1%29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772816"/>
            <a:ext cx="3472017" cy="5026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30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vetl\Desktop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4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834880" cy="99412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</a:rPr>
              <a:t>Русский душою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40568" y="980728"/>
            <a:ext cx="6408712" cy="2664296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3"/>
                </a:solidFill>
              </a:rPr>
              <a:t>В 1789—1790 годы предпринял поездку в Европу. В результате этой поездки были написаны знаменитые «Письма русского путешественника», публикация которых сразу же сделала Карамзина известным литератором. 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3645024"/>
            <a:ext cx="594015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«Для нас, русских с душою, одна Россия самобытна, одна Россия истинно существует; все иное есть только отношение к ней, мысль, Провидение. Мыслить, мечтать можем в Германии, Франции, Италии, а дело делать единственно в России».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Н. Карамзин</a:t>
            </a:r>
          </a:p>
        </p:txBody>
      </p:sp>
      <p:pic>
        <p:nvPicPr>
          <p:cNvPr id="17410" name="Picture 2" descr="http://www.mosjour.ru/assets/images/MJ_04_2014/2_21_Karamzin_0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16632"/>
            <a:ext cx="2952328" cy="3523746"/>
          </a:xfrm>
          <a:prstGeom prst="rect">
            <a:avLst/>
          </a:prstGeom>
          <a:noFill/>
        </p:spPr>
      </p:pic>
      <p:pic>
        <p:nvPicPr>
          <p:cNvPr id="2051" name="Picture 3" descr="C:\Users\svetl\Desktop\Новая папка (2)\preview.php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30682"/>
            <a:ext cx="2808312" cy="3498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528392" cy="108012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</a:rPr>
              <a:t>Журналистика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55368" y="404664"/>
            <a:ext cx="5688632" cy="6192688"/>
          </a:xfrm>
        </p:spPr>
        <p:txBody>
          <a:bodyPr>
            <a:normAutofit fontScale="92500" lnSpcReduction="20000"/>
          </a:bodyPr>
          <a:lstStyle/>
          <a:p>
            <a:pPr lvl="1">
              <a:buNone/>
            </a:pPr>
            <a:r>
              <a:rPr lang="ru-RU" dirty="0" smtClean="0"/>
              <a:t>	</a:t>
            </a:r>
            <a:r>
              <a:rPr lang="ru-RU" sz="2600" dirty="0" smtClean="0">
                <a:solidFill>
                  <a:srgbClr val="C00000"/>
                </a:solidFill>
              </a:rPr>
              <a:t>По возвращении из поездки в Европу Карамзин поселился в Москве и начал деятельность в качестве профессионального писателя и журналиста. 	Карамзин познакомился также с писателями и литераторами, участвовал в издании первого русского журнала для детей — «Детское чтение для сердца и разума» . Также он приступил к изданию «Московского журнала» (1791—1792). Публикация Карамзиным «Писем русского путешественника» (1791—1792) и повести «Бедная Лиза» (1792; отдельное издание 1796) открыли в России эпоху сентиментализма, а их автора – главой этого литературного направления.</a:t>
            </a:r>
          </a:p>
          <a:p>
            <a:pPr lvl="1">
              <a:buNone/>
            </a:pPr>
            <a:endParaRPr lang="ru-RU" dirty="0" smtClean="0"/>
          </a:p>
        </p:txBody>
      </p:sp>
      <p:pic>
        <p:nvPicPr>
          <p:cNvPr id="7" name="Рисунок 6" descr="C:\Documents and Settings\User\Мои документы\Мои рисунки\Obl_MJ_04_201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96044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648072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Историограф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881296"/>
            <a:ext cx="6228184" cy="5976704"/>
          </a:xfrm>
        </p:spPr>
        <p:txBody>
          <a:bodyPr>
            <a:normAutofit fontScale="47500" lnSpcReduction="20000"/>
          </a:bodyPr>
          <a:lstStyle/>
          <a:p>
            <a:pPr lvl="1">
              <a:buNone/>
            </a:pPr>
            <a:r>
              <a:rPr lang="ru-RU" dirty="0" smtClean="0"/>
              <a:t>	</a:t>
            </a:r>
          </a:p>
          <a:p>
            <a:pPr lvl="1">
              <a:buNone/>
            </a:pPr>
            <a:r>
              <a:rPr lang="ru-RU" dirty="0" smtClean="0"/>
              <a:t>	</a:t>
            </a:r>
            <a:r>
              <a:rPr lang="ru-RU" sz="5100" dirty="0" smtClean="0">
                <a:solidFill>
                  <a:srgbClr val="C00000"/>
                </a:solidFill>
              </a:rPr>
              <a:t>Интерес к истории возник у Карамзина с середины 1790-х годов. Он написал повесть на историческую тему — «Марфа-посадница, или Покорение Новгорода» (опубликовано в 1803). С 1804 г., будучи назначенным Александром I на должность историографа, он прекратил всякую литературную работу, «постригся в историки». В связи с этим он даже отказывался от предлагавшихся ему государственных постов. </a:t>
            </a:r>
          </a:p>
          <a:p>
            <a:pPr lvl="1">
              <a:buNone/>
            </a:pPr>
            <a:r>
              <a:rPr lang="ru-RU" sz="5100" dirty="0" smtClean="0">
                <a:solidFill>
                  <a:srgbClr val="C00000"/>
                </a:solidFill>
              </a:rPr>
              <a:t>	В 1811 году Карамзин написал «Записку о древней и новой России в её политическом и гражданском отношениях»,  которая сыграла роль набросков к последующему огромному труду Николая Михайловича по русской истории.</a:t>
            </a:r>
          </a:p>
          <a:p>
            <a:endParaRPr lang="ru-RU" sz="2600" dirty="0" smtClean="0">
              <a:solidFill>
                <a:schemeClr val="accent5"/>
              </a:solidFill>
            </a:endParaRPr>
          </a:p>
          <a:p>
            <a:endParaRPr lang="ru-RU" sz="2600" dirty="0" smtClean="0">
              <a:solidFill>
                <a:schemeClr val="accent5"/>
              </a:solidFill>
            </a:endParaRPr>
          </a:p>
        </p:txBody>
      </p:sp>
      <p:pic>
        <p:nvPicPr>
          <p:cNvPr id="6" name="Picture 5" descr="f0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3528392" cy="5044746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1196975"/>
            <a:ext cx="8785225" cy="5616575"/>
          </a:xfrm>
        </p:spPr>
        <p:txBody>
          <a:bodyPr>
            <a:normAutofit/>
          </a:bodyPr>
          <a:lstStyle/>
          <a:p>
            <a:pPr marL="365125" indent="-365125" eaLnBrk="1" hangingPunct="1">
              <a:lnSpc>
                <a:spcPct val="9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Император Александр I именным указом от 31 октября 1803 года даровал Карамзину звание историографа; к званию  тогда же было добавлено 2 тысячи рублей ежегодного жалования для написания полной истории России.</a:t>
            </a:r>
          </a:p>
          <a:p>
            <a:pPr marL="365125" indent="-365125" eaLnBrk="1" hangingPunct="1">
              <a:lnSpc>
                <a:spcPct val="9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1804 года Карамзин начал работу над «Историей государства Российского», составление которой стало главным его занятием до конца жизни.</a:t>
            </a:r>
          </a:p>
          <a:p>
            <a:pPr marL="365125" indent="-365125" eaLnBrk="1" hangingPunct="1">
              <a:lnSpc>
                <a:spcPct val="9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феврале 1818 года Карамзин выпустил в продажу первые восемь томов «Истории государства Российского». В 1821 году был напечатан 9 том, в 1824 – 10 и 11. 12 том так и не был дописан (после смерти Карамзина его издал Д.Н. Блудов). </a:t>
            </a:r>
          </a:p>
          <a:p>
            <a:pPr marL="365125" indent="-365125">
              <a:lnSpc>
                <a:spcPct val="9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Уже при жизни писателя появились критические работы по поводу его «Истории...». В более позднее время положительно «Историю…» оценивали А.С. Пушкин, Н.В. Гоголь, славянофилы. </a:t>
            </a:r>
          </a:p>
        </p:txBody>
      </p:sp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539750" y="96838"/>
            <a:ext cx="86042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34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«История государства Российского»</a:t>
            </a:r>
            <a:r>
              <a:rPr lang="ru-RU" sz="36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</a:rPr>
              <a:t>Карамзин - патриот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676456" cy="30963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C00000"/>
                </a:solidFill>
              </a:rPr>
              <a:t>20 августа 1812 года Н. М. Карамзин писал И. И. Дмитриеву: «Я &lt;...&gt; готов умереть за Москву. &lt;...&gt; Я рад сесть на своего серого коня и вместе с Московскою удалою дружиною примкнуть к нашей Армии». Отправив семью в Ярославль, Николай Михайлович пошел записываться в ополчение в дом московского </a:t>
            </a:r>
            <a:r>
              <a:rPr lang="ru-RU" dirty="0" err="1" smtClean="0">
                <a:solidFill>
                  <a:srgbClr val="C00000"/>
                </a:solidFill>
              </a:rPr>
              <a:t>генерал‑губернатора</a:t>
            </a:r>
            <a:r>
              <a:rPr lang="ru-RU" dirty="0" smtClean="0">
                <a:solidFill>
                  <a:srgbClr val="C00000"/>
                </a:solidFill>
              </a:rPr>
              <a:t>. Главнокомандующий Москвы Ф. В. </a:t>
            </a:r>
            <a:r>
              <a:rPr lang="ru-RU" dirty="0" err="1" smtClean="0">
                <a:solidFill>
                  <a:srgbClr val="C00000"/>
                </a:solidFill>
              </a:rPr>
              <a:t>Ростопчин</a:t>
            </a:r>
            <a:r>
              <a:rPr lang="ru-RU" dirty="0" smtClean="0">
                <a:solidFill>
                  <a:srgbClr val="C00000"/>
                </a:solidFill>
              </a:rPr>
              <a:t> «отказал в зачислении, &lt;...&gt; оставил его при своем штабе»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005064"/>
            <a:ext cx="640871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11560" y="5949280"/>
            <a:ext cx="77768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/>
              <a:t> Дом московского </a:t>
            </a:r>
            <a:r>
              <a:rPr lang="ru-RU" dirty="0" err="1" smtClean="0"/>
              <a:t>генерал‑губернатора</a:t>
            </a:r>
            <a:endParaRPr lang="ru-RU" dirty="0" smtClean="0"/>
          </a:p>
          <a:p>
            <a:pPr algn="ctr"/>
            <a:r>
              <a:rPr lang="ru-RU" dirty="0" smtClean="0"/>
              <a:t>на Тверской улице, 13</a:t>
            </a:r>
            <a:endParaRPr lang="ru-RU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570186"/>
          </a:xfrm>
        </p:spPr>
        <p:txBody>
          <a:bodyPr>
            <a:noAutofit/>
          </a:bodyPr>
          <a:lstStyle/>
          <a:p>
            <a:endParaRPr lang="ru-RU" sz="2800" dirty="0">
              <a:solidFill>
                <a:srgbClr val="CC99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445224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С лета 1804 года по 1815‑й Н. М. Карамзин с семьей проводил в Остафьеве теплые месяцы.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Здесь он трудился над «Историей государства Российского»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88640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/>
                </a:solidFill>
              </a:rPr>
              <a:t>Усадебный дом князя А. И. Вяземского</a:t>
            </a:r>
            <a:endParaRPr lang="ru-RU" sz="3200" b="1" dirty="0">
              <a:solidFill>
                <a:schemeClr val="accent5"/>
              </a:solidFill>
            </a:endParaRPr>
          </a:p>
        </p:txBody>
      </p:sp>
      <p:pic>
        <p:nvPicPr>
          <p:cNvPr id="5122" name="Picture 2" descr="C:\Users\svetl\Desktop\723559_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699344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57018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5"/>
                </a:solidFill>
              </a:rPr>
              <a:t>Усадьба князя А. И. Вяземского </a:t>
            </a:r>
            <a:br>
              <a:rPr lang="ru-RU" sz="3200" dirty="0" smtClean="0">
                <a:solidFill>
                  <a:schemeClr val="accent5"/>
                </a:solidFill>
              </a:rPr>
            </a:br>
            <a:r>
              <a:rPr lang="ru-RU" sz="3200" dirty="0" smtClean="0">
                <a:solidFill>
                  <a:schemeClr val="accent5"/>
                </a:solidFill>
              </a:rPr>
              <a:t>в </a:t>
            </a:r>
            <a:r>
              <a:rPr lang="ru-RU" sz="3200" dirty="0" err="1" smtClean="0">
                <a:solidFill>
                  <a:schemeClr val="accent5"/>
                </a:solidFill>
              </a:rPr>
              <a:t>Остафьево</a:t>
            </a:r>
            <a:r>
              <a:rPr lang="ru-RU" sz="3200" dirty="0" smtClean="0">
                <a:solidFill>
                  <a:schemeClr val="accent5"/>
                </a:solidFill>
              </a:rPr>
              <a:t> </a:t>
            </a:r>
            <a:endParaRPr lang="ru-RU" sz="3200" dirty="0">
              <a:solidFill>
                <a:schemeClr val="accent5"/>
              </a:solidFill>
            </a:endParaRPr>
          </a:p>
        </p:txBody>
      </p:sp>
      <p:pic>
        <p:nvPicPr>
          <p:cNvPr id="6" name="Picture 2" descr="http://ostafyevomuseum.ru/upload/iblock/f76/f76f6eaa7faeee1a85f1e5b8d15ce5f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3717032"/>
            <a:ext cx="4237448" cy="2664296"/>
          </a:xfrm>
          <a:prstGeom prst="rect">
            <a:avLst/>
          </a:prstGeom>
          <a:noFill/>
        </p:spPr>
      </p:pic>
      <p:pic>
        <p:nvPicPr>
          <p:cNvPr id="34818" name="Picture 2" descr="http://ostafyevomuseum.ru/upload/iblock/5cf/5cfd8ba8878b427c4c4322ca2468510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176464" cy="52988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99992" y="1412776"/>
            <a:ext cx="4464496" cy="193899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Около 15 лет провел в доме князя </a:t>
            </a:r>
          </a:p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А.И.Вяземского, </a:t>
            </a:r>
          </a:p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 </a:t>
            </a:r>
            <a:r>
              <a:rPr lang="ru-RU" sz="2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Остафьево</a:t>
            </a:r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</a:p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Н.М.Карамзин.</a:t>
            </a:r>
          </a:p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Здесь написаны первые 8 томов его</a:t>
            </a:r>
          </a:p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«Истории государства Российского»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358775" y="188640"/>
            <a:ext cx="8785225" cy="2160588"/>
          </a:xfrm>
        </p:spPr>
        <p:txBody>
          <a:bodyPr>
            <a:normAutofit lnSpcReduction="10000"/>
          </a:bodyPr>
          <a:lstStyle/>
          <a:p>
            <a:pPr marL="365125" indent="-365125"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Смерть Карамзина явилась результатом простуды, полученной 14 декабря 1825 года, и 3 июня (22 мая –                 по ст.) 1826 года он скончался в Санкт-Петербурге. </a:t>
            </a:r>
          </a:p>
          <a:p>
            <a:pPr marL="365125" indent="-365125"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Похоронен на Тихвинском кладбище Александро-Невской лавры.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</a:p>
          <a:p>
            <a:pPr marL="365125" indent="-365125"/>
            <a:endParaRPr lang="ru-RU" sz="2400" dirty="0" smtClean="0"/>
          </a:p>
        </p:txBody>
      </p:sp>
      <p:sp>
        <p:nvSpPr>
          <p:cNvPr id="20486" name="Rectangle 2"/>
          <p:cNvSpPr>
            <a:spLocks noChangeArrowheads="1"/>
          </p:cNvSpPr>
          <p:nvPr/>
        </p:nvSpPr>
        <p:spPr bwMode="auto">
          <a:xfrm>
            <a:off x="539750" y="96838"/>
            <a:ext cx="75501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3600" dirty="0" smtClean="0">
                <a:solidFill>
                  <a:schemeClr val="tx2"/>
                </a:solidFill>
              </a:rPr>
              <a:t> 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20487" name="Picture 7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88" y="2204864"/>
            <a:ext cx="5391280" cy="3816424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  <p:pic>
        <p:nvPicPr>
          <p:cNvPr id="20488" name="Picture 8" descr="3"/>
          <p:cNvPicPr>
            <a:picLocks noChangeAspect="1" noChangeArrowheads="1"/>
          </p:cNvPicPr>
          <p:nvPr/>
        </p:nvPicPr>
        <p:blipFill>
          <a:blip r:embed="rId3" cstate="email">
            <a:lum bright="6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89040"/>
            <a:ext cx="4120375" cy="2791272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539552" y="0"/>
            <a:ext cx="7550150" cy="124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24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Памятник «</a:t>
            </a:r>
            <a:r>
              <a:rPr lang="ru-RU" sz="24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1000-летию </a:t>
            </a:r>
            <a:r>
              <a:rPr lang="ru-RU" sz="24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России» </a:t>
            </a:r>
            <a:br>
              <a:rPr lang="ru-RU" sz="24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Великом </a:t>
            </a:r>
            <a:r>
              <a:rPr lang="ru-RU" sz="24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Новгороде, где изображен Н.М. Карамзин. </a:t>
            </a:r>
            <a:endParaRPr lang="ru-RU" sz="2400" i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11" name="Picture 7" descr="3d0e3e84d2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412776"/>
            <a:ext cx="3298825" cy="5256212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  <p:pic>
        <p:nvPicPr>
          <p:cNvPr id="47113" name="Picture 9" descr="bvznn-1a_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3476625" cy="5264150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539750" y="96838"/>
            <a:ext cx="86042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24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Общественная библиотека имени Н.М. Карамзина </a:t>
            </a:r>
            <a:br>
              <a:rPr lang="ru-RU" sz="24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Ульяновске (Симбирск).</a:t>
            </a:r>
            <a:endParaRPr lang="ru-RU" sz="2400" i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Объект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5497341" cy="4123432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  <a:effectLst/>
        </p:spPr>
      </p:pic>
      <p:pic>
        <p:nvPicPr>
          <p:cNvPr id="19459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7609" y="997742"/>
            <a:ext cx="3875826" cy="2431258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  <p:pic>
        <p:nvPicPr>
          <p:cNvPr id="19458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149081"/>
            <a:ext cx="3816349" cy="2349499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4176464" cy="616530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5"/>
                </a:solidFill>
              </a:rPr>
              <a:t>Награды</a:t>
            </a: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/>
            </a:r>
            <a:br>
              <a:rPr lang="ru-RU" sz="3200" b="0" dirty="0" smtClean="0">
                <a:solidFill>
                  <a:schemeClr val="accent5"/>
                </a:solidFill>
              </a:rPr>
            </a:br>
            <a:r>
              <a:rPr lang="ru-RU" sz="3200" b="0" dirty="0" smtClean="0">
                <a:solidFill>
                  <a:schemeClr val="accent5"/>
                </a:solidFill>
              </a:rPr>
              <a:t>Орден Святой Анны</a:t>
            </a:r>
            <a:endParaRPr lang="ru-RU" sz="3200" b="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5561816"/>
            <a:ext cx="4834880" cy="12961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/>
                </a:solidFill>
              </a:rPr>
              <a:t>  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Императорский орден Святого Равноапостольного Князя Владимира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svetl\Desktop\Annenorden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50931"/>
            <a:ext cx="4032448" cy="4350277"/>
          </a:xfrm>
          <a:prstGeom prst="rect">
            <a:avLst/>
          </a:prstGeom>
          <a:noFill/>
        </p:spPr>
      </p:pic>
      <p:pic>
        <p:nvPicPr>
          <p:cNvPr id="3075" name="Picture 3" descr="C:\Users\svetl\Desktop\Орден_Святого_Владимира_1_степен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8640"/>
            <a:ext cx="4032448" cy="5444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svetl\Desktop\Новая папка (2)\10219391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08720"/>
            <a:ext cx="4108959" cy="5400601"/>
          </a:xfrm>
          <a:prstGeom prst="rect">
            <a:avLst/>
          </a:prstGeom>
          <a:noFill/>
        </p:spPr>
      </p:pic>
      <p:pic>
        <p:nvPicPr>
          <p:cNvPr id="5" name="Picture 2" descr="C:\Users\svetl\Desktop\100023079451b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48" y="836712"/>
            <a:ext cx="4241051" cy="5536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vetl\Desktop\RUSMARKA-2052-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93096"/>
            <a:ext cx="8812324" cy="2177903"/>
          </a:xfrm>
          <a:prstGeom prst="rect">
            <a:avLst/>
          </a:prstGeom>
          <a:noFill/>
        </p:spPr>
      </p:pic>
      <p:pic>
        <p:nvPicPr>
          <p:cNvPr id="2051" name="Picture 3" descr="C:\Users\svetl\Desktop\1991_CPA_63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1" y="116632"/>
            <a:ext cx="2736304" cy="3904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vetl\Desktop\Новая папка (2)\ea6a1d6e-f82c-4bf3-8e25-62c7c8b0696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3689754" cy="4248472"/>
          </a:xfrm>
          <a:prstGeom prst="rect">
            <a:avLst/>
          </a:prstGeom>
          <a:noFill/>
        </p:spPr>
      </p:pic>
      <p:pic>
        <p:nvPicPr>
          <p:cNvPr id="4099" name="Picture 3" descr="C:\Users\svetl\Desktop\Новая папка (2)\n_m_karamzin_istorija_gosudarstva_rossijskogo_podarochnoe_izdanie_novaj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5198446" cy="3848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67336" y="188640"/>
            <a:ext cx="5976664" cy="6858000"/>
          </a:xfrm>
        </p:spPr>
        <p:txBody>
          <a:bodyPr>
            <a:normAutofit fontScale="85000" lnSpcReduction="20000"/>
          </a:bodyPr>
          <a:lstStyle/>
          <a:p>
            <a:pPr lvl="1">
              <a:buNone/>
            </a:pPr>
            <a:r>
              <a:rPr lang="ru-RU" b="1" dirty="0" smtClean="0"/>
              <a:t>	</a:t>
            </a:r>
            <a:r>
              <a:rPr lang="ru-RU" sz="4200" b="1" dirty="0" err="1" smtClean="0">
                <a:solidFill>
                  <a:srgbClr val="C00000"/>
                </a:solidFill>
              </a:rPr>
              <a:t>Никола́й</a:t>
            </a:r>
            <a:r>
              <a:rPr lang="ru-RU" sz="4200" b="1" dirty="0" smtClean="0">
                <a:solidFill>
                  <a:srgbClr val="C00000"/>
                </a:solidFill>
              </a:rPr>
              <a:t> </a:t>
            </a:r>
            <a:r>
              <a:rPr lang="ru-RU" sz="4200" b="1" dirty="0" err="1" smtClean="0">
                <a:solidFill>
                  <a:srgbClr val="C00000"/>
                </a:solidFill>
              </a:rPr>
              <a:t>Миха́йлович</a:t>
            </a:r>
            <a:r>
              <a:rPr lang="ru-RU" sz="4200" b="1" dirty="0" smtClean="0">
                <a:solidFill>
                  <a:srgbClr val="C00000"/>
                </a:solidFill>
              </a:rPr>
              <a:t> </a:t>
            </a:r>
            <a:r>
              <a:rPr lang="ru-RU" sz="4200" b="1" dirty="0" err="1" smtClean="0">
                <a:solidFill>
                  <a:srgbClr val="C00000"/>
                </a:solidFill>
              </a:rPr>
              <a:t>Карамзи́н</a:t>
            </a:r>
            <a:r>
              <a:rPr lang="ru-RU" sz="4200" dirty="0" smtClean="0">
                <a:solidFill>
                  <a:srgbClr val="C00000"/>
                </a:solidFill>
              </a:rPr>
              <a:t> </a:t>
            </a:r>
            <a:r>
              <a:rPr lang="ru-RU" sz="3300" dirty="0" smtClean="0">
                <a:solidFill>
                  <a:srgbClr val="C00000"/>
                </a:solidFill>
              </a:rPr>
              <a:t> —</a:t>
            </a:r>
            <a:r>
              <a:rPr lang="ru-RU" sz="3300" b="1" dirty="0" smtClean="0">
                <a:solidFill>
                  <a:srgbClr val="C00000"/>
                </a:solidFill>
              </a:rPr>
              <a:t>писатель (крупней литератор эпохи сентиментализма),  историк, журналист, критик, почётный член Петербургской Академии наук. </a:t>
            </a:r>
            <a:endParaRPr lang="ru-RU" sz="33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000" dirty="0" smtClean="0"/>
              <a:t>	</a:t>
            </a:r>
          </a:p>
          <a:p>
            <a:pPr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      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FF0000"/>
                </a:solidFill>
              </a:rPr>
              <a:t>      </a:t>
            </a:r>
            <a:r>
              <a:rPr lang="ru-RU" sz="3100" b="1" dirty="0" smtClean="0">
                <a:solidFill>
                  <a:srgbClr val="C00000"/>
                </a:solidFill>
              </a:rPr>
              <a:t>Создатель «Истории государства Российского» — одного из первых обобщающих трудов по истории России. Редактор «Московского журнала» (1791—1792) и «Вестника Европы» (1802—1803). Карамзин также вошёл в историю как реформатор русского языка. </a:t>
            </a:r>
          </a:p>
          <a:p>
            <a:pPr>
              <a:buNone/>
            </a:pPr>
            <a:r>
              <a:rPr lang="ru-RU" sz="2600" dirty="0" smtClean="0">
                <a:solidFill>
                  <a:srgbClr val="C00000"/>
                </a:solidFill>
              </a:rPr>
              <a:t> </a:t>
            </a:r>
            <a:endParaRPr lang="ru-RU" sz="26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svetl\Desktop\Новая папка (2)\487796-15247800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616574" cy="4074117"/>
          </a:xfrm>
          <a:prstGeom prst="rect">
            <a:avLst/>
          </a:prstGeom>
          <a:noFill/>
        </p:spPr>
      </p:pic>
      <p:pic>
        <p:nvPicPr>
          <p:cNvPr id="7" name="Picture 2" descr="http://ostafyevomuseum.ru/upload/iblock/f76/f76f6eaa7faeee1a85f1e5b8d15ce5f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4509120"/>
            <a:ext cx="3203848" cy="2014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0"/>
            <a:ext cx="3744416" cy="8640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</a:rPr>
              <a:t>Карамзины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548680"/>
            <a:ext cx="4464496" cy="61926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400" dirty="0" smtClean="0">
                <a:solidFill>
                  <a:srgbClr val="C00000"/>
                </a:solidFill>
              </a:rPr>
              <a:t>Карамзин Николай Михайлович родился </a:t>
            </a:r>
          </a:p>
          <a:p>
            <a:pPr>
              <a:buNone/>
            </a:pPr>
            <a:r>
              <a:rPr lang="ru-RU" sz="3400" dirty="0" smtClean="0">
                <a:solidFill>
                  <a:srgbClr val="C00000"/>
                </a:solidFill>
              </a:rPr>
              <a:t>      12 декабря 1766 г. в селе Михайловка </a:t>
            </a:r>
            <a:r>
              <a:rPr lang="ru-RU" sz="3400" dirty="0" err="1" smtClean="0">
                <a:solidFill>
                  <a:srgbClr val="C00000"/>
                </a:solidFill>
              </a:rPr>
              <a:t>Симбирской</a:t>
            </a:r>
            <a:r>
              <a:rPr lang="ru-RU" sz="3400" dirty="0" smtClean="0">
                <a:solidFill>
                  <a:srgbClr val="C00000"/>
                </a:solidFill>
              </a:rPr>
              <a:t> губернии в семье помещика. Происходил из крымско-татарского рода, известного с XVI в. </a:t>
            </a:r>
          </a:p>
          <a:p>
            <a:pPr>
              <a:buNone/>
            </a:pPr>
            <a:r>
              <a:rPr lang="ru-RU" sz="3400" dirty="0" smtClean="0">
                <a:solidFill>
                  <a:srgbClr val="C00000"/>
                </a:solidFill>
              </a:rPr>
              <a:t>	Отец писателя – </a:t>
            </a:r>
            <a:r>
              <a:rPr lang="ru-RU" sz="3400" dirty="0" err="1" smtClean="0">
                <a:solidFill>
                  <a:srgbClr val="C00000"/>
                </a:solidFill>
              </a:rPr>
              <a:t>симбирский</a:t>
            </a:r>
            <a:r>
              <a:rPr lang="ru-RU" sz="3400" dirty="0" smtClean="0">
                <a:solidFill>
                  <a:srgbClr val="C00000"/>
                </a:solidFill>
              </a:rPr>
              <a:t> помещик среднего достатка, отставной гвардии капитан Михаил Егорович Карамзин, мать – Екатерина Петровна (урождённая </a:t>
            </a:r>
            <a:r>
              <a:rPr lang="ru-RU" sz="3400" dirty="0" err="1" smtClean="0">
                <a:solidFill>
                  <a:srgbClr val="C00000"/>
                </a:solidFill>
              </a:rPr>
              <a:t>Пазухина</a:t>
            </a:r>
            <a:r>
              <a:rPr lang="ru-RU" sz="3400" dirty="0" smtClean="0">
                <a:solidFill>
                  <a:srgbClr val="C00000"/>
                </a:solidFill>
              </a:rPr>
              <a:t>). </a:t>
            </a:r>
          </a:p>
          <a:p>
            <a:pPr>
              <a:buNone/>
            </a:pPr>
            <a:r>
              <a:rPr lang="ru-RU" sz="3400" dirty="0" smtClean="0">
                <a:solidFill>
                  <a:srgbClr val="C00000"/>
                </a:solidFill>
              </a:rPr>
              <a:t>	В возрасте 2-х лет Н. М. Карамзин лишился матери.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1" name="Picture 2" descr="http://sch1106uz.mskobr.ru/images/HZonjkkqzM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124744"/>
            <a:ext cx="5004048" cy="510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268413"/>
            <a:ext cx="4897437" cy="5467350"/>
          </a:xfrm>
        </p:spPr>
        <p:txBody>
          <a:bodyPr/>
          <a:lstStyle/>
          <a:p>
            <a:pPr marL="365125" indent="-365125" eaLnBrk="1" hangingPunct="1">
              <a:lnSpc>
                <a:spcPct val="14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Н.М. Карамзин родился 12 декабря (1 декабря –                      по ст. ст.) 1766 года в селе Михайловка </a:t>
            </a:r>
            <a:r>
              <a:rPr lang="ru-RU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Симбирской</a:t>
            </a: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губернии в дворянской семье. </a:t>
            </a:r>
          </a:p>
          <a:p>
            <a:pPr marL="365125" indent="-365125" eaLnBrk="1" hangingPunct="1">
              <a:lnSpc>
                <a:spcPct val="140000"/>
              </a:lnSpc>
              <a:buClr>
                <a:srgbClr val="FF9933"/>
              </a:buClr>
              <a:buSzPct val="80000"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Получил хорошее домашнее образование; знал немецкий, французский, английский, итальянский языки. 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39750" y="96838"/>
            <a:ext cx="75501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ru-RU" sz="3600" b="1" i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Детство</a:t>
            </a:r>
            <a:r>
              <a:rPr lang="ru-RU" sz="3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2"/>
          <p:cNvPicPr>
            <a:picLocks noChangeAspect="1"/>
          </p:cNvPicPr>
          <p:nvPr/>
        </p:nvPicPr>
        <p:blipFill>
          <a:blip r:embed="rId2" cstate="print">
            <a:lum bright="6000" contrast="12000"/>
          </a:blip>
          <a:srcRect/>
          <a:stretch>
            <a:fillRect/>
          </a:stretch>
        </p:blipFill>
        <p:spPr bwMode="auto">
          <a:xfrm>
            <a:off x="5148064" y="1054046"/>
            <a:ext cx="3708899" cy="4967705"/>
          </a:xfrm>
          <a:prstGeom prst="rect">
            <a:avLst/>
          </a:prstGeom>
          <a:noFill/>
          <a:ln w="3175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1090</TotalTime>
  <Words>687</Words>
  <Application>Microsoft Office PowerPoint</Application>
  <PresentationFormat>Экран (4:3)</PresentationFormat>
  <Paragraphs>82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К 200 – летию издания «Истории Государства Российского»</vt:lpstr>
      <vt:lpstr>Презентация PowerPoint</vt:lpstr>
      <vt:lpstr>Награды           Орден Святой Анны</vt:lpstr>
      <vt:lpstr>Презентация PowerPoint</vt:lpstr>
      <vt:lpstr>Презентация PowerPoint</vt:lpstr>
      <vt:lpstr>Презентация PowerPoint</vt:lpstr>
      <vt:lpstr>Презентация PowerPoint</vt:lpstr>
      <vt:lpstr>Карамзины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Дочери</vt:lpstr>
      <vt:lpstr>        Сыновья</vt:lpstr>
      <vt:lpstr>Презентация PowerPoint</vt:lpstr>
      <vt:lpstr>Память о великом земляке</vt:lpstr>
      <vt:lpstr>Служба в  Преображенском полку</vt:lpstr>
      <vt:lpstr>Русский душою</vt:lpstr>
      <vt:lpstr>Журналистика</vt:lpstr>
      <vt:lpstr>Историограф</vt:lpstr>
      <vt:lpstr>Презентация PowerPoint</vt:lpstr>
      <vt:lpstr>Карамзин - патриот</vt:lpstr>
      <vt:lpstr>Презентация PowerPoint</vt:lpstr>
      <vt:lpstr>Усадьба князя А. И. Вяземского  в Остафьево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Alexander</dc:creator>
  <cp:lastModifiedBy>Alexander</cp:lastModifiedBy>
  <cp:revision>160</cp:revision>
  <dcterms:modified xsi:type="dcterms:W3CDTF">2018-12-12T22:10:07Z</dcterms:modified>
</cp:coreProperties>
</file>