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7" r:id="rId5"/>
    <p:sldId id="297" r:id="rId6"/>
    <p:sldId id="278" r:id="rId7"/>
    <p:sldId id="279" r:id="rId8"/>
    <p:sldId id="295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91" r:id="rId17"/>
    <p:sldId id="293" r:id="rId18"/>
    <p:sldId id="299" r:id="rId19"/>
    <p:sldId id="300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33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0B1853-FB3F-4889-BCCC-6CA8F6ECAF8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B89CF2-5E31-4FD2-B666-E40535A14FA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800C31-E867-49B7-AE22-1A69087A159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A5A91-14A7-4C34-934A-B6914216C90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A4A13A-42C6-47DD-B65A-0975F3C1EAD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6B668C-76E1-4E2F-8529-2FDD9D6B33A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58E465-8B4E-4CF0-919B-79B49407FF5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A78684-C68C-494D-A5A5-E8B6859D54A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15CC0E-FBDF-4841-A966-142FD07CF6A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0AA74A-57ED-4737-80DC-4BB2644347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FAC33E-A2BA-4CFC-804E-2CD1F34C109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11CCF9C-E459-4C7A-B110-37D6937A74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lexicography.online/etymology/%D1%81/%D1%81%D0%BE%D0%BB%D0%BD%D1%86%D0%B5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lexicography.online/etymology/%D1%81/%D1%81%D0%B5%D1%80%D0%B5%D0%B4%D0%B8%D0%BD%D0%B0" TargetMode="External"/><Relationship Id="rId5" Type="http://schemas.openxmlformats.org/officeDocument/2006/relationships/hyperlink" Target="https://lexicography.online/etymology/%D1%81/%D1%81%D0%B5%D1%80%D0%B4%D1%86%D0%B5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307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5" name="WordArt 8"/>
          <p:cNvSpPr>
            <a:spLocks noChangeArrowheads="1" noChangeShapeType="1" noTextEdit="1"/>
          </p:cNvSpPr>
          <p:nvPr/>
        </p:nvSpPr>
        <p:spPr bwMode="auto">
          <a:xfrm>
            <a:off x="2209800" y="762000"/>
            <a:ext cx="4724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3076" name="WordArt 9"/>
          <p:cNvSpPr>
            <a:spLocks noChangeArrowheads="1" noChangeShapeType="1" noTextEdit="1"/>
          </p:cNvSpPr>
          <p:nvPr/>
        </p:nvSpPr>
        <p:spPr bwMode="auto">
          <a:xfrm>
            <a:off x="685800" y="1600200"/>
            <a:ext cx="77724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 smtClean="0">
                <a:ln w="1270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663300"/>
                </a:solidFill>
                <a:latin typeface="Century Gothic"/>
              </a:rPr>
              <a:t> </a:t>
            </a:r>
            <a:endParaRPr lang="ru-RU" sz="3600" b="1" kern="10" dirty="0">
              <a:ln w="12700">
                <a:solidFill>
                  <a:srgbClr val="800000"/>
                </a:solidFill>
                <a:round/>
                <a:headEnd/>
                <a:tailEnd/>
              </a:ln>
              <a:solidFill>
                <a:srgbClr val="663300"/>
              </a:solidFill>
              <a:latin typeface="Century Gothic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Урок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- исследование слова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648200"/>
          </a:xfrm>
        </p:spPr>
        <p:txBody>
          <a:bodyPr/>
          <a:lstStyle/>
          <a:p>
            <a:pPr>
              <a:buNone/>
            </a:pPr>
            <a:r>
              <a:rPr lang="ru-RU" sz="4000" b="1" i="1" dirty="0" smtClean="0">
                <a:solidFill>
                  <a:srgbClr val="800000"/>
                </a:solidFill>
              </a:rPr>
              <a:t>«Спасибо, СЕРДЦЕ, что ты умеешь так любить»</a:t>
            </a:r>
            <a:endParaRPr lang="ru-RU" sz="4000" dirty="0">
              <a:solidFill>
                <a:srgbClr val="800000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191000" y="990600"/>
            <a:ext cx="4495800" cy="5867400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Цели: </a:t>
            </a:r>
          </a:p>
          <a:p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1) развивать связную речь учащихся,  умение анализировать текст, отдельные языковые явления;</a:t>
            </a:r>
          </a:p>
          <a:p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2) вырабатывать  умение самостоятельно находить новое, исследуя дополнительные источники информации;</a:t>
            </a:r>
          </a:p>
          <a:p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3) вызывать  эмоциональное отношение к слову через восприятие литературных, музыкальных и живописных произведений;</a:t>
            </a:r>
          </a:p>
          <a:p>
            <a:r>
              <a:rPr lang="ru-RU" sz="1800" b="1" i="1" dirty="0" smtClean="0">
                <a:solidFill>
                  <a:schemeClr val="accent6">
                    <a:lumMod val="50000"/>
                  </a:schemeClr>
                </a:solidFill>
              </a:rPr>
              <a:t>4) воспитывать внимательное отношение к слову.</a:t>
            </a:r>
          </a:p>
          <a:p>
            <a:endParaRPr lang="ru-RU" sz="2000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Наталья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57200"/>
            <a:ext cx="7238999" cy="56689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2770" name="Picture 2" descr="C:\Users\Наталья\Desktop\img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Конструирование предложений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Напишите текст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из 3-4 предложений, осложнённых причастными и деепричастными оборотами, употребив слово  </a:t>
            </a:r>
            <a:r>
              <a:rPr lang="ru-RU" sz="3200" b="1" dirty="0" smtClean="0">
                <a:solidFill>
                  <a:srgbClr val="800000"/>
                </a:solidFill>
              </a:rPr>
              <a:t>«</a:t>
            </a:r>
            <a:r>
              <a:rPr lang="ru-RU" sz="3200" b="1" dirty="0" smtClean="0">
                <a:solidFill>
                  <a:srgbClr val="800000"/>
                </a:solidFill>
              </a:rPr>
              <a:t>сердце».</a:t>
            </a:r>
            <a:endParaRPr lang="ru-RU" sz="3200" b="1" dirty="0" smtClean="0">
              <a:solidFill>
                <a:srgbClr val="800000"/>
              </a:solidFill>
            </a:endParaRPr>
          </a:p>
          <a:p>
            <a:endParaRPr lang="ru-RU" dirty="0"/>
          </a:p>
        </p:txBody>
      </p:sp>
      <p:pic>
        <p:nvPicPr>
          <p:cNvPr id="33798" name="Picture 6" descr="C:\Users\Наталья\Desktop\lubov_9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1447800"/>
            <a:ext cx="4572000" cy="480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4818" name="Picture 2" descr="C:\Users\Наталья\Desktop\img7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533400" y="0"/>
            <a:ext cx="74676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9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7890" name="Picture 2" descr="C:\Users\Наталья\Desktop\80969652_0a18e6ce9d1c4259b5a580259300cbb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500" y="1447800"/>
            <a:ext cx="8255000" cy="47244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 поняли смысл притчи?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8914" name="Picture 2" descr="C:\Users\Наталья\Desktop\0_1bae05_330b522f_or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33400"/>
            <a:ext cx="7772400" cy="579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/>
                </a:solidFill>
              </a:rPr>
              <a:t>Интересное  о  слове «сердце»</a:t>
            </a:r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ru-RU" i="1" dirty="0" smtClean="0">
                <a:solidFill>
                  <a:schemeClr val="accent6"/>
                </a:solidFill>
              </a:rPr>
              <a:t>Одним и тем  же числом 33 обозначены слова: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>
                <a:solidFill>
                  <a:srgbClr val="C00000"/>
                </a:solidFill>
              </a:rPr>
              <a:t> ЛЮБОВЬ, РАНИМОСТЬ,НЕЖНОСТЬ, ЗАБОТА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не случайно, так как с сердцем, наделённым такими качествами,  увеличивается   количество добрых дел и людей, совершающих их.  С таким сердцем  теплее и уютнее житьлюдям на земле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762000" y="0"/>
            <a:ext cx="7467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714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Синквейн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Сердце.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Доброе,ласковое 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Любит,заботится,тревожится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Пусть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Миру послужит оно!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Какой художественный приём использовал поэт, говоря:  </a:t>
            </a:r>
            <a:r>
              <a:rPr lang="ru-RU" sz="2400" b="1" i="1" dirty="0" smtClean="0">
                <a:solidFill>
                  <a:srgbClr val="800000"/>
                </a:solidFill>
              </a:rPr>
              <a:t>Мозг любить как сердце не умеет</a:t>
            </a:r>
            <a:endParaRPr lang="ru-RU" sz="2400" dirty="0">
              <a:solidFill>
                <a:srgbClr val="80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Не умеет сердце не любить..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Даже если боль и вопреки.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Даже если сердце заменить,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Для любви найдутся пустяки.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Слепо будет сердце доверять,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 целой кучей глупостей краснея,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Но любить, любить.. нам не понять,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Мозг любить как сердце не умеет.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Мозг найдет причину - не любить!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Доводы, ошибки, раны, слезы...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Сердце, без любви не может жить, 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 ему плевать на все занозы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9938" name="Picture 2" descr="C:\Users\Наталья\Desktop\img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4102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4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099" name="Rectangle 9"/>
          <p:cNvSpPr>
            <a:spLocks noChangeArrowheads="1"/>
          </p:cNvSpPr>
          <p:nvPr/>
        </p:nvSpPr>
        <p:spPr bwMode="auto">
          <a:xfrm>
            <a:off x="685800" y="3455342"/>
            <a:ext cx="777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sz="2400" dirty="0" smtClean="0"/>
              <a:t> </a:t>
            </a:r>
            <a:endParaRPr lang="ru-RU" altLang="ru-RU" sz="2200" dirty="0"/>
          </a:p>
        </p:txBody>
      </p:sp>
      <p:sp>
        <p:nvSpPr>
          <p:cNvPr id="4100" name="WordArt 10"/>
          <p:cNvSpPr>
            <a:spLocks noChangeArrowheads="1" noChangeShapeType="1" noTextEdit="1"/>
          </p:cNvSpPr>
          <p:nvPr/>
        </p:nvSpPr>
        <p:spPr bwMode="auto">
          <a:xfrm>
            <a:off x="1752600" y="609600"/>
            <a:ext cx="4724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pic>
        <p:nvPicPr>
          <p:cNvPr id="1026" name="Picture 2" descr="C:\Users\Наталья\Desktop\img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609600"/>
            <a:ext cx="7772400" cy="5486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Домашнее задание: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Написать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сочинение на тему: «За всё, что происходит на планете, горячим сердцем отвечаю я» 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можете использовать все записи,  что есть у вас в дневнике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наблюдений.  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16385" name="Picture 1" descr="C:\Users\Наталья\Desktop\image-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857250"/>
            <a:ext cx="7239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«Дивишься драгоценности нашего языка: что ни слово, то и подарок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…». </a:t>
            </a:r>
            <a:r>
              <a:rPr lang="ru-RU" sz="1800" b="1" i="1" dirty="0" smtClean="0">
                <a:solidFill>
                  <a:srgbClr val="C00000"/>
                </a:solidFill>
              </a:rPr>
              <a:t>Н.В.Гоголь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Какие ассоциации вызывает у вас </a:t>
            </a:r>
            <a:r>
              <a:rPr lang="ru-RU" dirty="0" smtClean="0">
                <a:solidFill>
                  <a:srgbClr val="002060"/>
                </a:solidFill>
              </a:rPr>
              <a:t>слово </a:t>
            </a:r>
            <a:r>
              <a:rPr lang="ru-RU" dirty="0" smtClean="0">
                <a:solidFill>
                  <a:srgbClr val="800000"/>
                </a:solidFill>
              </a:rPr>
              <a:t>СЕРДЦЕ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Чувства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Признаки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Действия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Какими частями речи будете пользоваться?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- Какие воспоминания пробуждает это слово?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Почему ассоциации возникают разные?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6866" name="Picture 2" descr="C:\Users\Наталья\Desktop\img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228600"/>
            <a:ext cx="8128000" cy="6248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038600" cy="5516563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800000"/>
                </a:solidFill>
              </a:rPr>
              <a:t>Толковый словарь</a:t>
            </a:r>
            <a:r>
              <a:rPr lang="ru-RU" sz="2000" u="sng" dirty="0" smtClean="0">
                <a:solidFill>
                  <a:srgbClr val="800000"/>
                </a:solidFill>
              </a:rPr>
              <a:t> </a:t>
            </a:r>
            <a:r>
              <a:rPr lang="ru-RU" sz="2000" b="1" dirty="0" smtClean="0">
                <a:solidFill>
                  <a:srgbClr val="800000"/>
                </a:solidFill>
              </a:rPr>
              <a:t> </a:t>
            </a:r>
            <a:endParaRPr lang="ru-RU" sz="2000" b="1" dirty="0" smtClean="0">
              <a:solidFill>
                <a:srgbClr val="80000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r>
              <a:rPr lang="ru-RU" sz="2000" b="1" dirty="0" smtClean="0">
                <a:solidFill>
                  <a:srgbClr val="002060"/>
                </a:solidFill>
              </a:rPr>
              <a:t>. Центральный орган кровеносной системы в виде мышечного мешка (у человека в левой стороне грудной полости). </a:t>
            </a: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2. перен. Этот орган как символ души, переживаний, чувств, настроений. </a:t>
            </a:r>
            <a:r>
              <a:rPr lang="ru-RU" sz="2000" b="1" i="1" dirty="0" smtClean="0">
                <a:solidFill>
                  <a:srgbClr val="002060"/>
                </a:solidFill>
              </a:rPr>
              <a:t>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3. перен. Важнейшее место чего-н., средоточие. </a:t>
            </a:r>
            <a:r>
              <a:rPr lang="ru-RU" sz="2000" b="1" i="1" dirty="0" smtClean="0">
                <a:solidFill>
                  <a:srgbClr val="002060"/>
                </a:solidFill>
              </a:rPr>
              <a:t>Москва с. нашей Родины.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sz="20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495800" y="457200"/>
            <a:ext cx="4343400" cy="5668963"/>
          </a:xfrm>
        </p:spPr>
        <p:txBody>
          <a:bodyPr/>
          <a:lstStyle/>
          <a:p>
            <a:r>
              <a:rPr lang="ru-RU" sz="1800" b="1" u="sng" dirty="0" smtClean="0">
                <a:solidFill>
                  <a:srgbClr val="C00000"/>
                </a:solidFill>
              </a:rPr>
              <a:t>Этимологический  словарь</a:t>
            </a:r>
            <a:r>
              <a:rPr lang="ru-RU" sz="1800" b="1" u="sng" dirty="0" smtClean="0"/>
              <a:t>.</a:t>
            </a:r>
            <a:r>
              <a:rPr lang="ru-RU" sz="1800" b="1" dirty="0" smtClean="0"/>
              <a:t> </a:t>
            </a:r>
            <a:endParaRPr lang="ru-RU" sz="1800" dirty="0" smtClean="0"/>
          </a:p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Это общеславянское слово.   Слово </a:t>
            </a:r>
            <a:r>
              <a:rPr lang="ru-RU" sz="1800" b="1" i="1" u="sng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сердце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 восходит к той же основе, что и </a:t>
            </a:r>
            <a:r>
              <a:rPr lang="ru-RU" sz="1800" b="1" i="1" u="sng" dirty="0" smtClean="0">
                <a:solidFill>
                  <a:schemeClr val="accent6">
                    <a:lumMod val="50000"/>
                  </a:schemeClr>
                </a:solidFill>
                <a:hlinkClick r:id="rId6"/>
              </a:rPr>
              <a:t>середина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: изначально — «то, что находится в центре». Слово «сердце» —  уменьшительное к древнему праславянскому «сьрдь». Образованное от него «сьрдько» затем преобразовалось в «сердце», и эта форма стала основной, утратив значение уменьшительности. Корень тут не «сердц-», а «серд-»: приглядитесь к словам: «серд-о-больный», «пред-серд-ие». Будет неплохо, если вы   прочтете о слове «</a:t>
            </a:r>
            <a:r>
              <a:rPr lang="ru-RU" sz="1800" b="1" u="sng" dirty="0" smtClean="0">
                <a:solidFill>
                  <a:schemeClr val="accent6">
                    <a:lumMod val="50000"/>
                  </a:schemeClr>
                </a:solidFill>
                <a:hlinkClick r:id="rId7"/>
              </a:rPr>
              <a:t>солнце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»: между ними много сходства.(Мы говорили о слове СОЛНЦЕ в 5 классе).</a:t>
            </a:r>
          </a:p>
          <a:p>
            <a:endParaRPr lang="ru-RU" sz="18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А теперь пофантазируйте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1. Какого цвета слово СЕРДЦЕ?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2. Из какого материала его можно сделать?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3. На что похоже звучание слова?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5. Какой у слова характер?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371600"/>
          </a:xfrm>
        </p:spPr>
        <p:txBody>
          <a:bodyPr/>
          <a:lstStyle/>
          <a:p>
            <a:r>
              <a:rPr lang="ru-RU" sz="3200" dirty="0" smtClean="0"/>
              <a:t>  </a:t>
            </a:r>
            <a:br>
              <a:rPr lang="ru-RU" sz="3200" dirty="0" smtClean="0"/>
            </a:b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Как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вы понимаете значение словосочетаний: «большое сердце», «ледяное сердце»? В каком значении употреблено слово сердце?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5842" name="Picture 2" descr="C:\Users\Наталья\Desktop\d1a8fc1803e998cf7039aef02eceffeb.pn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600200"/>
            <a:ext cx="7848600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2"/>
            <a:chExt cx="5760" cy="4320"/>
          </a:xfrm>
        </p:grpSpPr>
        <p:pic>
          <p:nvPicPr>
            <p:cNvPr id="5127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0" y="3792"/>
              <a:ext cx="576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-5400000">
              <a:off x="-1055" y="1823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5400000">
              <a:off x="4175" y="1871"/>
              <a:ext cx="2640" cy="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WordArt 10"/>
          <p:cNvSpPr>
            <a:spLocks noChangeArrowheads="1" noChangeShapeType="1" noTextEdit="1"/>
          </p:cNvSpPr>
          <p:nvPr/>
        </p:nvSpPr>
        <p:spPr bwMode="auto">
          <a:xfrm>
            <a:off x="914400" y="609600"/>
            <a:ext cx="7467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Book Antiqua"/>
              </a:rPr>
              <a:t> </a:t>
            </a:r>
            <a:endParaRPr lang="ru-RU" sz="3600" b="1" i="1" kern="10" dirty="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800000"/>
              </a:solidFill>
              <a:latin typeface="Book Antiqua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1584325" y="1712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5125" name="Rectangle 12"/>
          <p:cNvSpPr>
            <a:spLocks noChangeArrowheads="1"/>
          </p:cNvSpPr>
          <p:nvPr/>
        </p:nvSpPr>
        <p:spPr bwMode="auto">
          <a:xfrm>
            <a:off x="685800" y="3626306"/>
            <a:ext cx="77724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dirty="0" smtClean="0"/>
              <a:t> </a:t>
            </a:r>
            <a:endParaRPr lang="ru-RU" altLang="ru-RU" sz="2200" dirty="0"/>
          </a:p>
        </p:txBody>
      </p:sp>
      <p:pic>
        <p:nvPicPr>
          <p:cNvPr id="30722" name="Picture 2" descr="C:\Users\Наталья\Desktop\img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323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Урок - исследование слова  </vt:lpstr>
      <vt:lpstr>Слайд 2</vt:lpstr>
      <vt:lpstr>Слайд 3</vt:lpstr>
      <vt:lpstr>«Дивишься драгоценности нашего языка: что ни слово, то и подарок…». Н.В.Гоголь</vt:lpstr>
      <vt:lpstr>Слайд 5</vt:lpstr>
      <vt:lpstr>Слайд 6</vt:lpstr>
      <vt:lpstr>А теперь пофантазируйте</vt:lpstr>
      <vt:lpstr>   Как вы понимаете значение словосочетаний: «большое сердце», «ледяное сердце»? В каком значении употреблено слово сердце? </vt:lpstr>
      <vt:lpstr>Слайд 9</vt:lpstr>
      <vt:lpstr>Слайд 10</vt:lpstr>
      <vt:lpstr>Слайд 11</vt:lpstr>
      <vt:lpstr>Конструирование предложений.</vt:lpstr>
      <vt:lpstr>Слайд 13</vt:lpstr>
      <vt:lpstr>Как вы поняли смысл притчи?</vt:lpstr>
      <vt:lpstr>Слайд 15</vt:lpstr>
      <vt:lpstr>Интересное  о  слове «сердце»</vt:lpstr>
      <vt:lpstr>Синквейн</vt:lpstr>
      <vt:lpstr>Какой художественный приём использовал поэт, говоря:  Мозг любить как сердце не умеет</vt:lpstr>
      <vt:lpstr> </vt:lpstr>
      <vt:lpstr>Домашнее задание: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поэмы Н.А.Некрасова "Кому на Руси жить хорошо"</dc:title>
  <dc:creator>Наталья</dc:creator>
  <cp:lastModifiedBy>Наталья</cp:lastModifiedBy>
  <cp:revision>35</cp:revision>
  <cp:lastPrinted>1601-01-01T00:00:00Z</cp:lastPrinted>
  <dcterms:created xsi:type="dcterms:W3CDTF">1601-01-01T00:00:00Z</dcterms:created>
  <dcterms:modified xsi:type="dcterms:W3CDTF">2018-12-13T16:08:56Z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