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00FFFF"/>
    <a:srgbClr val="FFFF00"/>
    <a:srgbClr val="00FF00"/>
    <a:srgbClr val="DFF4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Самостоятельная</a:t>
            </a:r>
          </a:p>
          <a:p>
            <a:pPr>
              <a:defRPr/>
            </a:pPr>
            <a:r>
              <a:rPr lang="ru-RU" dirty="0" smtClean="0"/>
              <a:t> творческая</a:t>
            </a:r>
          </a:p>
          <a:p>
            <a:pPr>
              <a:defRPr/>
            </a:pPr>
            <a:r>
              <a:rPr lang="ru-RU" dirty="0" smtClean="0"/>
              <a:t> деятельность</a:t>
            </a:r>
            <a:endParaRPr lang="ru-RU" dirty="0"/>
          </a:p>
        </c:rich>
      </c:tx>
      <c:layout>
        <c:manualLayout>
          <c:xMode val="edge"/>
          <c:yMode val="edge"/>
          <c:x val="0.38102172364672376"/>
          <c:y val="0.45015837219831811"/>
        </c:manualLayout>
      </c:layout>
    </c:title>
    <c:plotArea>
      <c:layout>
        <c:manualLayout>
          <c:layoutTarget val="inner"/>
          <c:xMode val="edge"/>
          <c:yMode val="edge"/>
          <c:x val="0.20071509971509977"/>
          <c:y val="0.11887568771956589"/>
          <c:w val="0.59568649097815762"/>
          <c:h val="0.8073978142931114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00FFFF"/>
              </a:solidFill>
              <a:ln>
                <a:solidFill>
                  <a:srgbClr val="00B0F0"/>
                </a:solidFill>
              </a:ln>
            </c:spPr>
          </c:dPt>
          <c:dPt>
            <c:idx val="1"/>
            <c:spPr>
              <a:solidFill>
                <a:srgbClr val="00CC00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0000FF"/>
              </a:solidFill>
            </c:spPr>
          </c:dPt>
          <c:dPt>
            <c:idx val="5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>
                        <a:solidFill>
                          <a:schemeClr val="tx1"/>
                        </a:solidFill>
                      </a:rPr>
                      <a:t>знания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>
                        <a:solidFill>
                          <a:schemeClr val="tx1"/>
                        </a:solidFill>
                      </a:rPr>
                      <a:t>умения</a:t>
                    </a:r>
                    <a:endParaRPr lang="en-US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>
                        <a:solidFill>
                          <a:schemeClr val="tx1"/>
                        </a:solidFill>
                      </a:rPr>
                      <a:t>навыки</a:t>
                    </a:r>
                    <a:endParaRPr lang="en-US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>
                        <a:solidFill>
                          <a:schemeClr val="tx1"/>
                        </a:solidFill>
                      </a:rPr>
                      <a:t>Развитие</a:t>
                    </a:r>
                    <a:r>
                      <a:rPr lang="ru-RU" baseline="0" smtClean="0">
                        <a:solidFill>
                          <a:schemeClr val="tx1"/>
                        </a:solidFill>
                      </a:rPr>
                      <a:t> мелкой моторики</a:t>
                    </a:r>
                  </a:p>
                  <a:p>
                    <a:r>
                      <a:rPr lang="ru-RU" baseline="0" smtClean="0">
                        <a:solidFill>
                          <a:schemeClr val="tx1"/>
                        </a:solidFill>
                      </a:rPr>
                      <a:t>рук</a:t>
                    </a:r>
                    <a:endParaRPr lang="en-US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>
                        <a:solidFill>
                          <a:schemeClr val="tx1"/>
                        </a:solidFill>
                      </a:rPr>
                      <a:t>Личностные</a:t>
                    </a:r>
                    <a:r>
                      <a:rPr lang="ru-RU" baseline="0" smtClean="0">
                        <a:solidFill>
                          <a:schemeClr val="tx1"/>
                        </a:solidFill>
                      </a:rPr>
                      <a:t> качества</a:t>
                    </a:r>
                    <a:endParaRPr lang="en-US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mtClean="0">
                        <a:solidFill>
                          <a:schemeClr val="tx1"/>
                        </a:solidFill>
                      </a:rPr>
                      <a:t>интерес</a:t>
                    </a:r>
                    <a:endParaRPr lang="en-US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dLbls>
          <c:showVal val="1"/>
        </c:dLbls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Развивающая </a:t>
            </a:r>
          </a:p>
          <a:p>
            <a:pPr>
              <a:defRPr/>
            </a:pPr>
            <a:r>
              <a:rPr lang="ru-RU" dirty="0" smtClean="0"/>
              <a:t>предметно-</a:t>
            </a:r>
          </a:p>
          <a:p>
            <a:pPr>
              <a:defRPr/>
            </a:pPr>
            <a:r>
              <a:rPr lang="ru-RU" dirty="0" smtClean="0"/>
              <a:t>пространственная</a:t>
            </a:r>
          </a:p>
          <a:p>
            <a:pPr>
              <a:defRPr/>
            </a:pPr>
            <a:r>
              <a:rPr lang="ru-RU" dirty="0" smtClean="0"/>
              <a:t> среда</a:t>
            </a:r>
            <a:endParaRPr lang="ru-RU" dirty="0"/>
          </a:p>
        </c:rich>
      </c:tx>
      <c:layout>
        <c:manualLayout>
          <c:xMode val="edge"/>
          <c:yMode val="edge"/>
          <c:x val="0.37240351900456897"/>
          <c:y val="0.42699932148282282"/>
        </c:manualLayout>
      </c:layout>
    </c:title>
    <c:plotArea>
      <c:layout>
        <c:manualLayout>
          <c:layoutTarget val="inner"/>
          <c:xMode val="edge"/>
          <c:yMode val="edge"/>
          <c:x val="0.20385024788568096"/>
          <c:y val="0.12303636594126879"/>
          <c:w val="0.62329858073296363"/>
          <c:h val="0.8067808307730346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00FFFF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CC00"/>
              </a:solidFill>
            </c:spPr>
          </c:dPt>
          <c:dPt>
            <c:idx val="3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0000FF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Методические</a:t>
                    </a:r>
                    <a:r>
                      <a:rPr lang="ru-RU" baseline="0" smtClean="0"/>
                      <a:t> пособия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Картотека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Техническое</a:t>
                    </a:r>
                    <a:r>
                      <a:rPr lang="ru-RU" baseline="0" smtClean="0"/>
                      <a:t> обеспечение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>
                <c:manualLayout>
                  <c:x val="-4.6296296296296311E-3"/>
                  <c:y val="1.398242398295560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Пособия</a:t>
                    </a:r>
                  </a:p>
                  <a:p>
                    <a:endParaRPr lang="ru-RU" dirty="0" smtClean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Продукты</a:t>
                    </a:r>
                    <a:r>
                      <a:rPr lang="ru-RU" baseline="0" smtClean="0"/>
                      <a:t> творчества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 smtClean="0"/>
                      <a:t>Дидактичексие</a:t>
                    </a:r>
                    <a:r>
                      <a:rPr lang="ru-RU" baseline="0" smtClean="0"/>
                      <a:t> игры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firstSliceAng val="0"/>
        <c:holeSize val="50"/>
      </c:doughnut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Проектирование процесса развития у детей 5-6 лет творческого воображения посредством нетрадиционных техник рисования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071934" y="4714884"/>
            <a:ext cx="4714908" cy="1500198"/>
          </a:xfrm>
        </p:spPr>
        <p:txBody>
          <a:bodyPr>
            <a:normAutofit fontScale="92500"/>
          </a:bodyPr>
          <a:lstStyle/>
          <a:p>
            <a:pPr algn="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Воспитатель </a:t>
            </a:r>
          </a:p>
          <a:p>
            <a:pPr algn="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СП «Детский сад №1» ГБОУ СОШ №5</a:t>
            </a:r>
          </a:p>
          <a:p>
            <a:pPr algn="r"/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О.А</a:t>
            </a:r>
            <a:r>
              <a:rPr lang="ru-RU" sz="2400" dirty="0" smtClean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ru-RU" sz="2400" dirty="0" err="1" smtClean="0">
                <a:solidFill>
                  <a:schemeClr val="bg2">
                    <a:lumMod val="10000"/>
                  </a:schemeClr>
                </a:solidFill>
              </a:rPr>
              <a:t>Золина</a:t>
            </a:r>
            <a:endParaRPr lang="ru-RU" sz="2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 -эффект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428604"/>
          <a:ext cx="8424000" cy="6215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Результат-продукт</a:t>
            </a:r>
            <a:endParaRPr lang="ru-RU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357166"/>
          <a:ext cx="8229600" cy="6357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229600" cy="2428892"/>
          </a:xfrm>
        </p:spPr>
        <p:txBody>
          <a:bodyPr>
            <a:normAutofit/>
          </a:bodyPr>
          <a:lstStyle/>
          <a:p>
            <a:r>
              <a:rPr lang="ru-RU" b="1" dirty="0" smtClean="0"/>
              <a:t>Спасибо </a:t>
            </a:r>
            <a:br>
              <a:rPr lang="ru-RU" b="1" dirty="0" smtClean="0"/>
            </a:br>
            <a:r>
              <a:rPr lang="ru-RU" b="1" dirty="0" smtClean="0"/>
              <a:t>за внимание!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Актуальность проекта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5286412"/>
          </a:xfrm>
        </p:spPr>
        <p:txBody>
          <a:bodyPr>
            <a:normAutofit fontScale="92500" lnSpcReduction="10000"/>
          </a:bodyPr>
          <a:lstStyle/>
          <a:p>
            <a:pPr algn="just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sz="2800" dirty="0" smtClean="0"/>
              <a:t>Современная психология и педагогика рассматривают воображение как важнейшую сторону детского творчества. Воображение традиционно рассматривается в качестве одного из важнейших познавательных процессов, входящих в любой творческий акт. </a:t>
            </a:r>
          </a:p>
          <a:p>
            <a:pPr algn="just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endParaRPr lang="ru-RU" sz="2800" dirty="0" smtClean="0"/>
          </a:p>
          <a:p>
            <a:pPr algn="just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sz="2600" dirty="0" smtClean="0"/>
              <a:t>Развитие творческого воображение детей является неотъемлемым компонентом любой формы творческой деятельности ребенка, его поведения в целом. </a:t>
            </a:r>
          </a:p>
          <a:p>
            <a:pPr algn="just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endParaRPr lang="ru-RU" sz="2600" dirty="0" smtClean="0"/>
          </a:p>
          <a:p>
            <a:pPr algn="just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sz="2600" dirty="0" smtClean="0"/>
              <a:t>Социально-экономические преобразования в обществе диктуют необходимость формирования творчески активной личности, обладающей способностью эффективно и нестандартно решать новые жизненные проблемы. </a:t>
            </a:r>
            <a:endParaRPr lang="ru-RU" sz="2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/>
              <a:t>Целевой компонент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6858048" cy="5214974"/>
          </a:xfrm>
        </p:spPr>
        <p:txBody>
          <a:bodyPr/>
          <a:lstStyle/>
          <a:p>
            <a:pPr algn="r">
              <a:buNone/>
            </a:pPr>
            <a:r>
              <a:rPr lang="ru-RU" b="1" dirty="0" smtClean="0"/>
              <a:t>	</a:t>
            </a:r>
            <a:r>
              <a:rPr lang="ru-RU" sz="2000" b="1" i="1" dirty="0" smtClean="0"/>
              <a:t>Цель</a:t>
            </a:r>
            <a:r>
              <a:rPr lang="ru-RU" sz="2000" i="1" dirty="0" smtClean="0"/>
              <a:t>: развивать у детей 5-6 лет </a:t>
            </a:r>
          </a:p>
          <a:p>
            <a:pPr algn="r">
              <a:buNone/>
            </a:pPr>
            <a:r>
              <a:rPr lang="ru-RU" sz="2000" i="1" dirty="0" smtClean="0"/>
              <a:t>творческое воображение посредством </a:t>
            </a:r>
          </a:p>
          <a:p>
            <a:pPr algn="r">
              <a:buNone/>
            </a:pPr>
            <a:r>
              <a:rPr lang="ru-RU" sz="2000" i="1" dirty="0" smtClean="0"/>
              <a:t>нетрадиционных техник рисования.</a:t>
            </a:r>
          </a:p>
          <a:p>
            <a:pPr>
              <a:buNone/>
            </a:pPr>
            <a:endParaRPr lang="ru-RU" sz="1800" b="1" i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Задачи по работе с детьми:</a:t>
            </a:r>
          </a:p>
          <a:p>
            <a:pPr lvl="0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Знакомить детей 5-6 лет с нетрадиционными способами рисования,  формировать интерес к изобразительной деятельности.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Способствовать овладению дошкольниками простейшими техническими приемами работы  с различными изобразительными материалами.</a:t>
            </a: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SzPct val="150000"/>
              <a:buNone/>
            </a:pPr>
            <a:endParaRPr lang="ru-RU" sz="1800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428860" y="4143380"/>
            <a:ext cx="642942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33"/>
              </a:buClr>
              <a:buSzTx/>
              <a:tabLst>
                <a:tab pos="539750" algn="l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buFont typeface="Wingdings" pitchFamily="2" charset="2"/>
              <a:buChar char="§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Побуждать воспитанников  самостоятельно  применять нетрадиционные техники рисования (монотипия, печатание листьями, рисование пальчиками, тиснение,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тычкование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т.д.).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buFont typeface="Wingdings" pitchFamily="2" charset="2"/>
              <a:buChar char="§"/>
              <a:tabLst>
                <a:tab pos="53975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buFont typeface="Wingdings" pitchFamily="2" charset="2"/>
              <a:buChar char="§"/>
              <a:tabLst>
                <a:tab pos="53975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Развивать беглость, гибкость, оригинальность, вариативность и целостность воображения в процессе использования нетрадиционных техник рисования.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3" name="Picture 3" descr="Разрешение 1920x1200, пальцы, краска, Рука, уже 30376-я картинка в базе zwalls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428868"/>
            <a:ext cx="2143139" cy="1860590"/>
          </a:xfrm>
          <a:prstGeom prst="rect">
            <a:avLst/>
          </a:prstGeom>
          <a:noFill/>
        </p:spPr>
      </p:pic>
      <p:pic>
        <p:nvPicPr>
          <p:cNvPr id="10245" name="Picture 5" descr="радуга, позитив, карандаши / Обои: Разно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4429132"/>
            <a:ext cx="2357454" cy="1768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/>
              <a:t>Целевой компонент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ru-RU" b="1" i="1" dirty="0" smtClean="0"/>
              <a:t>Цель</a:t>
            </a:r>
            <a:r>
              <a:rPr lang="ru-RU" i="1" dirty="0" smtClean="0"/>
              <a:t>: развивать у детей 5-6 лет </a:t>
            </a:r>
          </a:p>
          <a:p>
            <a:pPr algn="r">
              <a:buNone/>
            </a:pPr>
            <a:r>
              <a:rPr lang="ru-RU" i="1" dirty="0" smtClean="0"/>
              <a:t>творческое воображение посредством </a:t>
            </a:r>
          </a:p>
          <a:p>
            <a:pPr algn="r">
              <a:buNone/>
            </a:pPr>
            <a:r>
              <a:rPr lang="ru-RU" i="1" dirty="0" smtClean="0"/>
              <a:t>нетрадиционных техник рисования.</a:t>
            </a:r>
          </a:p>
          <a:p>
            <a:pPr algn="r">
              <a:buNone/>
            </a:pPr>
            <a:endParaRPr lang="ru-RU" i="1" dirty="0" smtClean="0"/>
          </a:p>
          <a:p>
            <a:pPr algn="r">
              <a:buNone/>
            </a:pPr>
            <a:endParaRPr lang="ru-RU" i="1" dirty="0" smtClean="0"/>
          </a:p>
          <a:p>
            <a:pPr>
              <a:buNone/>
            </a:pPr>
            <a:r>
              <a:rPr lang="ru-RU" b="1" i="1" dirty="0" smtClean="0"/>
              <a:t>Задачи по работе с родителями:</a:t>
            </a:r>
            <a:endParaRPr lang="ru-RU" b="1" dirty="0" smtClean="0"/>
          </a:p>
          <a:p>
            <a:pPr lvl="0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Содействовать знакомству родителей с нетрадиционными техниками рисования; стимулировать их совместное творчество с детьми.</a:t>
            </a:r>
          </a:p>
          <a:p>
            <a:pPr lvl="0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Способствовать формированию осознанного отношения родителей к проблеме развития творческого воображения дошкольников, как одной из основ психологической готовности к школе.</a:t>
            </a:r>
          </a:p>
          <a:p>
            <a:pPr lvl="0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endParaRPr lang="ru-RU" b="1" i="1" dirty="0" smtClean="0"/>
          </a:p>
          <a:p>
            <a:pPr lvl="0">
              <a:buClr>
                <a:srgbClr val="660066"/>
              </a:buClr>
              <a:buSzPct val="150000"/>
              <a:buNone/>
            </a:pPr>
            <a:r>
              <a:rPr lang="ru-RU" b="1" i="1" dirty="0" smtClean="0"/>
              <a:t>	Задачи по обогащению предметно-развивающей среды:</a:t>
            </a:r>
            <a:endParaRPr lang="ru-RU" b="1" dirty="0" smtClean="0"/>
          </a:p>
          <a:p>
            <a:pPr lvl="0"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Обогатить развивающую предметно-пространственную среду разнообразным изобразительным материалом.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Пополнить развивающую предметно-пространственную методическими пособиями, раздаточным материалом для педагога и для детей</a:t>
            </a:r>
            <a:endParaRPr lang="ru-RU" dirty="0"/>
          </a:p>
        </p:txBody>
      </p:sp>
      <p:pic>
        <p:nvPicPr>
          <p:cNvPr id="9220" name="Picture 4" descr="Рисуем вместе с мамой Детский центр раннего развития &quot;УМК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2542743" cy="1757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85720" y="1857364"/>
            <a:ext cx="3786214" cy="1143008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беглость</a:t>
            </a: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Диагностический компонент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8643998" cy="4857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	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29256" y="1785926"/>
            <a:ext cx="3500462" cy="1143008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0694" y="5357826"/>
            <a:ext cx="3429024" cy="92869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5357826"/>
            <a:ext cx="3857652" cy="92869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5720" y="5286388"/>
            <a:ext cx="36936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Беглость</a:t>
            </a:r>
          </a:p>
          <a:p>
            <a:pPr algn="ctr"/>
            <a:r>
              <a:rPr lang="ru-RU" sz="1600" dirty="0" smtClean="0"/>
              <a:t>Количество идей, возникающих за некоторую единицу времени</a:t>
            </a:r>
            <a:endParaRPr lang="ru-RU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1857364"/>
            <a:ext cx="3786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Гибкость</a:t>
            </a:r>
          </a:p>
          <a:p>
            <a:pPr algn="ctr"/>
            <a:r>
              <a:rPr lang="ru-RU" dirty="0" smtClean="0"/>
              <a:t>Способность переключаться с одной идеи на другую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572132" y="1785926"/>
            <a:ext cx="335758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Оригинальность</a:t>
            </a:r>
          </a:p>
          <a:p>
            <a:pPr algn="ctr"/>
            <a:r>
              <a:rPr lang="ru-RU" dirty="0" smtClean="0"/>
              <a:t>Способность продуцировать идеи, отличающиеся от общепринятых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500694" y="5429264"/>
            <a:ext cx="342902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Вариативность</a:t>
            </a:r>
          </a:p>
          <a:p>
            <a:pPr algn="ctr"/>
            <a:r>
              <a:rPr lang="ru-RU" sz="1600" dirty="0" smtClean="0"/>
              <a:t>Умение предложить различные идеи в той или иной ситуации</a:t>
            </a:r>
            <a:endParaRPr lang="ru-RU" sz="1600" b="1" dirty="0"/>
          </a:p>
        </p:txBody>
      </p:sp>
      <p:sp>
        <p:nvSpPr>
          <p:cNvPr id="17" name="Овал 16"/>
          <p:cNvSpPr/>
          <p:nvPr/>
        </p:nvSpPr>
        <p:spPr>
          <a:xfrm>
            <a:off x="714316" y="3571876"/>
            <a:ext cx="8429684" cy="1285884"/>
          </a:xfrm>
          <a:prstGeom prst="ellipse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/>
              <a:t>Показатели уровня развития у детей 5-6 лет творческого воображения</a:t>
            </a:r>
          </a:p>
        </p:txBody>
      </p:sp>
      <p:sp>
        <p:nvSpPr>
          <p:cNvPr id="18" name="Стрелка вверх 17"/>
          <p:cNvSpPr/>
          <p:nvPr/>
        </p:nvSpPr>
        <p:spPr>
          <a:xfrm>
            <a:off x="2928926" y="4929198"/>
            <a:ext cx="1071570" cy="335466"/>
          </a:xfrm>
          <a:prstGeom prst="up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 rot="10800000">
            <a:off x="5857884" y="3071810"/>
            <a:ext cx="1071570" cy="335466"/>
          </a:xfrm>
          <a:prstGeom prst="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 rot="10800000">
            <a:off x="2857488" y="3143248"/>
            <a:ext cx="1071570" cy="335466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>
            <a:off x="5715008" y="4929198"/>
            <a:ext cx="1071570" cy="335466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48" y="274638"/>
            <a:ext cx="8429652" cy="1143000"/>
          </a:xfrm>
        </p:spPr>
        <p:txBody>
          <a:bodyPr/>
          <a:lstStyle/>
          <a:p>
            <a:r>
              <a:rPr lang="ru-RU" b="1" dirty="0" smtClean="0"/>
              <a:t>Диагностический компонент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142844" y="1428736"/>
            <a:ext cx="1571668" cy="514353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16200000">
            <a:off x="-1148284" y="3410222"/>
            <a:ext cx="400053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Методы диагностики</a:t>
            </a:r>
            <a:endParaRPr lang="ru-RU" sz="4000" b="1" cap="none" spc="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357422" y="2857496"/>
            <a:ext cx="6072230" cy="64294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357422" y="4143380"/>
            <a:ext cx="6072230" cy="64294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Тест «Пятна </a:t>
            </a:r>
            <a:r>
              <a:rPr lang="ru-RU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Роршаха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lang="ru-RU" sz="1400" dirty="0">
              <a:ln>
                <a:solidFill>
                  <a:schemeClr val="tx1"/>
                </a:solidFill>
              </a:ln>
              <a:solidFill>
                <a:schemeClr val="tx1"/>
              </a:solidFill>
              <a:ea typeface="Times New Roman"/>
              <a:cs typeface="Times New Roman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00298" y="5357826"/>
            <a:ext cx="6072230" cy="64294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Методика «Странная картинка» автор В.Т. Кудрявцев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428860" y="3000372"/>
            <a:ext cx="592935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«Неоконченный рисунок» автор Т.С. Комарова</a:t>
            </a:r>
            <a:endParaRPr lang="ru-RU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85984" y="1643050"/>
            <a:ext cx="6072230" cy="64294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Тест «Нарисуй что-нибудь» автор  Р.С. </a:t>
            </a:r>
            <a:r>
              <a:rPr lang="ru-RU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Немов</a:t>
            </a:r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 flipH="1" flipV="1">
            <a:off x="1026547" y="2755679"/>
            <a:ext cx="1872000" cy="504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1625183" y="3232545"/>
            <a:ext cx="821537" cy="64294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6"/>
          </p:cNvCxnSpPr>
          <p:nvPr/>
        </p:nvCxnSpPr>
        <p:spPr>
          <a:xfrm>
            <a:off x="1714512" y="4000504"/>
            <a:ext cx="571472" cy="50006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714480" y="4000504"/>
            <a:ext cx="714348" cy="157163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42844" y="1357298"/>
            <a:ext cx="3786214" cy="135732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Процессуальный компонент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786058"/>
            <a:ext cx="8858280" cy="4071942"/>
          </a:xfrm>
        </p:spPr>
        <p:txBody>
          <a:bodyPr>
            <a:normAutofit fontScale="62500" lnSpcReduction="20000"/>
          </a:bodyPr>
          <a:lstStyle/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b="1" dirty="0" smtClean="0"/>
              <a:t>Просмотр презентаций и видео</a:t>
            </a:r>
            <a:r>
              <a:rPr lang="ru-RU" dirty="0" smtClean="0"/>
              <a:t>: о разных техниках нетрадиционного рисования.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b="1" dirty="0" smtClean="0"/>
              <a:t>Просмотр выставки детских работ </a:t>
            </a:r>
            <a:r>
              <a:rPr lang="ru-RU" dirty="0" smtClean="0"/>
              <a:t>выполненных в различных техниках рисования.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b="1" dirty="0" smtClean="0"/>
              <a:t>Чтение:</a:t>
            </a:r>
            <a:r>
              <a:rPr lang="ru-RU" dirty="0" smtClean="0"/>
              <a:t> </a:t>
            </a:r>
            <a:r>
              <a:rPr lang="ru-RU" dirty="0" err="1" smtClean="0"/>
              <a:t>Мацук</a:t>
            </a:r>
            <a:r>
              <a:rPr lang="ru-RU" dirty="0" smtClean="0"/>
              <a:t> М.“Сказки про краски” и “</a:t>
            </a:r>
            <a:r>
              <a:rPr lang="ru-RU" dirty="0" err="1" smtClean="0"/>
              <a:t>Разноцвет-ное</a:t>
            </a:r>
            <a:r>
              <a:rPr lang="ru-RU" dirty="0" smtClean="0"/>
              <a:t> царство”, Поляков И. “Сказка о красной краске”, </a:t>
            </a:r>
            <a:r>
              <a:rPr lang="ru-RU" dirty="0" err="1" smtClean="0"/>
              <a:t>Зиедониес</a:t>
            </a:r>
            <a:r>
              <a:rPr lang="ru-RU" dirty="0" smtClean="0"/>
              <a:t> И. “Жёлтая сказка”, Горяев Н. “Жили-были на свете две сестрички”, </a:t>
            </a:r>
            <a:r>
              <a:rPr lang="ru-RU" dirty="0" err="1" smtClean="0"/>
              <a:t>Нерсесов</a:t>
            </a:r>
            <a:r>
              <a:rPr lang="ru-RU" dirty="0" smtClean="0"/>
              <a:t> О. “Сказки про краски тёплые и холодные”, Сергеева Т. “</a:t>
            </a:r>
            <a:r>
              <a:rPr lang="ru-RU" dirty="0" err="1" smtClean="0"/>
              <a:t>Цветик-разноцветик</a:t>
            </a:r>
            <a:r>
              <a:rPr lang="ru-RU" dirty="0" smtClean="0"/>
              <a:t>” и т. д.; 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b="1" dirty="0" smtClean="0"/>
              <a:t>Заучивание: </a:t>
            </a:r>
            <a:r>
              <a:rPr lang="ru-RU" dirty="0" smtClean="0"/>
              <a:t>Свистов М. “Синяя птица”, Федоровская З. “Осень на опушке краски разводила...”, Горбовский Г. “</a:t>
            </a:r>
            <a:r>
              <a:rPr lang="ru-RU" dirty="0" err="1" smtClean="0"/>
              <a:t>Розовый</a:t>
            </a:r>
            <a:r>
              <a:rPr lang="ru-RU" dirty="0" smtClean="0"/>
              <a:t> слон” и т. д.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b="1" dirty="0" smtClean="0"/>
              <a:t>Создание коллективных работ  </a:t>
            </a:r>
            <a:r>
              <a:rPr lang="ru-RU" dirty="0" smtClean="0"/>
              <a:t>выполненных в технике «рисование пальчиками», «рисование тычком», «рисование в технике </a:t>
            </a:r>
            <a:r>
              <a:rPr lang="ru-RU" dirty="0" err="1" smtClean="0"/>
              <a:t>кляксография</a:t>
            </a:r>
            <a:r>
              <a:rPr lang="ru-RU" dirty="0" smtClean="0"/>
              <a:t>».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b="1" dirty="0" smtClean="0"/>
              <a:t>Д/и</a:t>
            </a:r>
            <a:r>
              <a:rPr lang="ru-RU" dirty="0" smtClean="0"/>
              <a:t> «Палитра осени», «</a:t>
            </a:r>
            <a:r>
              <a:rPr lang="ru-RU" b="1" dirty="0" smtClean="0"/>
              <a:t> </a:t>
            </a:r>
            <a:r>
              <a:rPr lang="ru-RU" dirty="0" smtClean="0"/>
              <a:t>Кто играет с нами в прятки»,</a:t>
            </a:r>
            <a:r>
              <a:rPr lang="ru-RU" b="1" dirty="0" smtClean="0"/>
              <a:t> </a:t>
            </a:r>
            <a:r>
              <a:rPr lang="ru-RU" dirty="0" smtClean="0"/>
              <a:t>Панно «Осень праздничная», «Волшебный круг», «Путешествие в страну художников»,</a:t>
            </a:r>
            <a:r>
              <a:rPr lang="ru-RU" b="1" dirty="0" smtClean="0"/>
              <a:t> </a:t>
            </a:r>
            <a:r>
              <a:rPr lang="ru-RU" dirty="0" smtClean="0"/>
              <a:t>«Шапка-невидимка»и </a:t>
            </a:r>
            <a:r>
              <a:rPr lang="ru-RU" dirty="0" err="1" smtClean="0"/>
              <a:t>т.д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071546"/>
            <a:ext cx="4889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</a:t>
            </a:r>
            <a:r>
              <a:rPr lang="en-US" b="1" dirty="0" smtClean="0"/>
              <a:t>I </a:t>
            </a:r>
            <a:r>
              <a:rPr lang="ru-RU" b="1" dirty="0" smtClean="0"/>
              <a:t>этап –подготовительный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500175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Знакомить детей 5-6 лет с нетрадиционными способами рисования,  формировать интерес к изобразительной деятельности.</a:t>
            </a:r>
          </a:p>
        </p:txBody>
      </p:sp>
      <p:pic>
        <p:nvPicPr>
          <p:cNvPr id="6146" name="Picture 2" descr="Монотипия Страна Мастер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285860"/>
            <a:ext cx="2952736" cy="1592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357686" y="1571612"/>
            <a:ext cx="4500594" cy="642942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9144000" cy="1011222"/>
          </a:xfrm>
        </p:spPr>
        <p:txBody>
          <a:bodyPr/>
          <a:lstStyle/>
          <a:p>
            <a:r>
              <a:rPr lang="ru-RU" b="1" dirty="0" smtClean="0"/>
              <a:t>Процессуальный компонент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786050" y="5500702"/>
            <a:ext cx="3714776" cy="121444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/>
              <a:t>		</a:t>
            </a:r>
            <a:endParaRPr lang="ru-RU" dirty="0" smtClean="0"/>
          </a:p>
          <a:p>
            <a:pPr>
              <a:buClr>
                <a:srgbClr val="7030A0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Консультации для родителей</a:t>
            </a:r>
          </a:p>
          <a:p>
            <a:pPr>
              <a:buClr>
                <a:srgbClr val="7030A0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Мастер-классы </a:t>
            </a:r>
          </a:p>
          <a:p>
            <a:pPr>
              <a:buClr>
                <a:srgbClr val="7030A0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Рисуем вместе с детьми</a:t>
            </a:r>
            <a:endParaRPr lang="ru-RU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-142908" y="121442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-  Основной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1714489"/>
            <a:ext cx="435771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b="1" dirty="0" smtClean="0"/>
              <a:t>Цель: </a:t>
            </a:r>
            <a:r>
              <a:rPr lang="ru-RU" dirty="0" smtClean="0"/>
              <a:t>развивать творческое воображение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928935"/>
            <a:ext cx="8501122" cy="2308324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Акварельные мелки;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Печать по трафарету;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Черно-белый </a:t>
            </a:r>
            <a:r>
              <a:rPr lang="ru-RU" dirty="0" err="1" smtClean="0"/>
              <a:t>граттаж</a:t>
            </a:r>
            <a:r>
              <a:rPr lang="ru-RU" dirty="0" smtClean="0"/>
              <a:t>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err="1" smtClean="0"/>
              <a:t>Кляксография</a:t>
            </a:r>
            <a:r>
              <a:rPr lang="ru-RU" dirty="0" smtClean="0"/>
              <a:t> обычная;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err="1" smtClean="0"/>
              <a:t>Кляксорафия</a:t>
            </a:r>
            <a:r>
              <a:rPr lang="ru-RU" dirty="0" smtClean="0"/>
              <a:t> с трубочкой; 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err="1" smtClean="0"/>
              <a:t>Кляксография</a:t>
            </a:r>
            <a:r>
              <a:rPr lang="ru-RU" dirty="0" smtClean="0"/>
              <a:t> с ниточкой;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err="1" smtClean="0"/>
              <a:t>Набрызг</a:t>
            </a:r>
            <a:r>
              <a:rPr lang="ru-RU" dirty="0" smtClean="0"/>
              <a:t>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Отпечатки листьев;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Тиснение;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err="1" smtClean="0"/>
              <a:t>Тычкование</a:t>
            </a:r>
            <a:r>
              <a:rPr lang="ru-RU" dirty="0" smtClean="0"/>
              <a:t>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Рисование </a:t>
            </a:r>
            <a:r>
              <a:rPr lang="ru-RU" dirty="0" err="1" smtClean="0"/>
              <a:t>по-сырому</a:t>
            </a:r>
            <a:r>
              <a:rPr lang="ru-RU" dirty="0" smtClean="0"/>
              <a:t>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Расчесывание краски;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Рисование от «пятна»;</a:t>
            </a:r>
          </a:p>
          <a:p>
            <a:pPr>
              <a:buClr>
                <a:srgbClr val="660066"/>
              </a:buClr>
              <a:buSzPct val="150000"/>
              <a:buFont typeface="Wingdings" pitchFamily="2" charset="2"/>
              <a:buChar char="§"/>
            </a:pPr>
            <a:r>
              <a:rPr lang="ru-RU" dirty="0" smtClean="0"/>
              <a:t> Монотипия предметная –«знакомая форма – новый образ».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428869"/>
            <a:ext cx="671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/>
              <a:t>Образовательная деятельность: (использование техник)</a:t>
            </a: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864320" y="5286388"/>
            <a:ext cx="3415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Родительский клуб «Вернисаж»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928926" y="1785926"/>
            <a:ext cx="5929354" cy="1000132"/>
          </a:xfrm>
          <a:prstGeom prst="round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/>
              <a:t>Процессуальный компонент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1857364"/>
            <a:ext cx="58579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> Побуждать воспитанников   применять нетрадиционные техники рисования в самостоятельной деятельности.</a:t>
            </a:r>
            <a:endParaRPr lang="ru-RU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234777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III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- Заключительный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28596" y="3000372"/>
            <a:ext cx="571504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6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buFont typeface="Wingdings" pitchFamily="2" charset="2"/>
              <a:buChar char="§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Выставки детского творчества</a:t>
            </a:r>
          </a:p>
          <a:p>
            <a:pPr marL="0" marR="0" lvl="0" indent="6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«Мой вернисаж»,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6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«Вместе»-коллективные работы детей</a:t>
            </a:r>
          </a:p>
          <a:p>
            <a:pPr marL="0" marR="0" lvl="0" indent="6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buFont typeface="Wingdings" pitchFamily="2" charset="2"/>
              <a:buChar char="§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Выставка совместного творчества детей и родителей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«Творческая удача»</a:t>
            </a: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buFont typeface="Wingdings" pitchFamily="2" charset="2"/>
              <a:buChar char="§"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Фото-репортаж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Рисуем дома»</a:t>
            </a: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buFont typeface="Wingdings" pitchFamily="2" charset="2"/>
              <a:buChar char="§"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Фото-репортаж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6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660066"/>
              </a:buClr>
              <a:buSzPct val="150000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«Шаг за шагом» (как мы учились  рисовать)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7" name="char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4429132"/>
            <a:ext cx="3802058" cy="22145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367</TotalTime>
  <Words>572</Words>
  <PresentationFormat>Экран (4:3)</PresentationFormat>
  <Paragraphs>123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Проектирование процесса развития у детей 5-6 лет творческого воображения посредством нетрадиционных техник рисования </vt:lpstr>
      <vt:lpstr>Актуальность проекта</vt:lpstr>
      <vt:lpstr>Целевой компонент</vt:lpstr>
      <vt:lpstr>Целевой компонент</vt:lpstr>
      <vt:lpstr>Диагностический компонент</vt:lpstr>
      <vt:lpstr>Диагностический компонент</vt:lpstr>
      <vt:lpstr>Процессуальный компонент</vt:lpstr>
      <vt:lpstr>Процессуальный компонент</vt:lpstr>
      <vt:lpstr>Процессуальный компонент</vt:lpstr>
      <vt:lpstr>Результат -эффект</vt:lpstr>
      <vt:lpstr>Результат-продукт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Проектирование процесса развития творческого воображения детей 5-6 лет посредством нетрадиционных техник рисования </dc:title>
  <dc:creator>User</dc:creator>
  <cp:lastModifiedBy>User</cp:lastModifiedBy>
  <cp:revision>42</cp:revision>
  <dcterms:created xsi:type="dcterms:W3CDTF">2015-05-29T09:44:31Z</dcterms:created>
  <dcterms:modified xsi:type="dcterms:W3CDTF">2018-12-05T08:48:05Z</dcterms:modified>
</cp:coreProperties>
</file>