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8" autoAdjust="0"/>
    <p:restoredTop sz="94660"/>
  </p:normalViewPr>
  <p:slideViewPr>
    <p:cSldViewPr snapToGrid="0">
      <p:cViewPr varScale="1">
        <p:scale>
          <a:sx n="58" d="100"/>
          <a:sy n="58" d="100"/>
        </p:scale>
        <p:origin x="33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135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408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647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5746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199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012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4262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1893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11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593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178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563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02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298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255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670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391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12/1/2018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4731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музыки в начальной школе : традиции и инновации.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условиях ФГОС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3418" y="1560878"/>
            <a:ext cx="1436071" cy="21541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97254">
            <a:off x="1587924" y="4394586"/>
            <a:ext cx="1609599" cy="21086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69547">
            <a:off x="4899340" y="3831820"/>
            <a:ext cx="1521425" cy="21868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94806">
            <a:off x="7812100" y="2983057"/>
            <a:ext cx="1577605" cy="2438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962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532" y="262556"/>
            <a:ext cx="799433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уроку необходимо специальное оборудование, позволяющее продемонстрировать тембровое, жанровое разнообразие музыки, возможности инновационных технологий, специального программного обеспечения, а с другой стороны – способствующее созданию определенной эмоциональной атмосферы, необходимой для урока искусства;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характер выполнения классных и домашних заданий;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интегрированном характере и наличии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связей внутри урока (изобразительное искусство, история, литература, познание мира, физическая культура).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147" y="5005350"/>
            <a:ext cx="3248025" cy="14097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527" y="413381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573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труктура урока музыки 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1" y="0"/>
            <a:ext cx="10048614" cy="428200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47652" y="4282006"/>
            <a:ext cx="98519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не всегда может проходить по продуманному, намеченному плану, т.к. совместная 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учителя и учащихся является живым процессом, который невозможно предусмотреть во всех деталях.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Мастерство учителя заключается в умении перестроить урок на ходу в силу неожиданных обстоятельств, ситуаций и достичь цели урока в результате принятого решения и вариативности намеченной структуры.</a:t>
            </a:r>
          </a:p>
        </p:txBody>
      </p:sp>
    </p:spTree>
    <p:extLst>
      <p:ext uri="{BB962C8B-B14F-4D97-AF65-F5344CB8AC3E}">
        <p14:creationId xmlns:p14="http://schemas.microsoft.com/office/powerpoint/2010/main" val="2437605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1556" y="565265"/>
            <a:ext cx="8861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ринципа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художественно-педагогической драматургии урока музыки (Д.Б.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Кабалевский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Л.М. Предтеченская, Т.А. </a:t>
            </a:r>
            <a:r>
              <a:rPr lang="ru-RU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Затямина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Элементы художественной драматургии урока музык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19" y="2450808"/>
            <a:ext cx="10933574" cy="40996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1175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2109" y="586597"/>
            <a:ext cx="84692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композиционного построения урока музыки как урока искусства предлагается также логика сонатной формы </a:t>
            </a:r>
          </a:p>
        </p:txBody>
      </p:sp>
      <p:pic>
        <p:nvPicPr>
          <p:cNvPr id="4" name="Рисунок 3" descr="Композиция урока музыки в логике сонатной формы 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97" y="2156257"/>
            <a:ext cx="10551543" cy="45205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2829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8146" y="0"/>
            <a:ext cx="1072341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урок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с использованием техники (компьютер, диапроектор, интерактивная доска и т.п.);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урок, на котором осуществляется индивидуальный подход каждому ученику.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,содержащий разные виды деятельности.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, на котором ученику должно быть комфортно.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урок, на котором деятельность должна стимулировать развитие познавательной активности ученика.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урок развивает у детей креативное мышление.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урок воспитывает думающего ученика-интеллектуала.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предполагает сотрудничество, взаимопонимание, атмосферу радости и увлеченности.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урок – это урок, отвечающий требованиям настоящего времени, в котором гармонично сочетаются приоритетные задачи образования и специфика восприятия музык</a:t>
            </a:r>
          </a:p>
        </p:txBody>
      </p:sp>
    </p:spTree>
    <p:extLst>
      <p:ext uri="{BB962C8B-B14F-4D97-AF65-F5344CB8AC3E}">
        <p14:creationId xmlns:p14="http://schemas.microsoft.com/office/powerpoint/2010/main" val="2521357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6578" y="710445"/>
            <a:ext cx="10540706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 изменившихся социально – экономических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словий жизни, возникли новые подходы к содержанию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бразовательного процесса и содержанию учебных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/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Одной из основных целей сегодняшнего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/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развитие критического мышления и навыков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амостоятельного поиска информации, её обработки и 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рименении в конкретной ситуации.</a:t>
            </a:r>
          </a:p>
          <a:p>
            <a:pPr algn="just"/>
            <a:r>
              <a:rPr lang="ru-RU" sz="3200" b="1" i="1" dirty="0"/>
              <a:t>Особого внимания требует современный урок музыки, </a:t>
            </a:r>
            <a:endParaRPr lang="ru-RU" sz="3200" b="1" i="1" dirty="0" smtClean="0"/>
          </a:p>
          <a:p>
            <a:pPr algn="just"/>
            <a:r>
              <a:rPr lang="ru-RU" sz="3200" b="1" i="1" dirty="0" smtClean="0"/>
              <a:t>который </a:t>
            </a:r>
            <a:r>
              <a:rPr lang="ru-RU" sz="3200" b="1" i="1" dirty="0"/>
              <a:t>является </a:t>
            </a:r>
            <a:r>
              <a:rPr lang="ru-RU" sz="3200" b="1" i="1" dirty="0" smtClean="0"/>
              <a:t>частью </a:t>
            </a:r>
            <a:r>
              <a:rPr lang="ru-RU" sz="3200" b="1" i="1" dirty="0"/>
              <a:t>целостного </a:t>
            </a:r>
            <a:endParaRPr lang="ru-RU" sz="3200" b="1" i="1" dirty="0" smtClean="0"/>
          </a:p>
          <a:p>
            <a:pPr algn="just"/>
            <a:r>
              <a:rPr lang="ru-RU" sz="3200" b="1" i="1" dirty="0" smtClean="0"/>
              <a:t>образовательного </a:t>
            </a:r>
            <a:r>
              <a:rPr lang="ru-RU" sz="3200" b="1" i="1" dirty="0"/>
              <a:t>процесса в начальной школе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5143500"/>
            <a:ext cx="26670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249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1653" y="948905"/>
            <a:ext cx="1080270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	</a:t>
            </a:r>
            <a:r>
              <a:rPr lang="ru-RU" sz="3200" dirty="0" smtClean="0"/>
              <a:t>Содержание урока ориентируется </a:t>
            </a:r>
            <a:r>
              <a:rPr lang="ru-RU" sz="3200" dirty="0"/>
              <a:t>на стандарты </a:t>
            </a:r>
            <a:r>
              <a:rPr lang="ru-RU" sz="3200" dirty="0" smtClean="0"/>
              <a:t>школь-</a:t>
            </a:r>
          </a:p>
          <a:p>
            <a:r>
              <a:rPr lang="ru-RU" sz="3200" dirty="0" err="1" smtClean="0"/>
              <a:t>ного</a:t>
            </a:r>
            <a:r>
              <a:rPr lang="ru-RU" sz="3200" dirty="0" smtClean="0"/>
              <a:t> образования </a:t>
            </a:r>
            <a:r>
              <a:rPr lang="ru-RU" sz="3200" dirty="0"/>
              <a:t>и реализуется на основе программы по </a:t>
            </a:r>
            <a:endParaRPr lang="ru-RU" sz="3200" dirty="0" smtClean="0"/>
          </a:p>
          <a:p>
            <a:r>
              <a:rPr lang="ru-RU" sz="3200" dirty="0" smtClean="0"/>
              <a:t>музыке</a:t>
            </a:r>
            <a:r>
              <a:rPr lang="ru-RU" sz="3200" dirty="0"/>
              <a:t>, </a:t>
            </a:r>
            <a:r>
              <a:rPr lang="ru-RU" sz="3200" dirty="0" smtClean="0"/>
              <a:t>определяющей </a:t>
            </a:r>
            <a:r>
              <a:rPr lang="ru-RU" sz="3200" dirty="0"/>
              <a:t>путь и способы освоения </a:t>
            </a:r>
            <a:r>
              <a:rPr lang="ru-RU" sz="3200" dirty="0" smtClean="0"/>
              <a:t>содержа-</a:t>
            </a:r>
          </a:p>
          <a:p>
            <a:r>
              <a:rPr lang="ru-RU" sz="3200" dirty="0" err="1" smtClean="0"/>
              <a:t>ния</a:t>
            </a:r>
            <a:r>
              <a:rPr lang="ru-RU" sz="3200" dirty="0"/>
              <a:t>. </a:t>
            </a:r>
            <a:r>
              <a:rPr lang="ru-RU" sz="3200" dirty="0" smtClean="0"/>
              <a:t>Школьный </a:t>
            </a:r>
            <a:r>
              <a:rPr lang="ru-RU" sz="3200" dirty="0"/>
              <a:t>урок содержит обязательные требования к </a:t>
            </a:r>
            <a:endParaRPr lang="ru-RU" sz="3200" dirty="0" smtClean="0"/>
          </a:p>
          <a:p>
            <a:r>
              <a:rPr lang="ru-RU" sz="3200" dirty="0" smtClean="0"/>
              <a:t>уровню </a:t>
            </a:r>
            <a:r>
              <a:rPr lang="ru-RU" sz="3200" dirty="0"/>
              <a:t>подготовки учащихся, это означает, что урок не </a:t>
            </a:r>
            <a:endParaRPr lang="ru-RU" sz="3200" dirty="0" smtClean="0"/>
          </a:p>
          <a:p>
            <a:r>
              <a:rPr lang="ru-RU" sz="3200" dirty="0" smtClean="0"/>
              <a:t>должен </a:t>
            </a:r>
            <a:r>
              <a:rPr lang="ru-RU" sz="3200" dirty="0"/>
              <a:t>стать только фактом встречи ребенка со знанием, </a:t>
            </a:r>
            <a:endParaRPr lang="ru-RU" sz="3200" dirty="0" smtClean="0"/>
          </a:p>
          <a:p>
            <a:r>
              <a:rPr lang="ru-RU" sz="3200" dirty="0" smtClean="0"/>
              <a:t>его </a:t>
            </a:r>
            <a:r>
              <a:rPr lang="ru-RU" sz="3200" dirty="0"/>
              <a:t>результатом должны стать изменения в самом ребенке.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52077">
            <a:off x="3459222" y="4709874"/>
            <a:ext cx="1697024" cy="16015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548" y="4915069"/>
            <a:ext cx="3743318" cy="161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050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0" y="3297487"/>
            <a:ext cx="667606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/>
              <a:t>Особенностью урока музыки является то, что он объединяет различные виды детской музыкальной деятельности (музыкальное восприятие, музыкальное исполнительство, музыкально-творческая деятельность, музыкально-познавательная деятельность), что требует выстраивания целостности урока как музыкально-педагогической композиции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483081" y="608530"/>
            <a:ext cx="1002389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Особенностью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урока музыки является то, что </a:t>
            </a:r>
            <a:endParaRPr lang="ru-RU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объединяет различные виды детской 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ной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(музыкальное восприятие,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музы-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кальное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исполнительство, музыкально-творческая деятельность, музыкально-познавательная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деятель-</a:t>
            </a:r>
            <a:r>
              <a:rPr lang="ru-RU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ность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что требует выстраивания целостности урока как музыкально-педагогической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32981" y="4554747"/>
            <a:ext cx="896482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Этого требует и быстрая утомляемость учащихся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ой школы.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38" y="4554747"/>
            <a:ext cx="1860879" cy="186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386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8676" y="1113903"/>
            <a:ext cx="623713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Типы урока музыки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введение в тему;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углубление темы;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обобщение темы.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20394" y="3866580"/>
            <a:ext cx="54769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учителем типа урока или сочетания нескольких типов на одном уроке – вопрос педагогической техники.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884" y="1365365"/>
            <a:ext cx="2857500" cy="1600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861" y="4417268"/>
            <a:ext cx="2705100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089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0916" y="382386"/>
            <a:ext cx="1154108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учебной деятельности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200" b="1" i="1" dirty="0"/>
              <a:t>индивидуальная работа – это самостоятельная учебная деятельность учащихся по выполнению задания, подобранного в соответствии с учебными возможностями каждого ученика (работа по карточкам, у доски, с учебником; заполнение таблицы; написание </a:t>
            </a:r>
            <a:r>
              <a:rPr lang="ru-RU" sz="3200" b="1" i="1" dirty="0" err="1"/>
              <a:t>синквейна</a:t>
            </a:r>
            <a:r>
              <a:rPr lang="ru-RU" sz="3200" b="1" i="1" dirty="0"/>
              <a:t>, эссе о музыке, </a:t>
            </a:r>
            <a:r>
              <a:rPr lang="ru-RU" sz="3200" b="1" i="1" dirty="0" smtClean="0"/>
              <a:t>картин, </a:t>
            </a:r>
            <a:r>
              <a:rPr lang="ru-RU" sz="3200" b="1" i="1" dirty="0"/>
              <a:t>созвучных художественному образу музыкального произведения). </a:t>
            </a:r>
            <a:r>
              <a:rPr lang="ru-RU" sz="3200" dirty="0"/>
              <a:t>Недостатком индивидуальной работы является то, что способствуя воспитанию самостоятельности учащихся, она ограничивает их общение между собой, стремление передавать свои знания одноклассникам;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259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3849" y="452022"/>
            <a:ext cx="9828362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форма организации обучения – работа по группам (3-6 человек из числа учеников разного уровня) для решения конкретных учебных задач с одинаковым или дифференцированными заданиям. 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форма способствует эффективности усвоения учебного материала, благотворно влияет на взаимоотношения учащихся внутри группы, развивает личностные качества – инициативность, любознательность, коммуникабельность;</a:t>
            </a:r>
          </a:p>
          <a:p>
            <a:pPr lvl="0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538" y="4714095"/>
            <a:ext cx="2705100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011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0037" y="539856"/>
            <a:ext cx="968636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i="1" dirty="0"/>
              <a:t>фронтальная форма организации учебной работы по одновременному выполнению одинакового, общего для всех задания в форме беседы, обсуждения, сравнения и т.д. </a:t>
            </a:r>
            <a:r>
              <a:rPr lang="ru-RU" sz="3200" dirty="0"/>
              <a:t>От учителя требуется умение организовать работу всего класса, терпеливо выслушивать всех учащихся, тактично корректировать их ответы и т.д. Фронтальная работа позволяет установить доверительные отношения с классом, активизировать деятельность и познавательные интересы учащихся, но не учитывает индивидуальные особенности учащихся.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154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20684" y="615142"/>
            <a:ext cx="10884131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пецифические особенности урока музыки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музыки – это урок искусства, художественно-педагогический замысел (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драматургия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которого раскрывается во взаимодействии субъектов образовательного процесса (действующих лиц)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художественно-педагогического замысла происходит через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интона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ционно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-образное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в рамках сквозного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тематизма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осуществляется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восприятии, исполнении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музыки через создание на уроке ситуации размышлений, совместного поиска решений проблемных ситуаций;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 структуры урока музыки, которая определяется динамичностью процесса взаимодействия учителя и учащихся, обладающих индивидуальными особенностями личности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проявляющих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субъективные характеристики;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учебно-познавательная деятельность учащихся эмоционально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окрашена;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2953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216</TotalTime>
  <Words>375</Words>
  <Application>Microsoft Office PowerPoint</Application>
  <PresentationFormat>Широкоэкранный</PresentationFormat>
  <Paragraphs>47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Times New Roman</vt:lpstr>
      <vt:lpstr>Trebuchet MS</vt:lpstr>
      <vt:lpstr>Tw Cen MT</vt:lpstr>
      <vt:lpstr>Контур</vt:lpstr>
      <vt:lpstr>Урок музыки в начальной школе : традиции и инновации.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музыки в начальной школе : традиции и инновации.</dc:title>
  <dc:creator>RePack by Diakov</dc:creator>
  <cp:lastModifiedBy>RePack by Diakov</cp:lastModifiedBy>
  <cp:revision>20</cp:revision>
  <dcterms:created xsi:type="dcterms:W3CDTF">2018-11-01T17:52:34Z</dcterms:created>
  <dcterms:modified xsi:type="dcterms:W3CDTF">2018-12-01T18:32:32Z</dcterms:modified>
</cp:coreProperties>
</file>