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3" r:id="rId3"/>
    <p:sldId id="258" r:id="rId4"/>
    <p:sldId id="272" r:id="rId5"/>
    <p:sldId id="259" r:id="rId6"/>
    <p:sldId id="264" r:id="rId7"/>
    <p:sldId id="267" r:id="rId8"/>
    <p:sldId id="266" r:id="rId9"/>
    <p:sldId id="260" r:id="rId10"/>
    <p:sldId id="262" r:id="rId11"/>
    <p:sldId id="261" r:id="rId12"/>
    <p:sldId id="263" r:id="rId13"/>
    <p:sldId id="265" r:id="rId14"/>
    <p:sldId id="268" r:id="rId15"/>
    <p:sldId id="269" r:id="rId16"/>
    <p:sldId id="270" r:id="rId17"/>
    <p:sldId id="271" r:id="rId18"/>
    <p:sldId id="274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CC"/>
    <a:srgbClr val="66FF33"/>
    <a:srgbClr val="FFFF00"/>
    <a:srgbClr val="000000"/>
    <a:srgbClr val="0000FF"/>
    <a:srgbClr val="FF00FF"/>
    <a:srgbClr val="CC00FF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44C0FB7-C72E-4514-9219-01A0CFE96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181E4D-DABC-4379-A550-265CA1F6DD40}" type="datetimeFigureOut">
              <a:rPr lang="ru-RU"/>
              <a:pPr>
                <a:defRPr/>
              </a:pPr>
              <a:t>15.12.2018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B8861D3-EAF9-45F8-AE55-F4BCDE9A3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FD9E52B-4137-4AD7-A71E-DBAAA5951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87F34C-C24E-4C0D-884C-00EDDB0CF7B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64709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2593F61-A507-45D0-8BC4-BB781D2AC9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D9D233-8326-4D79-A535-85BA0ED18658}" type="datetimeFigureOut">
              <a:rPr lang="ru-RU"/>
              <a:pPr>
                <a:defRPr/>
              </a:pPr>
              <a:t>15.12.2018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8B9102E-E024-4292-B67C-51F29E4F94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45CF487-7112-4F9A-B255-441EBAB0B6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621F8E-213D-4D6B-A57B-11E0F0ED138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25869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505EA7B-610A-438F-809C-1446DAB3A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AF057-DE2F-4337-86CC-DE25F51C0E6F}" type="datetimeFigureOut">
              <a:rPr lang="ru-RU"/>
              <a:pPr>
                <a:defRPr/>
              </a:pPr>
              <a:t>15.12.2018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A9657B2-A238-441A-B556-A13723963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B3CADB9-02FC-490D-9345-0013CEAEA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A2BCCB-C660-4240-AF07-998395D3279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8117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F9AC642-3CDC-4DDB-98D8-5FC5BCFC2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9E7A5-E7B3-43FA-B3C5-4B66772F0735}" type="datetimeFigureOut">
              <a:rPr lang="ru-RU"/>
              <a:pPr>
                <a:defRPr/>
              </a:pPr>
              <a:t>15.12.2018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F60F096-6C16-45B5-81AF-D6FCE6A12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086A002-04E6-4777-BC37-36A78D281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4EF87C-C463-46CF-A610-381E2C8193C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95907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56BF643-463F-4BC2-A60E-C23C5354B0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69387B-C597-4FB4-AB3D-BFA0B571747D}" type="datetimeFigureOut">
              <a:rPr lang="ru-RU"/>
              <a:pPr>
                <a:defRPr/>
              </a:pPr>
              <a:t>15.12.2018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09672A0-175F-4A2D-BF11-1ACADF8446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85425D5-A7D0-4922-9D43-91946B882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D69DDE-00C2-4165-8CEE-B37D49F8EFF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6772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550BE165-7ED9-4244-8595-8CAB2AF8F6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175F69-D256-4CB2-843B-49607FF9A00B}" type="datetimeFigureOut">
              <a:rPr lang="ru-RU"/>
              <a:pPr>
                <a:defRPr/>
              </a:pPr>
              <a:t>15.12.2018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C9408848-C5DB-4451-8E8D-89F145262E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40F536AE-FFFB-4264-995A-BE778EB161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11EFE0-C383-46E4-8703-8CE69FB0D20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3472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>
            <a:extLst>
              <a:ext uri="{FF2B5EF4-FFF2-40B4-BE49-F238E27FC236}">
                <a16:creationId xmlns:a16="http://schemas.microsoft.com/office/drawing/2014/main" id="{6B09D697-9A3E-4A1C-85B1-1900FAD5F7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124A10-C7F9-4B40-ABE8-674F684E8E3B}" type="datetimeFigureOut">
              <a:rPr lang="ru-RU"/>
              <a:pPr>
                <a:defRPr/>
              </a:pPr>
              <a:t>15.12.2018</a:t>
            </a:fld>
            <a:endParaRPr lang="ru-RU"/>
          </a:p>
        </p:txBody>
      </p:sp>
      <p:sp>
        <p:nvSpPr>
          <p:cNvPr id="8" name="Нижний колонтитул 4">
            <a:extLst>
              <a:ext uri="{FF2B5EF4-FFF2-40B4-BE49-F238E27FC236}">
                <a16:creationId xmlns:a16="http://schemas.microsoft.com/office/drawing/2014/main" id="{77838A59-E51C-409B-A878-968D42B6F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>
            <a:extLst>
              <a:ext uri="{FF2B5EF4-FFF2-40B4-BE49-F238E27FC236}">
                <a16:creationId xmlns:a16="http://schemas.microsoft.com/office/drawing/2014/main" id="{F5218673-78B4-4ED1-BC1E-63A30EE02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A7C81A-053C-4B64-A1AD-42FC4048886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52577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>
            <a:extLst>
              <a:ext uri="{FF2B5EF4-FFF2-40B4-BE49-F238E27FC236}">
                <a16:creationId xmlns:a16="http://schemas.microsoft.com/office/drawing/2014/main" id="{A1F294AA-147C-4D3F-9254-82EA8BEC6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A99EA3-93F5-4A17-9386-E89C0D9EEFCE}" type="datetimeFigureOut">
              <a:rPr lang="ru-RU"/>
              <a:pPr>
                <a:defRPr/>
              </a:pPr>
              <a:t>15.12.2018</a:t>
            </a:fld>
            <a:endParaRPr lang="ru-RU"/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:a16="http://schemas.microsoft.com/office/drawing/2014/main" id="{A6061A82-36AF-4433-B09F-25FCD8BE9B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>
            <a:extLst>
              <a:ext uri="{FF2B5EF4-FFF2-40B4-BE49-F238E27FC236}">
                <a16:creationId xmlns:a16="http://schemas.microsoft.com/office/drawing/2014/main" id="{9F42761E-1C0F-459A-A60E-F000DBD032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9333A9-31D2-45CC-A5BB-AE445233581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73090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>
              <a:ext uri="{FF2B5EF4-FFF2-40B4-BE49-F238E27FC236}">
                <a16:creationId xmlns:a16="http://schemas.microsoft.com/office/drawing/2014/main" id="{9138AEB6-D25A-46A8-90D7-CB028EA48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28655-51EE-4310-A022-68CAEB170666}" type="datetimeFigureOut">
              <a:rPr lang="ru-RU"/>
              <a:pPr>
                <a:defRPr/>
              </a:pPr>
              <a:t>15.12.2018</a:t>
            </a:fld>
            <a:endParaRPr lang="ru-RU"/>
          </a:p>
        </p:txBody>
      </p:sp>
      <p:sp>
        <p:nvSpPr>
          <p:cNvPr id="3" name="Нижний колонтитул 4">
            <a:extLst>
              <a:ext uri="{FF2B5EF4-FFF2-40B4-BE49-F238E27FC236}">
                <a16:creationId xmlns:a16="http://schemas.microsoft.com/office/drawing/2014/main" id="{A2147C3F-D317-4D94-9F4D-71F5012A7D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>
            <a:extLst>
              <a:ext uri="{FF2B5EF4-FFF2-40B4-BE49-F238E27FC236}">
                <a16:creationId xmlns:a16="http://schemas.microsoft.com/office/drawing/2014/main" id="{5D3113FD-5B03-40FE-BFCC-41E76F56A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E62A3B-FB0A-406F-8FB9-F673BE5B903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95588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8F6E0B9E-C3E7-440C-B33A-C6BBE8F69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E7F2F-681A-40E9-A19B-A9FC069425F1}" type="datetimeFigureOut">
              <a:rPr lang="ru-RU"/>
              <a:pPr>
                <a:defRPr/>
              </a:pPr>
              <a:t>15.12.2018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F995FB09-CAED-436F-9F92-8423037CD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7DAB296A-8A71-4360-BEA4-DA31B5EA28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F94BD6-983D-4F38-9A59-7152F9E5145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711490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BBDFFC9C-8130-4858-8E13-88A18C707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7183F1-3CBD-4E07-AE37-CEF939E81198}" type="datetimeFigureOut">
              <a:rPr lang="ru-RU"/>
              <a:pPr>
                <a:defRPr/>
              </a:pPr>
              <a:t>15.12.2018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6AA40F57-7EBC-4C57-80AE-DC811C1E8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4E872A9C-4E26-4F36-96BC-95400BF5D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4B2F1B-9FC7-48F2-A0D0-E63FC5A4841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29311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6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>
            <a:extLst>
              <a:ext uri="{FF2B5EF4-FFF2-40B4-BE49-F238E27FC236}">
                <a16:creationId xmlns:a16="http://schemas.microsoft.com/office/drawing/2014/main" id="{8F77483F-16D2-489C-9E08-10CC64285ABB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>
            <a:extLst>
              <a:ext uri="{FF2B5EF4-FFF2-40B4-BE49-F238E27FC236}">
                <a16:creationId xmlns:a16="http://schemas.microsoft.com/office/drawing/2014/main" id="{D0C6F338-A95C-4B22-9F0E-BE87D5E1B53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697E5BB-872E-4D24-8CB5-A84E9CCE5D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50DCA807-B55D-4A44-923C-E23E46DDC0F0}" type="datetimeFigureOut">
              <a:rPr lang="ru-RU"/>
              <a:pPr>
                <a:defRPr/>
              </a:pPr>
              <a:t>15.12.2018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FCC3F31-5DF1-494C-8DC8-9F59C1534F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0CB2D1F-EBEA-4FAD-91EB-43C72181B6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rgbClr val="898989"/>
                </a:solidFill>
                <a:effectLst/>
                <a:latin typeface="Calibri" panose="020F0502020204030204" pitchFamily="34" charset="0"/>
              </a:defRPr>
            </a:lvl1pPr>
          </a:lstStyle>
          <a:p>
            <a:fld id="{A1897C0B-1A09-4FF1-B862-02BD6991288E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8460196-E135-4C36-A591-4BD23A6E4D91}"/>
              </a:ext>
            </a:extLst>
          </p:cNvPr>
          <p:cNvSpPr txBox="1"/>
          <p:nvPr/>
        </p:nvSpPr>
        <p:spPr>
          <a:xfrm>
            <a:off x="971600" y="2564904"/>
            <a:ext cx="7506580" cy="1446550"/>
          </a:xfrm>
          <a:prstGeom prst="rect">
            <a:avLst/>
          </a:prstGeom>
          <a:gradFill flip="none" rotWithShape="1">
            <a:gsLst>
              <a:gs pos="0">
                <a:srgbClr val="825600">
                  <a:alpha val="0"/>
                </a:srgbClr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path path="circle">
              <a:fillToRect l="100000" t="100000"/>
            </a:path>
            <a:tileRect r="-100000" b="-100000"/>
          </a:gra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solidFill>
                  <a:schemeClr val="bg1"/>
                </a:solidFill>
                <a:effectLst/>
                <a:latin typeface="Monotype Corsiva" pitchFamily="66" charset="0"/>
              </a:rPr>
              <a:t>Образ Бабы Яги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solidFill>
                  <a:schemeClr val="bg1"/>
                </a:solidFill>
                <a:effectLst/>
                <a:latin typeface="Monotype Corsiva" pitchFamily="66" charset="0"/>
              </a:rPr>
              <a:t>в русских народных сказках.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Прямоугольник 4">
            <a:extLst>
              <a:ext uri="{FF2B5EF4-FFF2-40B4-BE49-F238E27FC236}">
                <a16:creationId xmlns:a16="http://schemas.microsoft.com/office/drawing/2014/main" id="{B381EFB4-2813-4BF7-BE6C-2A3E5D93B2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08400" y="5229225"/>
            <a:ext cx="5256213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Ягу можно считать некой "привратницей" , стерегущей границу между миром живых и мёртвых.</a:t>
            </a:r>
          </a:p>
        </p:txBody>
      </p:sp>
      <p:sp>
        <p:nvSpPr>
          <p:cNvPr id="9220" name="Rectangle 3">
            <a:extLst>
              <a:ext uri="{FF2B5EF4-FFF2-40B4-BE49-F238E27FC236}">
                <a16:creationId xmlns:a16="http://schemas.microsoft.com/office/drawing/2014/main" id="{A193988D-71F9-4316-B8C9-94CDE8C3E8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765175"/>
            <a:ext cx="5472113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Яга – хранительница  пути между Жизнью и Смертью, Добром и Злом, Светом и Тьмой.</a:t>
            </a:r>
          </a:p>
        </p:txBody>
      </p:sp>
      <p:pic>
        <p:nvPicPr>
          <p:cNvPr id="9221" name="Picture 2" descr="C:\Documents and Settings\АНДРЕЙ\Мои документы\МОРОЗОВА Н.Т\Рисунки к проекту о Бабе Яге\img045.jpg">
            <a:extLst>
              <a:ext uri="{FF2B5EF4-FFF2-40B4-BE49-F238E27FC236}">
                <a16:creationId xmlns:a16="http://schemas.microsoft.com/office/drawing/2014/main" id="{F04B9C74-230B-4705-BB9E-5912356BDC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908050"/>
            <a:ext cx="2909888" cy="4117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222" name="Picture 4" descr="C:\Documents and Settings\Администратор\Рабочий стол\портфолио\картинки Л.Д\мультики\1229605331_05fbf5e070694e116688da32f0969385_full.jpg">
            <a:extLst>
              <a:ext uri="{FF2B5EF4-FFF2-40B4-BE49-F238E27FC236}">
                <a16:creationId xmlns:a16="http://schemas.microsoft.com/office/drawing/2014/main" id="{EFF8BC76-B6EC-4FEC-AEF3-7AB53E7622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989138"/>
            <a:ext cx="3168650" cy="4679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223" name="Picture 5" descr="C:\Documents and Settings\Администратор\Рабочий стол\портфолио\картинки Л.Д\мультики\4a1d7c64d0fa.jpg">
            <a:extLst>
              <a:ext uri="{FF2B5EF4-FFF2-40B4-BE49-F238E27FC236}">
                <a16:creationId xmlns:a16="http://schemas.microsoft.com/office/drawing/2014/main" id="{D5FE11B6-4977-4F51-AA6D-20DD1C9DC0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1989138"/>
            <a:ext cx="1871663" cy="2520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225" name="Text Box 9">
            <a:extLst>
              <a:ext uri="{FF2B5EF4-FFF2-40B4-BE49-F238E27FC236}">
                <a16:creationId xmlns:a16="http://schemas.microsoft.com/office/drawing/2014/main" id="{F2F2F756-6361-4284-8194-B7A30FFAA7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3075" y="80963"/>
            <a:ext cx="6756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4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Баба Яга - хранительница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Прямоугольник 2">
            <a:extLst>
              <a:ext uri="{FF2B5EF4-FFF2-40B4-BE49-F238E27FC236}">
                <a16:creationId xmlns:a16="http://schemas.microsoft.com/office/drawing/2014/main" id="{18E4AD14-E805-4B95-9D6C-957E21313972}"/>
              </a:ext>
            </a:extLst>
          </p:cNvPr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75" y="133350"/>
            <a:ext cx="8648700" cy="992188"/>
          </a:xfrm>
          <a:prstGeom prst="rect">
            <a:avLst/>
          </a:prstGeom>
          <a:solidFill>
            <a:srgbClr val="FFFF00"/>
          </a:solidFill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361220D-6AE7-4EF5-BCDC-5AB391AA2688}"/>
              </a:ext>
            </a:extLst>
          </p:cNvPr>
          <p:cNvSpPr/>
          <p:nvPr/>
        </p:nvSpPr>
        <p:spPr>
          <a:xfrm>
            <a:off x="468313" y="1557338"/>
            <a:ext cx="3816350" cy="2298700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Избушка на курьих ножках это широко известный на Севере</a:t>
            </a:r>
            <a:r>
              <a:rPr lang="ru-RU" altLang="ru-RU" b="0">
                <a:effectLst/>
              </a:rPr>
              <a:t> </a:t>
            </a:r>
            <a:r>
              <a:rPr lang="ru-RU" altLang="ru-RU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«лабаз»</a:t>
            </a:r>
            <a:r>
              <a:rPr lang="ru-RU" altLang="ru-RU" b="0">
                <a:solidFill>
                  <a:srgbClr val="C00000"/>
                </a:solidFill>
                <a:effectLst/>
              </a:rPr>
              <a:t> </a:t>
            </a:r>
            <a:r>
              <a:rPr lang="ru-RU" altLang="ru-RU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или</a:t>
            </a:r>
            <a:r>
              <a:rPr lang="ru-RU" altLang="ru-RU" b="0">
                <a:effectLst/>
              </a:rPr>
              <a:t> </a:t>
            </a:r>
            <a:r>
              <a:rPr lang="ru-RU" altLang="ru-RU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«чамья»</a:t>
            </a:r>
            <a:r>
              <a:rPr lang="ru-RU" altLang="ru-RU" b="0">
                <a:solidFill>
                  <a:srgbClr val="C00000"/>
                </a:solidFill>
                <a:effectLst/>
              </a:rPr>
              <a:t> </a:t>
            </a:r>
            <a:r>
              <a:rPr lang="ru-RU" altLang="ru-RU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– тип хозяйственной постройки на высоких гладких столбах, предназначенный для сохранения снастей и припасов от мышей и хищников.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FCCDEB52-8519-4099-A7E1-AA7F591A399A}"/>
              </a:ext>
            </a:extLst>
          </p:cNvPr>
          <p:cNvSpPr/>
          <p:nvPr/>
        </p:nvSpPr>
        <p:spPr>
          <a:xfrm>
            <a:off x="468313" y="4149725"/>
            <a:ext cx="3816350" cy="2298700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Избушка  смоделирована по образу славянского погоста – маленького домика мёртвых на опорах-столбах. В сказках они представлены как куриные ножки не случайно. Курица - священное животное, непременный атрибут многих магических обрядов.</a:t>
            </a:r>
            <a:r>
              <a:rPr lang="ru-RU" altLang="ru-RU" b="0">
                <a:effectLst/>
              </a:rPr>
              <a:t> </a:t>
            </a:r>
          </a:p>
        </p:txBody>
      </p:sp>
      <p:pic>
        <p:nvPicPr>
          <p:cNvPr id="10245" name="Picture 3" descr="C:\Documents and Settings\Администратор\Рабочий стол\портфолио\картинки Л.Д\мультики\200px-Izba_Smerti.jpg">
            <a:extLst>
              <a:ext uri="{FF2B5EF4-FFF2-40B4-BE49-F238E27FC236}">
                <a16:creationId xmlns:a16="http://schemas.microsoft.com/office/drawing/2014/main" id="{03FED249-B4EF-46B0-BFAF-4BA66F5ED0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6483" y="2270743"/>
            <a:ext cx="4103687" cy="31857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4">
            <a:extLst>
              <a:ext uri="{FF2B5EF4-FFF2-40B4-BE49-F238E27FC236}">
                <a16:creationId xmlns:a16="http://schemas.microsoft.com/office/drawing/2014/main" id="{D4909426-08D7-41BA-A56F-7D8DABEB53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333375"/>
            <a:ext cx="8713788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</a:t>
            </a:r>
            <a:r>
              <a:rPr lang="ru-RU" altLang="ru-RU">
                <a:effectLst/>
              </a:rPr>
              <a:t> </a:t>
            </a:r>
            <a:r>
              <a:rPr lang="ru-RU" altLang="ru-RU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«урах» - культовых амбарчиках</a:t>
            </a:r>
            <a:r>
              <a:rPr lang="ru-RU" altLang="ru-RU">
                <a:effectLst/>
              </a:rPr>
              <a:t> </a:t>
            </a:r>
            <a:r>
              <a:rPr lang="ru-RU" altLang="ru-RU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обычно находились</a:t>
            </a:r>
            <a:r>
              <a:rPr lang="ru-RU" altLang="ru-RU" b="0">
                <a:effectLst/>
              </a:rPr>
              <a:t> </a:t>
            </a:r>
            <a:r>
              <a:rPr lang="ru-RU" altLang="ru-RU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куклы - иттармы</a:t>
            </a:r>
            <a:r>
              <a:rPr lang="ru-RU" altLang="ru-RU" b="0">
                <a:effectLst/>
              </a:rPr>
              <a:t> </a:t>
            </a:r>
            <a:r>
              <a:rPr lang="ru-RU" altLang="ru-RU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меховой национальной одежде. Кукла занимала собой почти весь амбарчик; может быть, именно поэтому избушка в сказках всегда мала для Бабы Яги, у которой «нос  в потолок врос». Эта кукла была одета в меховую «шубу», которую жители этой местности называли</a:t>
            </a:r>
            <a:r>
              <a:rPr lang="ru-RU" altLang="ru-RU" b="0">
                <a:effectLst/>
              </a:rPr>
              <a:t> </a:t>
            </a:r>
            <a:r>
              <a:rPr lang="ru-RU" altLang="ru-RU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«ягой».</a:t>
            </a:r>
            <a:r>
              <a:rPr lang="ru-RU" altLang="ru-RU" b="0">
                <a:effectLst/>
              </a:rPr>
              <a:t> </a:t>
            </a:r>
            <a:r>
              <a:rPr lang="ru-RU" altLang="ru-RU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Со временем всё это благополучно перекочевало  в сюжеты народных сказок про Бабу Ягу.</a:t>
            </a:r>
          </a:p>
        </p:txBody>
      </p:sp>
      <p:pic>
        <p:nvPicPr>
          <p:cNvPr id="11267" name="Picture 3" descr="C:\Documents and Settings\Администратор\Рабочий стол\портфолио\картинки Л.Д\мультики\baba-yaga07.jpg">
            <a:extLst>
              <a:ext uri="{FF2B5EF4-FFF2-40B4-BE49-F238E27FC236}">
                <a16:creationId xmlns:a16="http://schemas.microsoft.com/office/drawing/2014/main" id="{28552DEB-F1C6-4BB4-B39D-797A277EDA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2205038"/>
            <a:ext cx="6480175" cy="4464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>
            <a:extLst>
              <a:ext uri="{FF2B5EF4-FFF2-40B4-BE49-F238E27FC236}">
                <a16:creationId xmlns:a16="http://schemas.microsoft.com/office/drawing/2014/main" id="{B9A01239-CFEB-44E5-99FC-13E60139DC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9" y="332656"/>
            <a:ext cx="5976788" cy="59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indent="269875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ru-RU" alt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anose="02020603050405020304" pitchFamily="18" charset="0"/>
              </a:rPr>
              <a:t>Избушка это  пограничный пост, расположенный в сказках на границе двух миров: светлого и тёмного. Вход в неё  недоступен для героев из мира живых, поэтому приходится «поворачивать» её к себе, произнося слова   как заклинания: </a:t>
            </a:r>
            <a:r>
              <a:rPr lang="ru-RU" altLang="ru-RU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anose="02020603050405020304" pitchFamily="18" charset="0"/>
              </a:rPr>
              <a:t>«Избушка, избушка, встань ко мне передом, а к лесу задом».</a:t>
            </a:r>
            <a:r>
              <a:rPr lang="ru-RU" alt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anose="02020603050405020304" pitchFamily="18" charset="0"/>
              </a:rPr>
              <a:t> Войдя в избушку, герой  готов ко всем испытаниям, ведь это его добровольный выбор: жить счастливо или умереть. Избушка на курьих ножках (на куриной лапке три пальца) объясняется тем, что в волшебных сказках герой, отправляясь в дальний путь за своим счастьем, обязательно оказывается на распутье, то есть на пересечении дорог. Поэтому «куриная лапка» – это символ выбора, возможность самостоятельно решить свою судьбу.</a:t>
            </a:r>
            <a:endParaRPr lang="ru-RU" alt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2293" name="Picture 4">
            <a:extLst>
              <a:ext uri="{FF2B5EF4-FFF2-40B4-BE49-F238E27FC236}">
                <a16:creationId xmlns:a16="http://schemas.microsoft.com/office/drawing/2014/main" id="{B26F6E3B-9719-440D-B8BC-72C4B5874A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6056" y="3140968"/>
            <a:ext cx="2808434" cy="34115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1">
            <a:extLst>
              <a:ext uri="{FF2B5EF4-FFF2-40B4-BE49-F238E27FC236}">
                <a16:creationId xmlns:a16="http://schemas.microsoft.com/office/drawing/2014/main" id="{DDA9711E-1FA5-4827-B975-A3C5CACA14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476250"/>
            <a:ext cx="3887787" cy="618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0">
                <a:effectLst/>
              </a:rPr>
              <a:t> </a:t>
            </a:r>
            <a:r>
              <a:rPr lang="ru-RU" altLang="ru-RU" sz="2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 службе у Бабы - Яги ветры и лесные звери. Дружит она только со Змеем да Кощеем, общается с чёрным котом, змеями, жабами, вороном, летучими мышами. Чёрный кот символизирует неудачу, болезнь.  Змея, как существо «убивающее», означает смерть и уничтожение. Ворон, будучи говорящей птицей, символизирует пророчество, в  фольклоре – мрак и умерщвление. Такое окружение позволяет ей спокойно проживать на границе двух миров: мира живых и мира мёртвых.</a:t>
            </a:r>
            <a:r>
              <a:rPr lang="ru-RU" altLang="ru-RU" sz="2000" b="0">
                <a:effectLst/>
              </a:rPr>
              <a:t> </a:t>
            </a:r>
          </a:p>
        </p:txBody>
      </p:sp>
      <p:pic>
        <p:nvPicPr>
          <p:cNvPr id="13316" name="Picture 6" descr="C:\Documents and Settings\Администратор\Мои документы\0_49135_84a62e16_XL.gif">
            <a:extLst>
              <a:ext uri="{FF2B5EF4-FFF2-40B4-BE49-F238E27FC236}">
                <a16:creationId xmlns:a16="http://schemas.microsoft.com/office/drawing/2014/main" id="{ED251E42-A6FD-4FE6-9EDF-A73B0D90873C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764704"/>
            <a:ext cx="4379913" cy="5184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4">
            <a:extLst>
              <a:ext uri="{FF2B5EF4-FFF2-40B4-BE49-F238E27FC236}">
                <a16:creationId xmlns:a16="http://schemas.microsoft.com/office/drawing/2014/main" id="{586263DE-042F-412B-9CA5-4A79ECBA69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2349500"/>
            <a:ext cx="3816350" cy="43195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339" name="Прямоугольник 2">
            <a:extLst>
              <a:ext uri="{FF2B5EF4-FFF2-40B4-BE49-F238E27FC236}">
                <a16:creationId xmlns:a16="http://schemas.microsoft.com/office/drawing/2014/main" id="{FF24EED3-C7F2-46F3-80A9-5BAFC874B4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115888"/>
            <a:ext cx="8318500" cy="201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0">
                <a:solidFill>
                  <a:schemeClr val="bg1"/>
                </a:solidFill>
                <a:effectLst/>
              </a:rPr>
              <a:t>Баба Яга в  волшебных сказках выступает в них не только как добрая колдунья-помощница в пути между Жизнью и Смертью, Добром и Злом, Светом и Тьмой. Внешность у неё соответственная: длинные распущенные волосы – признак нечеловеческой силы и необъяснимых колдовских способностей; она не ходит, а летает в ступе, заметая помелом свой след, потому что она ближе к царству мёртвых и появление её в мире живых не должно быть замеченным.</a:t>
            </a:r>
            <a:r>
              <a:rPr lang="ru-RU" altLang="ru-RU" b="0">
                <a:effectLst/>
              </a:rPr>
              <a:t>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рямоугольник 1">
            <a:extLst>
              <a:ext uri="{FF2B5EF4-FFF2-40B4-BE49-F238E27FC236}">
                <a16:creationId xmlns:a16="http://schemas.microsoft.com/office/drawing/2014/main" id="{E0335077-FAA6-4B42-918F-616B083CE2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692150"/>
            <a:ext cx="3313113" cy="521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800" b="0">
                <a:effectLst/>
              </a:rPr>
              <a:t> </a:t>
            </a:r>
            <a:r>
              <a:rPr lang="ru-RU" altLang="ru-RU" sz="2800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Яга - </a:t>
            </a:r>
            <a:r>
              <a:rPr lang="ru-RU" altLang="ru-RU" sz="2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пограничница:</a:t>
            </a:r>
            <a:r>
              <a:rPr lang="ru-RU" altLang="ru-RU" sz="2800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у неё «костяная нога». Выражение «одной ногой в гробу» позволяет нам говорить о Яге ещё и как о «живом трупе», проживающем как раз на границе двух миров. </a:t>
            </a:r>
          </a:p>
        </p:txBody>
      </p:sp>
      <p:pic>
        <p:nvPicPr>
          <p:cNvPr id="15363" name="Picture 2" descr="C:\Мои документы\МОРОЗОВА Н.Т\ЛИТЕРАТУРА 5 класс\проект Баба Яга\73b850f48d60.jpg">
            <a:extLst>
              <a:ext uri="{FF2B5EF4-FFF2-40B4-BE49-F238E27FC236}">
                <a16:creationId xmlns:a16="http://schemas.microsoft.com/office/drawing/2014/main" id="{99641BC8-04C7-4388-8FF8-8B71C55905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392" y="476672"/>
            <a:ext cx="4155643" cy="57258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Documents and Settings\Администратор\Рабочий стол\портфолио\картинки Л.Д\мультики\1277815932_a_delicious_supper.jpg">
            <a:extLst>
              <a:ext uri="{FF2B5EF4-FFF2-40B4-BE49-F238E27FC236}">
                <a16:creationId xmlns:a16="http://schemas.microsoft.com/office/drawing/2014/main" id="{BA454A53-9708-40C3-8E7A-17E94156D1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4734916" cy="5545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387" name="Прямоугольник 2">
            <a:extLst>
              <a:ext uri="{FF2B5EF4-FFF2-40B4-BE49-F238E27FC236}">
                <a16:creationId xmlns:a16="http://schemas.microsoft.com/office/drawing/2014/main" id="{5F1D5FDC-9CA4-43CD-B594-E7065C9E35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5963" y="836613"/>
            <a:ext cx="3060700" cy="436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800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Со временем представление о Бабе Яге как о «живом трупе»   рассеялось, и мы видим её в сказках чаще всего в образе </a:t>
            </a:r>
            <a:r>
              <a:rPr lang="ru-RU" altLang="ru-RU" sz="2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доброй лесной старухи.</a:t>
            </a:r>
            <a:r>
              <a:rPr lang="ru-RU" altLang="ru-RU" sz="2800">
                <a:effectLst/>
              </a:rPr>
              <a:t>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D3096F13-1E8A-48F6-9C7B-B7484A0EE0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Использованная литература</a:t>
            </a:r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658B405A-8C72-4D18-859A-818F584E6B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  <a:buFont typeface="Arial" panose="020B0604020202020204" pitchFamily="34" charset="0"/>
              <a:buAutoNum type="arabicPeriod"/>
            </a:pPr>
            <a:r>
              <a:rPr lang="ru-RU" altLang="ru-RU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«Гуси-лебеди»</a:t>
            </a:r>
          </a:p>
          <a:p>
            <a:pPr marL="609600" indent="-609600">
              <a:lnSpc>
                <a:spcPct val="90000"/>
              </a:lnSpc>
              <a:buFont typeface="Arial" panose="020B0604020202020204" pitchFamily="34" charset="0"/>
              <a:buAutoNum type="arabicPeriod"/>
            </a:pPr>
            <a:r>
              <a:rPr lang="ru-RU" altLang="ru-RU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«Царевна-лягушка»</a:t>
            </a:r>
          </a:p>
          <a:p>
            <a:pPr marL="609600" indent="-609600">
              <a:lnSpc>
                <a:spcPct val="90000"/>
              </a:lnSpc>
              <a:buFont typeface="Arial" panose="020B0604020202020204" pitchFamily="34" charset="0"/>
              <a:buAutoNum type="arabicPeriod"/>
            </a:pPr>
            <a:r>
              <a:rPr lang="ru-RU" altLang="ru-RU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«Марья Моревна»</a:t>
            </a:r>
          </a:p>
          <a:p>
            <a:pPr marL="609600" indent="-609600">
              <a:lnSpc>
                <a:spcPct val="90000"/>
              </a:lnSpc>
              <a:buFont typeface="Arial" panose="020B0604020202020204" pitchFamily="34" charset="0"/>
              <a:buAutoNum type="arabicPeriod"/>
            </a:pPr>
            <a:r>
              <a:rPr lang="ru-RU" altLang="ru-RU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«Финист-ясный сокол»</a:t>
            </a:r>
          </a:p>
          <a:p>
            <a:pPr marL="609600" indent="-609600">
              <a:lnSpc>
                <a:spcPct val="90000"/>
              </a:lnSpc>
              <a:buFont typeface="Arial" panose="020B0604020202020204" pitchFamily="34" charset="0"/>
              <a:buAutoNum type="arabicPeriod"/>
            </a:pPr>
            <a:r>
              <a:rPr lang="ru-RU" altLang="ru-RU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«Поди туда-не знаю куда, принеси то-не знаю что»</a:t>
            </a:r>
          </a:p>
          <a:p>
            <a:pPr marL="609600" indent="-609600">
              <a:lnSpc>
                <a:spcPct val="90000"/>
              </a:lnSpc>
              <a:buFont typeface="Arial" panose="020B0604020202020204" pitchFamily="34" charset="0"/>
              <a:buAutoNum type="arabicPeriod"/>
            </a:pPr>
            <a:r>
              <a:rPr lang="ru-RU" altLang="ru-RU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«Баба-Яга»</a:t>
            </a:r>
          </a:p>
          <a:p>
            <a:pPr marL="609600" indent="-609600">
              <a:lnSpc>
                <a:spcPct val="90000"/>
              </a:lnSpc>
              <a:buFont typeface="Arial" panose="020B0604020202020204" pitchFamily="34" charset="0"/>
              <a:buAutoNum type="arabicPeriod"/>
            </a:pPr>
            <a:r>
              <a:rPr lang="ru-RU" altLang="ru-RU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«Василиса прекрасная».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extLst>
              <a:ext uri="{FF2B5EF4-FFF2-40B4-BE49-F238E27FC236}">
                <a16:creationId xmlns:a16="http://schemas.microsoft.com/office/drawing/2014/main" id="{3DC7A5E5-50D7-47ED-ACE6-8563995538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900" y="260350"/>
            <a:ext cx="8928100" cy="1143000"/>
          </a:xfrm>
        </p:spPr>
        <p:txBody>
          <a:bodyPr/>
          <a:lstStyle/>
          <a:p>
            <a:r>
              <a:rPr lang="ru-RU" altLang="ru-RU" sz="4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Проект подготовили: </a:t>
            </a:r>
            <a:br>
              <a:rPr lang="ru-RU" altLang="ru-RU" sz="4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</a:br>
            <a:r>
              <a:rPr lang="ru-RU" altLang="ru-RU" sz="2800" b="1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классный руководитель Дугарева Н.В.  </a:t>
            </a:r>
            <a:br>
              <a:rPr lang="ru-RU" altLang="ru-RU" sz="2800" b="1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</a:br>
            <a:r>
              <a:rPr lang="ru-RU" altLang="ru-RU" sz="2800" b="1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и учащиеся 2В класса</a:t>
            </a:r>
            <a:r>
              <a:rPr lang="ru-RU" altLang="ru-RU" sz="4000" b="1">
                <a:solidFill>
                  <a:srgbClr val="FFFF00"/>
                </a:solidFill>
                <a:latin typeface="Arial" panose="020B0604020202020204" pitchFamily="34" charset="0"/>
              </a:rPr>
              <a:t> </a:t>
            </a:r>
          </a:p>
        </p:txBody>
      </p:sp>
      <p:pic>
        <p:nvPicPr>
          <p:cNvPr id="29701" name="Picture 5" descr="Изображение 274">
            <a:extLst>
              <a:ext uri="{FF2B5EF4-FFF2-40B4-BE49-F238E27FC236}">
                <a16:creationId xmlns:a16="http://schemas.microsoft.com/office/drawing/2014/main" id="{504BA712-E9BD-4D2F-97B4-E7CB4524311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42988" y="1628775"/>
            <a:ext cx="6840537" cy="51308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>
            <a:extLst>
              <a:ext uri="{FF2B5EF4-FFF2-40B4-BE49-F238E27FC236}">
                <a16:creationId xmlns:a16="http://schemas.microsoft.com/office/drawing/2014/main" id="{7D58B533-7E46-4405-A340-946FC26C6E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2988" y="4972050"/>
            <a:ext cx="684053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 sz="2800">
              <a:solidFill>
                <a:srgbClr val="7030A0"/>
              </a:solidFill>
              <a:effectLst/>
            </a:endParaRPr>
          </a:p>
        </p:txBody>
      </p:sp>
      <p:pic>
        <p:nvPicPr>
          <p:cNvPr id="3076" name="Picture 7" descr="C:\Documents and Settings\Администратор\Рабочий стол\портфолио\картинки Л.Д\мультики\44113983_Baba_YAga.jpg">
            <a:extLst>
              <a:ext uri="{FF2B5EF4-FFF2-40B4-BE49-F238E27FC236}">
                <a16:creationId xmlns:a16="http://schemas.microsoft.com/office/drawing/2014/main" id="{8D1FAFFC-BBDA-4B0D-9FC0-5000FEA2BD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1557338"/>
            <a:ext cx="3743325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Text Box 6">
            <a:extLst>
              <a:ext uri="{FF2B5EF4-FFF2-40B4-BE49-F238E27FC236}">
                <a16:creationId xmlns:a16="http://schemas.microsoft.com/office/drawing/2014/main" id="{7B8B8C7A-9AA7-4792-9658-2E39CD01E7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0"/>
            <a:ext cx="8820150" cy="198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Тема </a:t>
            </a:r>
          </a:p>
          <a:p>
            <a:pPr algn="ctr"/>
            <a:r>
              <a:rPr lang="ru-RU" altLang="ru-RU" sz="4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нашего исследования:</a:t>
            </a:r>
            <a:r>
              <a:rPr lang="ru-RU" altLang="ru-RU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 algn="ctr"/>
            <a:endParaRPr lang="ru-RU" altLang="ru-RU" sz="28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079" name="Text Box 7">
            <a:extLst>
              <a:ext uri="{FF2B5EF4-FFF2-40B4-BE49-F238E27FC236}">
                <a16:creationId xmlns:a16="http://schemas.microsoft.com/office/drawing/2014/main" id="{EFFA9901-C77B-40FE-A0EA-CFE2013219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5013325"/>
            <a:ext cx="8562975" cy="210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4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«Образ Бабы Яги</a:t>
            </a:r>
          </a:p>
          <a:p>
            <a:pPr algn="ctr"/>
            <a:r>
              <a:rPr lang="ru-RU" altLang="ru-RU" sz="4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в русских народных сказках»</a:t>
            </a:r>
          </a:p>
          <a:p>
            <a:pPr algn="ctr"/>
            <a:endParaRPr lang="ru-RU" altLang="ru-RU" sz="4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>
            <a:extLst>
              <a:ext uri="{FF2B5EF4-FFF2-40B4-BE49-F238E27FC236}">
                <a16:creationId xmlns:a16="http://schemas.microsoft.com/office/drawing/2014/main" id="{FB6AEDC3-49C3-430B-B1CB-CF8C055568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ru-RU" altLang="ru-RU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Цель  исследования:</a:t>
            </a:r>
          </a:p>
        </p:txBody>
      </p:sp>
      <p:sp>
        <p:nvSpPr>
          <p:cNvPr id="28675" name="Rectangle 3">
            <a:extLst>
              <a:ext uri="{FF2B5EF4-FFF2-40B4-BE49-F238E27FC236}">
                <a16:creationId xmlns:a16="http://schemas.microsoft.com/office/drawing/2014/main" id="{623DE5A5-397D-4D1D-A38F-CE78E735D109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179388" y="1341438"/>
            <a:ext cx="8229600" cy="4525962"/>
          </a:xfrm>
        </p:spPr>
        <p:txBody>
          <a:bodyPr/>
          <a:lstStyle/>
          <a:p>
            <a:pPr algn="ctr">
              <a:buFont typeface="Arial" panose="020B0604020202020204" pitchFamily="34" charset="0"/>
              <a:buNone/>
            </a:pPr>
            <a:r>
              <a:rPr lang="ru-RU" alt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	</a:t>
            </a:r>
            <a:r>
              <a:rPr lang="ru-RU" altLang="ru-RU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выяснить добрая старушка или злая ведьма Баба Яга?</a:t>
            </a:r>
            <a:br>
              <a:rPr lang="ru-RU" altLang="ru-RU" sz="3600" b="1" dirty="0">
                <a:solidFill>
                  <a:srgbClr val="7030A0"/>
                </a:solidFill>
                <a:latin typeface="Arial" panose="020B0604020202020204" pitchFamily="34" charset="0"/>
              </a:rPr>
            </a:br>
            <a:endParaRPr lang="ru-RU" altLang="ru-RU" sz="3600" b="1" dirty="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pic>
        <p:nvPicPr>
          <p:cNvPr id="28681" name="Picture 9" descr="Изображение 269">
            <a:extLst>
              <a:ext uri="{FF2B5EF4-FFF2-40B4-BE49-F238E27FC236}">
                <a16:creationId xmlns:a16="http://schemas.microsoft.com/office/drawing/2014/main" id="{28F1F6FC-ABCC-4FA9-801B-EA326782B71F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7950" y="2852738"/>
            <a:ext cx="4319588" cy="3240087"/>
          </a:xfrm>
        </p:spPr>
      </p:pic>
      <p:pic>
        <p:nvPicPr>
          <p:cNvPr id="28683" name="Picture 11" descr="Изображение 275">
            <a:extLst>
              <a:ext uri="{FF2B5EF4-FFF2-40B4-BE49-F238E27FC236}">
                <a16:creationId xmlns:a16="http://schemas.microsoft.com/office/drawing/2014/main" id="{3357EE61-D8B4-4E55-9DAA-0D13182F22F3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0" y="2852738"/>
            <a:ext cx="4321175" cy="3241675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FA36E70-406D-4FA2-B2FB-913546F3ADEE}"/>
              </a:ext>
            </a:extLst>
          </p:cNvPr>
          <p:cNvSpPr/>
          <p:nvPr/>
        </p:nvSpPr>
        <p:spPr>
          <a:xfrm>
            <a:off x="323850" y="0"/>
            <a:ext cx="8642350" cy="762000"/>
          </a:xfrm>
          <a:prstGeom prst="rect">
            <a:avLst/>
          </a:prstGeom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400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опроса:</a:t>
            </a:r>
            <a:endParaRPr lang="ru-RU" altLang="ru-RU" sz="44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ирог 2">
            <a:extLst>
              <a:ext uri="{FF2B5EF4-FFF2-40B4-BE49-F238E27FC236}">
                <a16:creationId xmlns:a16="http://schemas.microsoft.com/office/drawing/2014/main" id="{ED4E9F70-38F5-4C57-8B8A-9977B48137A9}"/>
              </a:ext>
            </a:extLst>
          </p:cNvPr>
          <p:cNvSpPr/>
          <p:nvPr/>
        </p:nvSpPr>
        <p:spPr>
          <a:xfrm>
            <a:off x="468313" y="2565400"/>
            <a:ext cx="3240087" cy="2808288"/>
          </a:xfrm>
          <a:prstGeom prst="pi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 dirty="0">
              <a:solidFill>
                <a:srgbClr val="0000FF"/>
              </a:solidFill>
              <a:effectLst/>
            </a:endParaRPr>
          </a:p>
          <a:p>
            <a:pPr algn="ctr">
              <a:defRPr/>
            </a:pPr>
            <a:endParaRPr lang="ru-RU" b="0" dirty="0">
              <a:solidFill>
                <a:srgbClr val="0000FF"/>
              </a:solidFill>
              <a:effectLst/>
            </a:endParaRPr>
          </a:p>
          <a:p>
            <a:pPr algn="ctr">
              <a:defRPr/>
            </a:pPr>
            <a:endParaRPr lang="ru-RU" b="0" dirty="0">
              <a:solidFill>
                <a:srgbClr val="0000FF"/>
              </a:solidFill>
              <a:effectLst/>
            </a:endParaRPr>
          </a:p>
          <a:p>
            <a:pPr algn="ctr">
              <a:defRPr/>
            </a:pPr>
            <a:r>
              <a:rPr lang="ru-RU" b="0" dirty="0">
                <a:solidFill>
                  <a:srgbClr val="0000FF"/>
                </a:solidFill>
                <a:effectLst/>
              </a:rPr>
              <a:t>75%</a:t>
            </a:r>
            <a:r>
              <a:rPr lang="ru-RU" b="0" dirty="0">
                <a:solidFill>
                  <a:srgbClr val="FFFF00"/>
                </a:solidFill>
                <a:effectLst/>
              </a:rPr>
              <a:t>75 %</a:t>
            </a:r>
            <a:endParaRPr lang="ru-RU" b="0" dirty="0">
              <a:solidFill>
                <a:srgbClr val="0000FF"/>
              </a:solidFill>
              <a:effectLst/>
            </a:endParaRPr>
          </a:p>
        </p:txBody>
      </p:sp>
      <p:sp>
        <p:nvSpPr>
          <p:cNvPr id="4" name="Пирог 3">
            <a:extLst>
              <a:ext uri="{FF2B5EF4-FFF2-40B4-BE49-F238E27FC236}">
                <a16:creationId xmlns:a16="http://schemas.microsoft.com/office/drawing/2014/main" id="{7A3EF7C2-55B4-4213-9C22-93BB9853271B}"/>
              </a:ext>
            </a:extLst>
          </p:cNvPr>
          <p:cNvSpPr/>
          <p:nvPr/>
        </p:nvSpPr>
        <p:spPr>
          <a:xfrm rot="5400000">
            <a:off x="1296194" y="2312194"/>
            <a:ext cx="2087562" cy="2736850"/>
          </a:xfrm>
          <a:prstGeom prst="pie">
            <a:avLst>
              <a:gd name="adj1" fmla="val 10693562"/>
              <a:gd name="adj2" fmla="val 16200004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5" name="Пирог 4">
            <a:extLst>
              <a:ext uri="{FF2B5EF4-FFF2-40B4-BE49-F238E27FC236}">
                <a16:creationId xmlns:a16="http://schemas.microsoft.com/office/drawing/2014/main" id="{F9EFCD42-8520-4090-9A22-304517499932}"/>
              </a:ext>
            </a:extLst>
          </p:cNvPr>
          <p:cNvSpPr/>
          <p:nvPr/>
        </p:nvSpPr>
        <p:spPr>
          <a:xfrm>
            <a:off x="5003800" y="2420938"/>
            <a:ext cx="3240088" cy="2808287"/>
          </a:xfrm>
          <a:prstGeom prst="pie">
            <a:avLst>
              <a:gd name="adj1" fmla="val 5340666"/>
              <a:gd name="adj2" fmla="val 16200000"/>
            </a:avLst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04012821-010E-4416-B00E-6BE8221317A4}"/>
              </a:ext>
            </a:extLst>
          </p:cNvPr>
          <p:cNvSpPr/>
          <p:nvPr/>
        </p:nvSpPr>
        <p:spPr>
          <a:xfrm>
            <a:off x="900113" y="5589588"/>
            <a:ext cx="358775" cy="358775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effectLst/>
            </a:endParaRPr>
          </a:p>
        </p:txBody>
      </p:sp>
      <p:sp>
        <p:nvSpPr>
          <p:cNvPr id="8" name="Блок-схема: процесс 7">
            <a:extLst>
              <a:ext uri="{FF2B5EF4-FFF2-40B4-BE49-F238E27FC236}">
                <a16:creationId xmlns:a16="http://schemas.microsoft.com/office/drawing/2014/main" id="{2B3D3C4D-962E-45AE-BA84-5F5A7C14C87A}"/>
              </a:ext>
            </a:extLst>
          </p:cNvPr>
          <p:cNvSpPr/>
          <p:nvPr/>
        </p:nvSpPr>
        <p:spPr>
          <a:xfrm>
            <a:off x="827088" y="6165850"/>
            <a:ext cx="431800" cy="287338"/>
          </a:xfrm>
          <a:prstGeom prst="flowChartProces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 dirty="0">
              <a:solidFill>
                <a:srgbClr val="7030A0"/>
              </a:solidFill>
              <a:effectLst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48639426-1218-430E-8C9B-7E635D47D71E}"/>
              </a:ext>
            </a:extLst>
          </p:cNvPr>
          <p:cNvSpPr/>
          <p:nvPr/>
        </p:nvSpPr>
        <p:spPr>
          <a:xfrm>
            <a:off x="8243888" y="5445125"/>
            <a:ext cx="360362" cy="288925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effectLst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B5A7F3D8-E13D-4D1C-A8B4-91FF2A39BE2E}"/>
              </a:ext>
            </a:extLst>
          </p:cNvPr>
          <p:cNvSpPr/>
          <p:nvPr/>
        </p:nvSpPr>
        <p:spPr>
          <a:xfrm>
            <a:off x="8243888" y="6021388"/>
            <a:ext cx="360362" cy="360362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>
              <a:effectLst/>
            </a:endParaRPr>
          </a:p>
        </p:txBody>
      </p:sp>
      <p:sp>
        <p:nvSpPr>
          <p:cNvPr id="4106" name="TextBox 11">
            <a:extLst>
              <a:ext uri="{FF2B5EF4-FFF2-40B4-BE49-F238E27FC236}">
                <a16:creationId xmlns:a16="http://schemas.microsoft.com/office/drawing/2014/main" id="{C6F9B2E2-DDB5-48A0-A2FD-B495A0A28E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3350" y="6092825"/>
            <a:ext cx="15732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 знают</a:t>
            </a:r>
          </a:p>
        </p:txBody>
      </p:sp>
      <p:sp>
        <p:nvSpPr>
          <p:cNvPr id="4107" name="TextBox 13">
            <a:extLst>
              <a:ext uri="{FF2B5EF4-FFF2-40B4-BE49-F238E27FC236}">
                <a16:creationId xmlns:a16="http://schemas.microsoft.com/office/drawing/2014/main" id="{08C5B548-5C0D-4F96-B0EE-B4E9710CB4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59563" y="5300663"/>
            <a:ext cx="14986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Добрая</a:t>
            </a:r>
          </a:p>
        </p:txBody>
      </p:sp>
      <p:sp>
        <p:nvSpPr>
          <p:cNvPr id="4108" name="TextBox 14">
            <a:extLst>
              <a:ext uri="{FF2B5EF4-FFF2-40B4-BE49-F238E27FC236}">
                <a16:creationId xmlns:a16="http://schemas.microsoft.com/office/drawing/2014/main" id="{FB279DEF-ED3D-40D1-9F5B-47D45DC4AA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92950" y="5876925"/>
            <a:ext cx="10382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Злая</a:t>
            </a:r>
          </a:p>
        </p:txBody>
      </p:sp>
      <p:sp>
        <p:nvSpPr>
          <p:cNvPr id="4109" name="TextBox 15">
            <a:extLst>
              <a:ext uri="{FF2B5EF4-FFF2-40B4-BE49-F238E27FC236}">
                <a16:creationId xmlns:a16="http://schemas.microsoft.com/office/drawing/2014/main" id="{DC158521-9074-489B-9133-C5936F8D0A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836613"/>
            <a:ext cx="83581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опросе участвовали ученики 2В класса(25 человек)</a:t>
            </a:r>
          </a:p>
        </p:txBody>
      </p:sp>
      <p:sp>
        <p:nvSpPr>
          <p:cNvPr id="17" name="Пирог 16">
            <a:extLst>
              <a:ext uri="{FF2B5EF4-FFF2-40B4-BE49-F238E27FC236}">
                <a16:creationId xmlns:a16="http://schemas.microsoft.com/office/drawing/2014/main" id="{9D9244F9-1344-4FCA-9C15-D92C424A4724}"/>
              </a:ext>
            </a:extLst>
          </p:cNvPr>
          <p:cNvSpPr/>
          <p:nvPr/>
        </p:nvSpPr>
        <p:spPr>
          <a:xfrm rot="10800000">
            <a:off x="5219700" y="2420938"/>
            <a:ext cx="3024188" cy="2808287"/>
          </a:xfrm>
          <a:prstGeom prst="pie">
            <a:avLst>
              <a:gd name="adj1" fmla="val 5429424"/>
              <a:gd name="adj2" fmla="val 16213182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4111" name="TextBox 18">
            <a:extLst>
              <a:ext uri="{FF2B5EF4-FFF2-40B4-BE49-F238E27FC236}">
                <a16:creationId xmlns:a16="http://schemas.microsoft.com/office/drawing/2014/main" id="{02105A17-D319-481C-8148-A53DE4FC05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913" y="5516563"/>
            <a:ext cx="11382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Знают</a:t>
            </a:r>
          </a:p>
        </p:txBody>
      </p:sp>
      <p:sp>
        <p:nvSpPr>
          <p:cNvPr id="4112" name="TextBox 19">
            <a:extLst>
              <a:ext uri="{FF2B5EF4-FFF2-40B4-BE49-F238E27FC236}">
                <a16:creationId xmlns:a16="http://schemas.microsoft.com/office/drawing/2014/main" id="{0CD8018B-93E6-4775-B7B0-2F5B5D7A4F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557338"/>
            <a:ext cx="45053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>
                <a:solidFill>
                  <a:srgbClr val="66FF33"/>
                </a:solidFill>
                <a:effectLst/>
              </a:rPr>
              <a:t>Почему у Бабы Яги такой необычный</a:t>
            </a:r>
          </a:p>
          <a:p>
            <a:pPr eaLnBrk="1" hangingPunct="1"/>
            <a:r>
              <a:rPr lang="ru-RU" altLang="ru-RU">
                <a:solidFill>
                  <a:srgbClr val="66FF33"/>
                </a:solidFill>
                <a:effectLst/>
              </a:rPr>
              <a:t>вид и образ жизни?</a:t>
            </a:r>
          </a:p>
        </p:txBody>
      </p:sp>
      <p:sp>
        <p:nvSpPr>
          <p:cNvPr id="4113" name="TextBox 20">
            <a:extLst>
              <a:ext uri="{FF2B5EF4-FFF2-40B4-BE49-F238E27FC236}">
                <a16:creationId xmlns:a16="http://schemas.microsoft.com/office/drawing/2014/main" id="{674D8F9E-E6E9-4135-A219-915B4AB4F6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8263" y="1484313"/>
            <a:ext cx="3790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>
                <a:solidFill>
                  <a:srgbClr val="66FF33"/>
                </a:solidFill>
                <a:effectLst/>
              </a:rPr>
              <a:t>Злым или добрым является</a:t>
            </a:r>
          </a:p>
          <a:p>
            <a:pPr eaLnBrk="1" hangingPunct="1"/>
            <a:r>
              <a:rPr lang="ru-RU" altLang="ru-RU">
                <a:solidFill>
                  <a:srgbClr val="66FF33"/>
                </a:solidFill>
                <a:effectLst/>
              </a:rPr>
              <a:t>сказочный персонаж Баба Яга?</a:t>
            </a:r>
          </a:p>
        </p:txBody>
      </p:sp>
      <p:sp>
        <p:nvSpPr>
          <p:cNvPr id="4114" name="TextBox 21">
            <a:extLst>
              <a:ext uri="{FF2B5EF4-FFF2-40B4-BE49-F238E27FC236}">
                <a16:creationId xmlns:a16="http://schemas.microsoft.com/office/drawing/2014/main" id="{D299A0A1-82AC-421B-922F-C2A719BA70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51500" y="3644900"/>
            <a:ext cx="7207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0">
                <a:solidFill>
                  <a:srgbClr val="FFFF00"/>
                </a:solidFill>
                <a:effectLst/>
              </a:rPr>
              <a:t>50 %</a:t>
            </a:r>
          </a:p>
        </p:txBody>
      </p:sp>
      <p:sp>
        <p:nvSpPr>
          <p:cNvPr id="4115" name="TextBox 24">
            <a:extLst>
              <a:ext uri="{FF2B5EF4-FFF2-40B4-BE49-F238E27FC236}">
                <a16:creationId xmlns:a16="http://schemas.microsoft.com/office/drawing/2014/main" id="{A8228877-7F9D-460A-A656-58FC029024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75463" y="3500438"/>
            <a:ext cx="1127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0">
                <a:solidFill>
                  <a:srgbClr val="FFFF00"/>
                </a:solidFill>
                <a:effectLst/>
              </a:rPr>
              <a:t>50 %</a:t>
            </a:r>
          </a:p>
        </p:txBody>
      </p:sp>
      <p:sp>
        <p:nvSpPr>
          <p:cNvPr id="4116" name="TextBox 25">
            <a:extLst>
              <a:ext uri="{FF2B5EF4-FFF2-40B4-BE49-F238E27FC236}">
                <a16:creationId xmlns:a16="http://schemas.microsoft.com/office/drawing/2014/main" id="{DB059A9D-09B7-478E-95E8-4A977CE934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00338" y="3068638"/>
            <a:ext cx="10080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0">
                <a:solidFill>
                  <a:srgbClr val="FFFF00"/>
                </a:solidFill>
                <a:effectLst/>
              </a:rPr>
              <a:t>25 %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extLst>
              <a:ext uri="{FF2B5EF4-FFF2-40B4-BE49-F238E27FC236}">
                <a16:creationId xmlns:a16="http://schemas.microsoft.com/office/drawing/2014/main" id="{E3CE2E8C-3680-4C37-AFEF-67D2254068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340768"/>
            <a:ext cx="2520280" cy="2736304"/>
          </a:xfrm>
          <a:prstGeom prst="rect">
            <a:avLst/>
          </a:prstGeom>
          <a:ln>
            <a:noFill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5123" name="Rectangle 3">
            <a:extLst>
              <a:ext uri="{FF2B5EF4-FFF2-40B4-BE49-F238E27FC236}">
                <a16:creationId xmlns:a16="http://schemas.microsoft.com/office/drawing/2014/main" id="{A689691A-12BC-442C-81EA-1637431AA1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120650"/>
            <a:ext cx="8856662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altLang="ru-RU" sz="32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Баба Яга в волшебных сказках действует в четырёх воплощениях: </a:t>
            </a:r>
          </a:p>
        </p:txBody>
      </p:sp>
      <p:sp>
        <p:nvSpPr>
          <p:cNvPr id="5124" name="Прямоугольник 4">
            <a:extLst>
              <a:ext uri="{FF2B5EF4-FFF2-40B4-BE49-F238E27FC236}">
                <a16:creationId xmlns:a16="http://schemas.microsoft.com/office/drawing/2014/main" id="{AE915F78-CC37-4E41-A807-C49BBF8E36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1557338"/>
            <a:ext cx="27876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Яга-богатырша</a:t>
            </a:r>
            <a:r>
              <a:rPr lang="ru-RU" altLang="ru-RU" b="0">
                <a:effectLst/>
              </a:rPr>
              <a:t> </a:t>
            </a:r>
          </a:p>
        </p:txBody>
      </p:sp>
      <p:sp>
        <p:nvSpPr>
          <p:cNvPr id="5125" name="Прямоугольник 5">
            <a:extLst>
              <a:ext uri="{FF2B5EF4-FFF2-40B4-BE49-F238E27FC236}">
                <a16:creationId xmlns:a16="http://schemas.microsoft.com/office/drawing/2014/main" id="{8AAA3CB2-2302-40FF-810B-61BA55A677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4508500"/>
            <a:ext cx="36195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Яга-похитительница</a:t>
            </a:r>
            <a:r>
              <a:rPr lang="ru-RU" altLang="ru-RU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sp>
        <p:nvSpPr>
          <p:cNvPr id="5126" name="Прямоугольник 6">
            <a:extLst>
              <a:ext uri="{FF2B5EF4-FFF2-40B4-BE49-F238E27FC236}">
                <a16:creationId xmlns:a16="http://schemas.microsoft.com/office/drawing/2014/main" id="{C13FC496-45CF-4637-BD09-332204327A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1500" y="1557338"/>
            <a:ext cx="32353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Яга-дарительница</a:t>
            </a:r>
            <a:r>
              <a:rPr lang="ru-RU" altLang="ru-RU" b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sp>
        <p:nvSpPr>
          <p:cNvPr id="5127" name="Прямоугольник 7">
            <a:extLst>
              <a:ext uri="{FF2B5EF4-FFF2-40B4-BE49-F238E27FC236}">
                <a16:creationId xmlns:a16="http://schemas.microsoft.com/office/drawing/2014/main" id="{2DFFDE5E-23E9-4C89-A225-D64EB4614D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8263" y="4508500"/>
            <a:ext cx="370046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Яга – хранительница </a:t>
            </a:r>
            <a:endParaRPr lang="ru-RU" altLang="ru-RU" sz="2800" b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8" name="Picture 4" descr="C:\Documents and Settings\Администратор\Рабочий стол\портфолио\картинки Л.Д\мультики\Jaga8_small.jpg">
            <a:extLst>
              <a:ext uri="{FF2B5EF4-FFF2-40B4-BE49-F238E27FC236}">
                <a16:creationId xmlns:a16="http://schemas.microsoft.com/office/drawing/2014/main" id="{E70BD6E0-CCE9-46A6-8047-C5300EEF8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5013176"/>
            <a:ext cx="1558156" cy="1690714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</p:pic>
      <p:pic>
        <p:nvPicPr>
          <p:cNvPr id="5129" name="Picture 5" descr="C:\Documents and Settings\Администратор\Рабочий стол\портфолио\картинки Л.Д\мультики\kl-koczer-nn-47729142_koch04.jpg">
            <a:extLst>
              <a:ext uri="{FF2B5EF4-FFF2-40B4-BE49-F238E27FC236}">
                <a16:creationId xmlns:a16="http://schemas.microsoft.com/office/drawing/2014/main" id="{EA41CCF8-CE68-479F-B82B-0C812A12A9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132855"/>
            <a:ext cx="1728192" cy="2422721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</p:pic>
      <p:pic>
        <p:nvPicPr>
          <p:cNvPr id="5130" name="Picture 6" descr="C:\Documents and Settings\Администратор\Рабочий стол\портфолио\картинки Л.Д\мультики\03lab2s4n1241788194.jpg">
            <a:extLst>
              <a:ext uri="{FF2B5EF4-FFF2-40B4-BE49-F238E27FC236}">
                <a16:creationId xmlns:a16="http://schemas.microsoft.com/office/drawing/2014/main" id="{622D0930-2C98-4104-917B-588FA36D80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5084763"/>
            <a:ext cx="1512217" cy="172954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</p:pic>
      <p:pic>
        <p:nvPicPr>
          <p:cNvPr id="5131" name="Picture 2" descr="C:\Documents and Settings\АНДРЕЙ\Мои документы\МОРОЗОВА Н.Т\img060.jpg">
            <a:extLst>
              <a:ext uri="{FF2B5EF4-FFF2-40B4-BE49-F238E27FC236}">
                <a16:creationId xmlns:a16="http://schemas.microsoft.com/office/drawing/2014/main" id="{0E7CB9F3-EA74-4EEB-8F6B-9909F5AC0F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132856"/>
            <a:ext cx="1728192" cy="245498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</p:pic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id="{76492413-7E6E-4DC0-9667-D2FC6241C169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2339975" y="2276475"/>
            <a:ext cx="647700" cy="865188"/>
          </a:xfrm>
          <a:prstGeom prst="straightConnector1">
            <a:avLst/>
          </a:prstGeom>
          <a:noFill/>
          <a:ln w="38100" algn="ctr">
            <a:solidFill>
              <a:schemeClr val="bg1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41989546-FB9B-467E-AD42-DB5DF7FA3A94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508625" y="2276475"/>
            <a:ext cx="647700" cy="792163"/>
          </a:xfrm>
          <a:prstGeom prst="straightConnector1">
            <a:avLst/>
          </a:prstGeom>
          <a:noFill/>
          <a:ln w="38100" algn="ctr">
            <a:solidFill>
              <a:schemeClr val="bg1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Прямая со стрелкой 16">
            <a:extLst>
              <a:ext uri="{FF2B5EF4-FFF2-40B4-BE49-F238E27FC236}">
                <a16:creationId xmlns:a16="http://schemas.microsoft.com/office/drawing/2014/main" id="{11068DBA-1F90-4ECC-8D04-7D92DD4EC3C8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3059113" y="4076700"/>
            <a:ext cx="433387" cy="431800"/>
          </a:xfrm>
          <a:prstGeom prst="straightConnector1">
            <a:avLst/>
          </a:prstGeom>
          <a:noFill/>
          <a:ln w="38100" algn="ctr">
            <a:solidFill>
              <a:schemeClr val="bg1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" name="Прямая со стрелкой 18">
            <a:extLst>
              <a:ext uri="{FF2B5EF4-FFF2-40B4-BE49-F238E27FC236}">
                <a16:creationId xmlns:a16="http://schemas.microsoft.com/office/drawing/2014/main" id="{557E5757-E08F-4D58-B5ED-4DF12C420E2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859338" y="4076700"/>
            <a:ext cx="360362" cy="431800"/>
          </a:xfrm>
          <a:prstGeom prst="straightConnector1">
            <a:avLst/>
          </a:prstGeom>
          <a:noFill/>
          <a:ln w="38100" algn="ctr">
            <a:solidFill>
              <a:schemeClr val="bg1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2" descr="C:\Documents and Settings\АНДРЕЙ\Мои документы\МОРОЗОВА Н.Т\img060.jpg">
            <a:extLst>
              <a:ext uri="{FF2B5EF4-FFF2-40B4-BE49-F238E27FC236}">
                <a16:creationId xmlns:a16="http://schemas.microsoft.com/office/drawing/2014/main" id="{E595E136-34C4-4439-9C60-EC6534DA0E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196975"/>
            <a:ext cx="3743325" cy="54403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8" name="Picture 2" descr="C:\Мои документы\МОРОЗОВА Н.Т\ЛИТЕРАТУРА 5 класс\проект Баба Яга\Иллюстрации к сказкам о Бабе Яге\img086.jpg">
            <a:extLst>
              <a:ext uri="{FF2B5EF4-FFF2-40B4-BE49-F238E27FC236}">
                <a16:creationId xmlns:a16="http://schemas.microsoft.com/office/drawing/2014/main" id="{1A2C366F-1133-4C8F-A921-3732902B83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2781300"/>
            <a:ext cx="3889375" cy="38877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149" name="Прямоугольник 4">
            <a:extLst>
              <a:ext uri="{FF2B5EF4-FFF2-40B4-BE49-F238E27FC236}">
                <a16:creationId xmlns:a16="http://schemas.microsoft.com/office/drawing/2014/main" id="{8A35EDEF-4EB8-4479-84F8-97488DB806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6100" y="1125538"/>
            <a:ext cx="4572000" cy="15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2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Обладает мечом-кладенцом и на равных бьётся с богатырями.</a:t>
            </a:r>
          </a:p>
        </p:txBody>
      </p:sp>
      <p:sp>
        <p:nvSpPr>
          <p:cNvPr id="6151" name="Rectangle 7">
            <a:extLst>
              <a:ext uri="{FF2B5EF4-FFF2-40B4-BE49-F238E27FC236}">
                <a16:creationId xmlns:a16="http://schemas.microsoft.com/office/drawing/2014/main" id="{37ED3C05-9B46-43F2-AC08-579B62313B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5150" y="260350"/>
            <a:ext cx="51450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6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Баба Яга - богатырша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2">
            <a:extLst>
              <a:ext uri="{FF2B5EF4-FFF2-40B4-BE49-F238E27FC236}">
                <a16:creationId xmlns:a16="http://schemas.microsoft.com/office/drawing/2014/main" id="{C3A71158-4702-45C6-8F4C-6E9885EB9B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5645" y="2780928"/>
            <a:ext cx="5348288" cy="3467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173" name="Прямоугольник 5">
            <a:extLst>
              <a:ext uri="{FF2B5EF4-FFF2-40B4-BE49-F238E27FC236}">
                <a16:creationId xmlns:a16="http://schemas.microsoft.com/office/drawing/2014/main" id="{53B9798C-9D30-4116-BC70-352A2A48DE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528" y="981075"/>
            <a:ext cx="871252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Она принимает героя, иногда испытывает его и вручает ему чудесного огнедышащего коня, богатые дары, чудесные предметы: сапоги-скороходы, ковер-самолет, меч - кладенец, волшебный клубок.</a:t>
            </a:r>
          </a:p>
        </p:txBody>
      </p:sp>
      <p:sp>
        <p:nvSpPr>
          <p:cNvPr id="7175" name="Rectangle 7">
            <a:extLst>
              <a:ext uri="{FF2B5EF4-FFF2-40B4-BE49-F238E27FC236}">
                <a16:creationId xmlns:a16="http://schemas.microsoft.com/office/drawing/2014/main" id="{B2D18339-A8D1-4742-98C7-34E01A4142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5150" y="260350"/>
            <a:ext cx="58562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6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Баба Яга - дарительница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2">
            <a:extLst>
              <a:ext uri="{FF2B5EF4-FFF2-40B4-BE49-F238E27FC236}">
                <a16:creationId xmlns:a16="http://schemas.microsoft.com/office/drawing/2014/main" id="{28642164-23F3-4CEC-BB3E-557AB7AA2D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1052513"/>
            <a:ext cx="4953000" cy="3114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196" name="Picture 2">
            <a:extLst>
              <a:ext uri="{FF2B5EF4-FFF2-40B4-BE49-F238E27FC236}">
                <a16:creationId xmlns:a16="http://schemas.microsoft.com/office/drawing/2014/main" id="{86645E9E-CE49-482F-A4F8-93792BD1C0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4005263"/>
            <a:ext cx="4105275" cy="2736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198" name="Прямоугольник 7">
            <a:extLst>
              <a:ext uri="{FF2B5EF4-FFF2-40B4-BE49-F238E27FC236}">
                <a16:creationId xmlns:a16="http://schemas.microsoft.com/office/drawing/2014/main" id="{F9968D2C-AC74-4C06-90A6-5CEA9C1B30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1125538"/>
            <a:ext cx="3673475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Яга крадет детей, иногда бросая их, уже мертвых, на крышу родного дома, но чаще всего унося в свою избушку на курьих ножках, или в чистое поле, или под землю.</a:t>
            </a:r>
          </a:p>
        </p:txBody>
      </p:sp>
      <p:sp>
        <p:nvSpPr>
          <p:cNvPr id="8199" name="Прямоугольник 8">
            <a:extLst>
              <a:ext uri="{FF2B5EF4-FFF2-40B4-BE49-F238E27FC236}">
                <a16:creationId xmlns:a16="http://schemas.microsoft.com/office/drawing/2014/main" id="{0FB3C7CA-63DB-47D2-976A-A69E4AC4FD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59338" y="5229225"/>
            <a:ext cx="4033837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Из этой диковинной избы дети, да и взрослые, спасаются, перехитрив Ягу.</a:t>
            </a:r>
          </a:p>
        </p:txBody>
      </p:sp>
      <p:sp>
        <p:nvSpPr>
          <p:cNvPr id="8201" name="Text Box 9">
            <a:extLst>
              <a:ext uri="{FF2B5EF4-FFF2-40B4-BE49-F238E27FC236}">
                <a16:creationId xmlns:a16="http://schemas.microsoft.com/office/drawing/2014/main" id="{706155F9-E539-4668-9C37-A0264A5883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813" y="188913"/>
            <a:ext cx="70358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4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Баба Яга - похитительница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452</TotalTime>
  <Words>774</Words>
  <Application>Microsoft Office PowerPoint</Application>
  <PresentationFormat>Экран (4:3)</PresentationFormat>
  <Paragraphs>57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Monotype Corsiva</vt:lpstr>
      <vt:lpstr>Times New Roman</vt:lpstr>
      <vt:lpstr>Тема Office</vt:lpstr>
      <vt:lpstr>Презентация PowerPoint</vt:lpstr>
      <vt:lpstr>Проект подготовили:  классный руководитель Дугарева Н.В.   и учащиеся 2В класса </vt:lpstr>
      <vt:lpstr>Презентация PowerPoint</vt:lpstr>
      <vt:lpstr>Цель  исследования: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Использованная литература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Мария Гришина</cp:lastModifiedBy>
  <cp:revision>50</cp:revision>
  <dcterms:created xsi:type="dcterms:W3CDTF">2011-10-11T14:12:57Z</dcterms:created>
  <dcterms:modified xsi:type="dcterms:W3CDTF">2018-12-15T03:19:40Z</dcterms:modified>
</cp:coreProperties>
</file>