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20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Средний стиль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3" d="100"/>
          <a:sy n="83" d="100"/>
        </p:scale>
        <p:origin x="-1992" y="-8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4A7464-1CBC-406A-8B51-E3F7E34A6E1A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B274B6-48E4-4A58-A19C-3A6F1EF6663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B274B6-48E4-4A58-A19C-3A6F1EF6663B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D5368-2136-4BC0-A816-2350A8848AB4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E0035-CB64-4DBD-8338-1697684AF5A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D5368-2136-4BC0-A816-2350A8848AB4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E0035-CB64-4DBD-8338-1697684AF5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D5368-2136-4BC0-A816-2350A8848AB4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E0035-CB64-4DBD-8338-1697684AF5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D5368-2136-4BC0-A816-2350A8848AB4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E0035-CB64-4DBD-8338-1697684AF5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D5368-2136-4BC0-A816-2350A8848AB4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220E0035-CB64-4DBD-8338-1697684AF5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D5368-2136-4BC0-A816-2350A8848AB4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E0035-CB64-4DBD-8338-1697684AF5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D5368-2136-4BC0-A816-2350A8848AB4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E0035-CB64-4DBD-8338-1697684AF5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D5368-2136-4BC0-A816-2350A8848AB4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E0035-CB64-4DBD-8338-1697684AF5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D5368-2136-4BC0-A816-2350A8848AB4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E0035-CB64-4DBD-8338-1697684AF5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D5368-2136-4BC0-A816-2350A8848AB4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E0035-CB64-4DBD-8338-1697684AF5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D5368-2136-4BC0-A816-2350A8848AB4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E0035-CB64-4DBD-8338-1697684AF5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CF1D5368-2136-4BC0-A816-2350A8848AB4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220E0035-CB64-4DBD-8338-1697684AF5A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021" r:id="rId1"/>
    <p:sldLayoutId id="2147484022" r:id="rId2"/>
    <p:sldLayoutId id="2147484023" r:id="rId3"/>
    <p:sldLayoutId id="2147484024" r:id="rId4"/>
    <p:sldLayoutId id="2147484025" r:id="rId5"/>
    <p:sldLayoutId id="2147484026" r:id="rId6"/>
    <p:sldLayoutId id="2147484027" r:id="rId7"/>
    <p:sldLayoutId id="2147484028" r:id="rId8"/>
    <p:sldLayoutId id="2147484029" r:id="rId9"/>
    <p:sldLayoutId id="2147484030" r:id="rId10"/>
    <p:sldLayoutId id="214748403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2143116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Использование метода проекта на уроках литературы и во время внеурочной деятельности.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85852" y="4357694"/>
            <a:ext cx="6400800" cy="1752600"/>
          </a:xfrm>
        </p:spPr>
        <p:txBody>
          <a:bodyPr>
            <a:normAutofit/>
          </a:bodyPr>
          <a:lstStyle/>
          <a:p>
            <a:r>
              <a:rPr lang="ru-RU" dirty="0" smtClean="0"/>
              <a:t>Старшинова О.Л </a:t>
            </a:r>
            <a:r>
              <a:rPr lang="ru-RU" dirty="0" smtClean="0"/>
              <a:t>МКОУ гимназия,</a:t>
            </a:r>
          </a:p>
          <a:p>
            <a:r>
              <a:rPr lang="ru-RU" dirty="0" smtClean="0"/>
              <a:t>первая </a:t>
            </a:r>
            <a:r>
              <a:rPr lang="ru-RU" dirty="0" smtClean="0"/>
              <a:t>квалификационная категория.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57158" y="1500174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Проект есть всякое действие, индивидуальное или групповое, совершаемое от всего сердца 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      </a:t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dirty="0" smtClean="0"/>
              <a:t>                               </a:t>
            </a:r>
            <a:r>
              <a:rPr lang="ru-RU" dirty="0" err="1" smtClean="0"/>
              <a:t>Килпатрик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285728"/>
            <a:ext cx="8715404" cy="2071678"/>
          </a:xfrm>
        </p:spPr>
        <p:txBody>
          <a:bodyPr>
            <a:normAutofit fontScale="90000"/>
          </a:bodyPr>
          <a:lstStyle/>
          <a:p>
            <a:pPr algn="l"/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Основополагающие умения и качества человека 21 </a:t>
            </a:r>
            <a:r>
              <a:rPr lang="ru-RU" dirty="0" smtClean="0"/>
              <a:t>века: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3100" dirty="0" smtClean="0"/>
              <a:t>1.творчество </a:t>
            </a:r>
            <a:r>
              <a:rPr lang="ru-RU" sz="3100" dirty="0" smtClean="0"/>
              <a:t>и любознательность</a:t>
            </a:r>
            <a:br>
              <a:rPr lang="ru-RU" sz="3100" dirty="0" smtClean="0"/>
            </a:br>
            <a:r>
              <a:rPr lang="ru-RU" sz="3100" dirty="0" smtClean="0"/>
              <a:t>2.умение работать с информацией </a:t>
            </a:r>
            <a:br>
              <a:rPr lang="ru-RU" sz="3100" dirty="0" smtClean="0"/>
            </a:br>
            <a:r>
              <a:rPr lang="ru-RU" sz="3100" dirty="0" smtClean="0"/>
              <a:t>3.межличностное взаимодействие и сотрудничество </a:t>
            </a:r>
            <a:br>
              <a:rPr lang="ru-RU" sz="3100" dirty="0" smtClean="0"/>
            </a:br>
            <a:r>
              <a:rPr lang="ru-RU" sz="3100" dirty="0" smtClean="0"/>
              <a:t>4.умение ставить и решать проблемы</a:t>
            </a:r>
            <a:br>
              <a:rPr lang="ru-RU" sz="3100" dirty="0" smtClean="0"/>
            </a:br>
            <a:r>
              <a:rPr lang="ru-RU" sz="3100" dirty="0" smtClean="0"/>
              <a:t>5. направленность на саморазвитие </a:t>
            </a:r>
            <a:br>
              <a:rPr lang="ru-RU" sz="3100" dirty="0" smtClean="0"/>
            </a:br>
            <a:r>
              <a:rPr lang="ru-RU" sz="3100" dirty="0" smtClean="0"/>
              <a:t>6. социальная ответственность  </a:t>
            </a:r>
            <a:r>
              <a:rPr lang="ru-RU" sz="3100" dirty="0" smtClean="0"/>
              <a:t>- способность </a:t>
            </a:r>
            <a:r>
              <a:rPr lang="ru-RU" sz="3100" dirty="0" smtClean="0"/>
              <a:t>действовать </a:t>
            </a:r>
            <a:r>
              <a:rPr lang="ru-RU" sz="3100" dirty="0" smtClean="0"/>
              <a:t>в</a:t>
            </a:r>
            <a:r>
              <a:rPr lang="ru-RU" sz="3100" dirty="0" smtClean="0"/>
              <a:t> </a:t>
            </a:r>
            <a:r>
              <a:rPr lang="ru-RU" sz="3100" dirty="0" smtClean="0"/>
              <a:t>интересах  сообщества </a:t>
            </a:r>
            <a:br>
              <a:rPr lang="ru-RU" sz="3100" dirty="0" smtClean="0"/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8229600" cy="368280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Цель –формирование умения использования информационных технологий при разработке инструментов и </a:t>
            </a:r>
            <a:r>
              <a:rPr lang="ru-RU" dirty="0" smtClean="0"/>
              <a:t>материалов, повышающих </a:t>
            </a:r>
            <a:r>
              <a:rPr lang="ru-RU" dirty="0" smtClean="0"/>
              <a:t>эффективность и результативность учебного процесса. 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Задачи проектной деятельности:</a:t>
            </a:r>
            <a:br>
              <a:rPr lang="ru-RU" dirty="0" smtClean="0"/>
            </a:br>
            <a:r>
              <a:rPr lang="ru-RU" sz="3600" dirty="0" smtClean="0"/>
              <a:t>- формировать у обучающихся систему интеллектуальных знаний, умений и навыков, которые способствуют развитию творческих способностей, инициативы и самостоятельности ;</a:t>
            </a:r>
            <a:br>
              <a:rPr lang="ru-RU" sz="3600" dirty="0" smtClean="0"/>
            </a:br>
            <a:r>
              <a:rPr lang="ru-RU" sz="3600" dirty="0" smtClean="0"/>
              <a:t>- повышать  самооценку </a:t>
            </a:r>
            <a:r>
              <a:rPr lang="ru-RU" sz="3600" dirty="0" smtClean="0"/>
              <a:t>обучающихся, </a:t>
            </a:r>
            <a:r>
              <a:rPr lang="ru-RU" sz="3600" dirty="0" smtClean="0"/>
              <a:t>благодаря достижению поставленной </a:t>
            </a:r>
            <a:r>
              <a:rPr lang="ru-RU" sz="3600" dirty="0"/>
              <a:t>ц</a:t>
            </a:r>
            <a:r>
              <a:rPr lang="ru-RU" sz="3600" dirty="0" smtClean="0"/>
              <a:t>ели и полученных </a:t>
            </a:r>
            <a:r>
              <a:rPr lang="ru-RU" sz="3600" dirty="0" smtClean="0"/>
              <a:t>результатов. </a:t>
            </a:r>
            <a:endParaRPr lang="ru-RU" sz="36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428596" y="500040"/>
          <a:ext cx="7191405" cy="500066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2397135"/>
                <a:gridCol w="2397135"/>
                <a:gridCol w="2397135"/>
              </a:tblGrid>
              <a:tr h="1000132">
                <a:tc>
                  <a:txBody>
                    <a:bodyPr/>
                    <a:lstStyle/>
                    <a:p>
                      <a:r>
                        <a:rPr lang="ru-RU" dirty="0" smtClean="0"/>
                        <a:t>Проблема</a:t>
                      </a:r>
                      <a:r>
                        <a:rPr lang="ru-RU" baseline="0" dirty="0" smtClean="0"/>
                        <a:t> проекта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«Почему?»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Актуальность проблемы</a:t>
                      </a:r>
                      <a:r>
                        <a:rPr lang="ru-RU" baseline="0" dirty="0" smtClean="0"/>
                        <a:t>- мотивация </a:t>
                      </a:r>
                      <a:endParaRPr lang="ru-RU" dirty="0"/>
                    </a:p>
                  </a:txBody>
                  <a:tcPr/>
                </a:tc>
              </a:tr>
              <a:tr h="1000132">
                <a:tc>
                  <a:txBody>
                    <a:bodyPr/>
                    <a:lstStyle/>
                    <a:p>
                      <a:r>
                        <a:rPr lang="ru-RU" dirty="0" smtClean="0"/>
                        <a:t>Цель</a:t>
                      </a:r>
                      <a:r>
                        <a:rPr lang="ru-RU" baseline="0" dirty="0" smtClean="0"/>
                        <a:t> проекта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«Зачем?» ( мы делаем проект)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Целеполагание </a:t>
                      </a:r>
                      <a:endParaRPr lang="ru-RU" dirty="0"/>
                    </a:p>
                  </a:txBody>
                  <a:tcPr/>
                </a:tc>
              </a:tr>
              <a:tr h="1000132">
                <a:tc>
                  <a:txBody>
                    <a:bodyPr/>
                    <a:lstStyle/>
                    <a:p>
                      <a:r>
                        <a:rPr lang="ru-RU" dirty="0" smtClean="0"/>
                        <a:t>Задачи</a:t>
                      </a:r>
                      <a:r>
                        <a:rPr lang="ru-RU" baseline="0" dirty="0" smtClean="0"/>
                        <a:t> проекта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«Что?»  ( для чего мы это делаем)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Постановка</a:t>
                      </a:r>
                      <a:r>
                        <a:rPr lang="ru-RU" baseline="0" dirty="0" smtClean="0"/>
                        <a:t> задачи</a:t>
                      </a:r>
                      <a:endParaRPr lang="ru-RU" dirty="0"/>
                    </a:p>
                  </a:txBody>
                  <a:tcPr/>
                </a:tc>
              </a:tr>
              <a:tr h="1000132">
                <a:tc>
                  <a:txBody>
                    <a:bodyPr/>
                    <a:lstStyle/>
                    <a:p>
                      <a:r>
                        <a:rPr lang="ru-RU" dirty="0" smtClean="0"/>
                        <a:t>Методы и способы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«Как?» ( мы это можем делать)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Выбор способов и </a:t>
                      </a:r>
                      <a:r>
                        <a:rPr lang="ru-RU" dirty="0" smtClean="0"/>
                        <a:t>методов</a:t>
                      </a:r>
                      <a:r>
                        <a:rPr lang="ru-RU" baseline="0" dirty="0" smtClean="0"/>
                        <a:t> </a:t>
                      </a:r>
                      <a:r>
                        <a:rPr lang="ru-RU" baseline="0" dirty="0" smtClean="0"/>
                        <a:t>планирования</a:t>
                      </a:r>
                      <a:endParaRPr lang="ru-RU" dirty="0"/>
                    </a:p>
                  </a:txBody>
                  <a:tcPr/>
                </a:tc>
              </a:tr>
              <a:tr h="1000132">
                <a:tc>
                  <a:txBody>
                    <a:bodyPr/>
                    <a:lstStyle/>
                    <a:p>
                      <a:r>
                        <a:rPr lang="ru-RU" dirty="0" smtClean="0"/>
                        <a:t>Результат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«Что</a:t>
                      </a:r>
                      <a:r>
                        <a:rPr lang="ru-RU" baseline="0" dirty="0" smtClean="0"/>
                        <a:t> </a:t>
                      </a:r>
                      <a:r>
                        <a:rPr lang="ru-RU" baseline="0" dirty="0" smtClean="0"/>
                        <a:t>получится</a:t>
                      </a:r>
                      <a:r>
                        <a:rPr lang="ru-RU" baseline="0" dirty="0" smtClean="0"/>
                        <a:t>?»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Ожидаемый результат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972452" cy="939784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Этапы работы над </a:t>
            </a:r>
            <a:r>
              <a:rPr lang="ru-RU" dirty="0" smtClean="0"/>
              <a:t>проектом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3100" dirty="0" smtClean="0"/>
              <a:t>1. Подготовительный этап:</a:t>
            </a:r>
            <a:br>
              <a:rPr lang="ru-RU" sz="3100" dirty="0" smtClean="0"/>
            </a:br>
            <a:r>
              <a:rPr lang="ru-RU" sz="3100" dirty="0" smtClean="0"/>
              <a:t>-определение </a:t>
            </a:r>
            <a:r>
              <a:rPr lang="ru-RU" sz="3100" dirty="0"/>
              <a:t> </a:t>
            </a:r>
            <a:r>
              <a:rPr lang="ru-RU" sz="3100" dirty="0" smtClean="0"/>
              <a:t>темы и цели </a:t>
            </a:r>
            <a:r>
              <a:rPr lang="ru-RU" sz="3100" dirty="0" smtClean="0"/>
              <a:t>проекта,</a:t>
            </a: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>-формирование групп для работы над </a:t>
            </a:r>
            <a:r>
              <a:rPr lang="ru-RU" sz="3100" dirty="0" smtClean="0"/>
              <a:t>проектом,</a:t>
            </a: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>-планирование этапов </a:t>
            </a:r>
            <a:r>
              <a:rPr lang="ru-RU" sz="3100" dirty="0" smtClean="0"/>
              <a:t>работы.</a:t>
            </a: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>2. Работа над </a:t>
            </a:r>
            <a:r>
              <a:rPr lang="ru-RU" sz="3100" dirty="0" smtClean="0"/>
              <a:t>проектом в  </a:t>
            </a:r>
            <a:r>
              <a:rPr lang="ru-RU" sz="3100" dirty="0" smtClean="0"/>
              <a:t>группах:</a:t>
            </a:r>
            <a:br>
              <a:rPr lang="ru-RU" sz="3100" dirty="0" smtClean="0"/>
            </a:br>
            <a:r>
              <a:rPr lang="ru-RU" sz="3100" dirty="0"/>
              <a:t>-</a:t>
            </a:r>
            <a:r>
              <a:rPr lang="ru-RU" sz="3100" dirty="0" smtClean="0"/>
              <a:t> планирование </a:t>
            </a:r>
            <a:r>
              <a:rPr lang="ru-RU" sz="3100" dirty="0" smtClean="0"/>
              <a:t>работы,</a:t>
            </a: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>- исследование,</a:t>
            </a: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>- оформление выводов и </a:t>
            </a:r>
            <a:r>
              <a:rPr lang="ru-RU" sz="3100" dirty="0" smtClean="0"/>
              <a:t>результатов. </a:t>
            </a: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>3.Представление - защита </a:t>
            </a:r>
            <a:r>
              <a:rPr lang="ru-RU" sz="3100" dirty="0" smtClean="0"/>
              <a:t>проекта.</a:t>
            </a: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>4. Оценка </a:t>
            </a:r>
            <a:r>
              <a:rPr lang="ru-RU" sz="3100" dirty="0" smtClean="0"/>
              <a:t>проекта. </a:t>
            </a: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>5. </a:t>
            </a:r>
            <a:r>
              <a:rPr lang="ru-RU" sz="3100" dirty="0" smtClean="0"/>
              <a:t>Рефлексия - </a:t>
            </a:r>
            <a:r>
              <a:rPr lang="ru-RU" sz="3100" dirty="0" smtClean="0"/>
              <a:t>анализ меры своего участия в общем </a:t>
            </a:r>
            <a:r>
              <a:rPr lang="ru-RU" sz="3100" dirty="0" smtClean="0"/>
              <a:t>деле. </a:t>
            </a:r>
            <a:endParaRPr lang="ru-RU" sz="31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Бизнес-проекты</a:t>
            </a:r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500034" y="1397000"/>
          <a:ext cx="7119966" cy="450073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3559983"/>
                <a:gridCol w="3559983"/>
              </a:tblGrid>
              <a:tr h="1061645">
                <a:tc>
                  <a:txBody>
                    <a:bodyPr/>
                    <a:lstStyle/>
                    <a:p>
                      <a:r>
                        <a:rPr lang="ru-RU" dirty="0" smtClean="0"/>
                        <a:t>Выпуск школьного словаря-</a:t>
                      </a:r>
                      <a:r>
                        <a:rPr lang="ru-RU" baseline="0" dirty="0" smtClean="0"/>
                        <a:t> справочника к роману Пушкина « Евгений Онегин»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Диплом </a:t>
                      </a:r>
                      <a:r>
                        <a:rPr lang="ru-RU" dirty="0" smtClean="0"/>
                        <a:t>победителя </a:t>
                      </a:r>
                      <a:r>
                        <a:rPr lang="en-US" dirty="0" smtClean="0"/>
                        <a:t>VII</a:t>
                      </a:r>
                      <a:r>
                        <a:rPr lang="ru-RU" dirty="0" smtClean="0"/>
                        <a:t> Всероссийского </a:t>
                      </a:r>
                      <a:r>
                        <a:rPr lang="ru-RU" dirty="0" smtClean="0"/>
                        <a:t>конкурса « </a:t>
                      </a:r>
                      <a:r>
                        <a:rPr lang="ru-RU" dirty="0" smtClean="0"/>
                        <a:t>Меня </a:t>
                      </a:r>
                      <a:r>
                        <a:rPr lang="ru-RU" dirty="0" smtClean="0"/>
                        <a:t>оценят в </a:t>
                      </a:r>
                      <a:r>
                        <a:rPr lang="en-US" dirty="0" smtClean="0"/>
                        <a:t>XXI </a:t>
                      </a:r>
                      <a:r>
                        <a:rPr lang="ru-RU" dirty="0" smtClean="0"/>
                        <a:t>веке»</a:t>
                      </a:r>
                      <a:endParaRPr lang="en-US" dirty="0" smtClean="0"/>
                    </a:p>
                    <a:p>
                      <a:endParaRPr lang="ru-RU" dirty="0"/>
                    </a:p>
                  </a:txBody>
                  <a:tcPr/>
                </a:tc>
              </a:tr>
              <a:tr h="1061645">
                <a:tc>
                  <a:txBody>
                    <a:bodyPr/>
                    <a:lstStyle/>
                    <a:p>
                      <a:r>
                        <a:rPr lang="ru-RU" dirty="0" smtClean="0"/>
                        <a:t>Создание</a:t>
                      </a:r>
                      <a:r>
                        <a:rPr lang="ru-RU" baseline="0" dirty="0" smtClean="0"/>
                        <a:t> электронного учебника- хрестоматии « Экранизация произведений русской классики» 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06164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Создание</a:t>
                      </a:r>
                      <a:r>
                        <a:rPr lang="ru-RU" baseline="0" dirty="0" smtClean="0"/>
                        <a:t> электронного учебника- хрестоматии к учебнику МХК 8-9 класс</a:t>
                      </a:r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- диплом</a:t>
                      </a:r>
                      <a:r>
                        <a:rPr lang="ru-RU" baseline="0" dirty="0" smtClean="0"/>
                        <a:t> </a:t>
                      </a:r>
                      <a:r>
                        <a:rPr lang="en-US" baseline="0" dirty="0" smtClean="0"/>
                        <a:t>III </a:t>
                      </a:r>
                      <a:r>
                        <a:rPr lang="ru-RU" baseline="0" dirty="0" smtClean="0"/>
                        <a:t>степени</a:t>
                      </a:r>
                      <a:r>
                        <a:rPr lang="en-US" baseline="0" dirty="0" smtClean="0"/>
                        <a:t> III </a:t>
                      </a:r>
                      <a:r>
                        <a:rPr lang="ru-RU" baseline="0" dirty="0" smtClean="0"/>
                        <a:t>межрегионального конкурса инновационных  проектов учащихся « Перспектива» </a:t>
                      </a:r>
                      <a:endParaRPr lang="ru-RU" dirty="0"/>
                    </a:p>
                  </a:txBody>
                  <a:tcPr/>
                </a:tc>
              </a:tr>
              <a:tr h="1061645">
                <a:tc>
                  <a:txBody>
                    <a:bodyPr/>
                    <a:lstStyle/>
                    <a:p>
                      <a:r>
                        <a:rPr lang="ru-RU" dirty="0" smtClean="0"/>
                        <a:t>Детское телевидение гимназии 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городской </a:t>
                      </a:r>
                      <a:r>
                        <a:rPr lang="ru-RU" baseline="0" dirty="0" smtClean="0"/>
                        <a:t> конкурс бизнес- проектов,  1 место 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274638"/>
            <a:ext cx="7686700" cy="725470"/>
          </a:xfrm>
        </p:spPr>
        <p:txBody>
          <a:bodyPr>
            <a:normAutofit/>
          </a:bodyPr>
          <a:lstStyle/>
          <a:p>
            <a:r>
              <a:rPr lang="ru-RU" dirty="0" smtClean="0"/>
              <a:t>Литературное краеведение </a:t>
            </a: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500034" y="1000107"/>
          <a:ext cx="7119966" cy="5516236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3631421"/>
                <a:gridCol w="3488545"/>
              </a:tblGrid>
              <a:tr h="2544812">
                <a:tc>
                  <a:txBody>
                    <a:bodyPr/>
                    <a:lstStyle/>
                    <a:p>
                      <a:r>
                        <a:rPr lang="ru-RU" dirty="0" smtClean="0"/>
                        <a:t>«Судьбы</a:t>
                      </a:r>
                      <a:r>
                        <a:rPr lang="ru-RU" baseline="0" dirty="0" smtClean="0"/>
                        <a:t> жестокой благодать»(очерк жизни и  творчества </a:t>
                      </a:r>
                      <a:r>
                        <a:rPr lang="ru-RU" baseline="0" dirty="0" err="1" smtClean="0"/>
                        <a:t>Т.А.Аксаковой-Сиверс</a:t>
                      </a:r>
                      <a:r>
                        <a:rPr lang="ru-RU" baseline="0" dirty="0" smtClean="0"/>
                        <a:t>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Поощрительная </a:t>
                      </a:r>
                      <a:r>
                        <a:rPr lang="ru-RU" baseline="0" dirty="0" smtClean="0"/>
                        <a:t> грамота Всероссийского  конкурса исторических </a:t>
                      </a:r>
                      <a:r>
                        <a:rPr lang="ru-RU" baseline="0" dirty="0" err="1" smtClean="0"/>
                        <a:t>исследовательных</a:t>
                      </a:r>
                      <a:r>
                        <a:rPr lang="ru-RU" baseline="0" dirty="0" smtClean="0"/>
                        <a:t> работ старшеклассников  «Человек в истории.  Россия 20 век» </a:t>
                      </a:r>
                    </a:p>
                    <a:p>
                      <a:r>
                        <a:rPr lang="ru-RU" dirty="0" smtClean="0"/>
                        <a:t>Публикация в книге </a:t>
                      </a:r>
                      <a:r>
                        <a:rPr lang="ru-RU" dirty="0" err="1" smtClean="0"/>
                        <a:t>А.К.Гильмутдиновой</a:t>
                      </a:r>
                      <a:r>
                        <a:rPr lang="ru-RU" baseline="0" dirty="0" smtClean="0"/>
                        <a:t> «Город в сердце России»</a:t>
                      </a:r>
                      <a:endParaRPr lang="ru-RU" dirty="0"/>
                    </a:p>
                  </a:txBody>
                  <a:tcPr/>
                </a:tc>
              </a:tr>
              <a:tr h="1477958">
                <a:tc>
                  <a:txBody>
                    <a:bodyPr/>
                    <a:lstStyle/>
                    <a:p>
                      <a:r>
                        <a:rPr lang="ru-RU" dirty="0" smtClean="0"/>
                        <a:t>« Тема политических</a:t>
                      </a:r>
                      <a:r>
                        <a:rPr lang="ru-RU" baseline="0" dirty="0" smtClean="0"/>
                        <a:t> репрессией в «Архипелаге ГУЛАГ» А.Н.Солженицына и «Семейной хронике Т.А.Аксаковой- </a:t>
                      </a:r>
                      <a:r>
                        <a:rPr lang="ru-RU" baseline="0" dirty="0" err="1" smtClean="0"/>
                        <a:t>Сиверс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Диплом  </a:t>
                      </a:r>
                      <a:r>
                        <a:rPr lang="en-US" dirty="0" smtClean="0"/>
                        <a:t>III</a:t>
                      </a:r>
                      <a:r>
                        <a:rPr lang="en-US" baseline="0" dirty="0" smtClean="0"/>
                        <a:t> </a:t>
                      </a:r>
                      <a:r>
                        <a:rPr lang="ru-RU" dirty="0" smtClean="0"/>
                        <a:t>степени</a:t>
                      </a:r>
                      <a:r>
                        <a:rPr lang="en-US" baseline="0" dirty="0" smtClean="0"/>
                        <a:t> III </a:t>
                      </a:r>
                      <a:r>
                        <a:rPr lang="ru-RU" dirty="0" smtClean="0"/>
                        <a:t>межрегионального Вятского</a:t>
                      </a:r>
                      <a:r>
                        <a:rPr lang="ru-RU" baseline="0" dirty="0" smtClean="0"/>
                        <a:t> историко-краеведческого проекта « Алексеевские  чтения»</a:t>
                      </a:r>
                      <a:endParaRPr lang="ru-RU" dirty="0"/>
                    </a:p>
                  </a:txBody>
                  <a:tcPr/>
                </a:tc>
              </a:tr>
              <a:tr h="1477958">
                <a:tc>
                  <a:txBody>
                    <a:bodyPr/>
                    <a:lstStyle/>
                    <a:p>
                      <a:r>
                        <a:rPr lang="ru-RU" dirty="0" smtClean="0"/>
                        <a:t>Тема</a:t>
                      </a:r>
                      <a:r>
                        <a:rPr lang="ru-RU" baseline="0" dirty="0" smtClean="0"/>
                        <a:t> угасания дворянских гнезд как начало неотвратимых перемен в жизни России в «Антоновских яблоках» И.А.Бунина и «Семейной хронике»</a:t>
                      </a:r>
                      <a:r>
                        <a:rPr lang="en-US" baseline="0" dirty="0" smtClean="0"/>
                        <a:t> </a:t>
                      </a:r>
                      <a:r>
                        <a:rPr lang="ru-RU" baseline="0" dirty="0" smtClean="0"/>
                        <a:t>и </a:t>
                      </a:r>
                      <a:r>
                        <a:rPr lang="ru-RU" baseline="0" dirty="0" err="1" smtClean="0"/>
                        <a:t>Т.А.Аксаковой-Сиверс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/>
              <a:t>     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dirty="0" smtClean="0"/>
              <a:t>      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Социальные проекты  5 класс</a:t>
            </a:r>
            <a:br>
              <a:rPr lang="ru-RU" dirty="0" smtClean="0"/>
            </a:br>
            <a:r>
              <a:rPr lang="ru-RU" sz="4000" dirty="0" smtClean="0"/>
              <a:t>Проведение классного часа о правилах поведения для первоклассников. </a:t>
            </a:r>
            <a:br>
              <a:rPr lang="ru-RU" sz="4000" dirty="0" smtClean="0"/>
            </a:br>
            <a:r>
              <a:rPr lang="ru-RU" sz="4000" dirty="0" smtClean="0"/>
              <a:t>Сундучок добрых дел.</a:t>
            </a:r>
            <a:br>
              <a:rPr lang="ru-RU" sz="4000" dirty="0" smtClean="0"/>
            </a:br>
            <a:r>
              <a:rPr lang="ru-RU" sz="4000" dirty="0" smtClean="0"/>
              <a:t>С Днем Победы!</a:t>
            </a:r>
            <a:endParaRPr lang="ru-RU" sz="40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268</TotalTime>
  <Words>239</Words>
  <Application>Microsoft Office PowerPoint</Application>
  <PresentationFormat>Экран (4:3)</PresentationFormat>
  <Paragraphs>40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Апекс</vt:lpstr>
      <vt:lpstr>Использование метода проекта на уроках литературы и во время внеурочной деятельности. </vt:lpstr>
      <vt:lpstr>         Основополагающие умения и качества человека 21 века:  1.творчество и любознательность 2.умение работать с информацией  3.межличностное взаимодействие и сотрудничество  4.умение ставить и решать проблемы 5. направленность на саморазвитие  6. социальная ответственность  - способность действовать в интересах  сообщества       </vt:lpstr>
      <vt:lpstr>        Цель –формирование умения использования информационных технологий при разработке инструментов и материалов, повышающих эффективность и результативность учебного процесса.  </vt:lpstr>
      <vt:lpstr>        Задачи проектной деятельности: - формировать у обучающихся систему интеллектуальных знаний, умений и навыков, которые способствуют развитию творческих способностей, инициативы и самостоятельности ; - повышать  самооценку обучающихся, благодаря достижению поставленной цели и полученных результатов. </vt:lpstr>
      <vt:lpstr>Слайд 5</vt:lpstr>
      <vt:lpstr>         Этапы работы над проектом 1. Подготовительный этап: -определение  темы и цели проекта, -формирование групп для работы над проектом, -планирование этапов работы. 2. Работа над проектом в  группах: - планирование работы, - исследование, - оформление выводов и результатов.  3.Представление - защита проекта. 4. Оценка проекта.  5. Рефлексия - анализ меры своего участия в общем деле. </vt:lpstr>
      <vt:lpstr>Бизнес-проекты</vt:lpstr>
      <vt:lpstr>Литературное краеведение </vt:lpstr>
      <vt:lpstr>                    Социальные проекты  5 класс Проведение классного часа о правилах поведения для первоклассников.  Сундучок добрых дел. С Днем Победы!</vt:lpstr>
      <vt:lpstr>      Проект есть всякое действие, индивидуальное или групповое, совершаемое от всего сердца                                              Килпатрик  </vt:lpstr>
    </vt:vector>
  </TitlesOfParts>
  <Company>Гимназия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Использование метода проекта на уроках литературы и во время внеурочной деятельности </dc:title>
  <dc:creator>Старшинова</dc:creator>
  <cp:lastModifiedBy>Старшинова</cp:lastModifiedBy>
  <cp:revision>17</cp:revision>
  <dcterms:created xsi:type="dcterms:W3CDTF">2016-11-29T06:30:47Z</dcterms:created>
  <dcterms:modified xsi:type="dcterms:W3CDTF">2016-11-29T10:59:33Z</dcterms:modified>
</cp:coreProperties>
</file>