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9" r:id="rId3"/>
    <p:sldId id="270" r:id="rId4"/>
    <p:sldId id="271" r:id="rId5"/>
    <p:sldId id="256" r:id="rId6"/>
    <p:sldId id="257" r:id="rId7"/>
    <p:sldId id="258" r:id="rId8"/>
    <p:sldId id="260" r:id="rId9"/>
    <p:sldId id="259" r:id="rId10"/>
    <p:sldId id="272" r:id="rId11"/>
    <p:sldId id="268" r:id="rId12"/>
    <p:sldId id="263" r:id="rId13"/>
    <p:sldId id="274" r:id="rId14"/>
    <p:sldId id="275" r:id="rId15"/>
    <p:sldId id="276" r:id="rId16"/>
    <p:sldId id="277" r:id="rId17"/>
    <p:sldId id="278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7798B"/>
    <a:srgbClr val="FA94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8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1KyuwdjlwHYBcqYssZhuLp2v-GCozzjcZyVTt55m2RGo/edit?usp=sharin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150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620688"/>
            <a:ext cx="7992888" cy="5400600"/>
          </a:xfrm>
          <a:prstGeom prst="round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Скругленный прямоугольник 30"/>
          <p:cNvSpPr>
            <a:spLocks noChangeArrowheads="1"/>
          </p:cNvSpPr>
          <p:nvPr/>
        </p:nvSpPr>
        <p:spPr bwMode="auto">
          <a:xfrm>
            <a:off x="5076056" y="476672"/>
            <a:ext cx="3456384" cy="1080120"/>
          </a:xfrm>
          <a:prstGeom prst="roundRect">
            <a:avLst>
              <a:gd name="adj" fmla="val 16667"/>
            </a:avLst>
          </a:prstGeom>
          <a:solidFill>
            <a:srgbClr val="5B9BD5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ЕДИНИЦА ИЗМЕРЕНИЯ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Прямоугольник 32"/>
          <p:cNvSpPr>
            <a:spLocks noChangeArrowheads="1"/>
          </p:cNvSpPr>
          <p:nvPr/>
        </p:nvSpPr>
        <p:spPr bwMode="auto">
          <a:xfrm>
            <a:off x="1187624" y="2583717"/>
            <a:ext cx="2520280" cy="720080"/>
          </a:xfrm>
          <a:prstGeom prst="rect">
            <a:avLst/>
          </a:prstGeom>
          <a:solidFill>
            <a:srgbClr val="FFFFFF"/>
          </a:solidFill>
          <a:ln w="19050">
            <a:solidFill>
              <a:srgbClr val="5B9BD5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механика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043608" y="3900071"/>
            <a:ext cx="3168352" cy="721792"/>
          </a:xfrm>
          <a:prstGeom prst="rect">
            <a:avLst/>
          </a:prstGeom>
          <a:ln w="9525">
            <a:solidFill>
              <a:schemeClr val="tx2">
                <a:lumMod val="40000"/>
                <a:lumOff val="60000"/>
              </a:schemeClr>
            </a:solidFill>
            <a:prstDash val="dash"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2800" b="1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электродинамика</a:t>
            </a:r>
            <a:endParaRPr lang="ru-RU" sz="4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551815" y="2492896"/>
                <a:ext cx="2216441" cy="90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0" smtClean="0">
                          <a:latin typeface="Cambria Math"/>
                        </a:rPr>
                        <m:t>𝟏</m:t>
                      </m:r>
                      <m:r>
                        <a:rPr lang="en-US" sz="2800" b="1" i="0" smtClean="0">
                          <a:latin typeface="Cambria Math"/>
                        </a:rPr>
                        <m:t> Вт=</m:t>
                      </m:r>
                      <m:f>
                        <m:fPr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ru-RU" sz="2800" b="1" i="0" smtClean="0">
                              <a:latin typeface="Cambria Math"/>
                            </a:rPr>
                            <m:t> Дж</m:t>
                          </m:r>
                        </m:num>
                        <m:den>
                          <m:r>
                            <a:rPr lang="ru-RU" sz="2800" b="1" i="0" smtClean="0">
                              <a:latin typeface="Cambria Math"/>
                            </a:rPr>
                            <m:t>𝟏</m:t>
                          </m:r>
                          <m:r>
                            <a:rPr lang="ru-RU" sz="2800" b="1" i="0" smtClean="0">
                              <a:latin typeface="Cambria Math"/>
                            </a:rPr>
                            <m:t> с</m:t>
                          </m:r>
                        </m:den>
                      </m:f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1815" y="2492896"/>
                <a:ext cx="2216441" cy="90172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4860032" y="3896649"/>
                <a:ext cx="211346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/>
                      </a:rPr>
                      <m:t>𝟏</m:t>
                    </m:r>
                    <m:r>
                      <a:rPr lang="en-US" sz="2800" b="1" i="0" smtClean="0">
                        <a:latin typeface="Cambria Math"/>
                      </a:rPr>
                      <m:t> Вт=</m:t>
                    </m:r>
                  </m:oMath>
                </a14:m>
                <a:r>
                  <a:rPr lang="ru-RU" sz="2800" b="1" dirty="0" smtClean="0"/>
                  <a:t>1 В*А</a:t>
                </a:r>
                <a:endParaRPr lang="ru-RU" sz="2800" b="1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3896649"/>
                <a:ext cx="2113464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0465" r="-4899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596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156" y="1945019"/>
            <a:ext cx="7684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/>
              <a:t>Дано:</a:t>
            </a:r>
            <a:r>
              <a:rPr lang="ru-RU" sz="2400" dirty="0"/>
              <a:t>                                                           </a:t>
            </a:r>
            <a:r>
              <a:rPr lang="ru-RU" sz="2400" b="1" u="sng" dirty="0"/>
              <a:t>Решение: </a:t>
            </a:r>
            <a:endParaRPr lang="ru-RU" sz="24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34518" y="2582148"/>
            <a:ext cx="162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R=24 </a:t>
            </a:r>
            <a:r>
              <a:rPr lang="ru-RU" sz="2400" dirty="0"/>
              <a:t>Ом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73156" y="3086100"/>
            <a:ext cx="137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U=</a:t>
            </a:r>
            <a:r>
              <a:rPr lang="ru-RU" sz="2400" dirty="0"/>
              <a:t>120 В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94180" y="3681132"/>
            <a:ext cx="8875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Р-?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2813324" y="2580079"/>
                <a:ext cx="1326627" cy="4320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UI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3324" y="2580079"/>
                <a:ext cx="1326627" cy="4320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297390" y="2502946"/>
                <a:ext cx="951927" cy="781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US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U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7390" y="2502946"/>
                <a:ext cx="951927" cy="7813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2836653" y="3414423"/>
                <a:ext cx="1279967" cy="5966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P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U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 sz="24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6653" y="3414423"/>
                <a:ext cx="1279967" cy="596652"/>
              </a:xfrm>
              <a:prstGeom prst="rect">
                <a:avLst/>
              </a:prstGeom>
              <a:blipFill rotWithShape="0">
                <a:blip r:embed="rId4"/>
                <a:stretch>
                  <a:fillRect t="-4082" b="-122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4194494" y="3326582"/>
                <a:ext cx="2822822" cy="7723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P</m:t>
                      </m:r>
                      <m:r>
                        <a:rPr lang="en-US" sz="240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120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В</m:t>
                              </m:r>
                            </m:e>
                            <m:sup>
                              <m:r>
                                <a:rPr lang="en-US" sz="2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24 </m:t>
                          </m:r>
                          <m:r>
                            <a:rPr lang="ru-R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Ом 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94" y="3326582"/>
                <a:ext cx="2822822" cy="77233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2905625" y="4919387"/>
            <a:ext cx="3166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Ответ: 600 Вт</a:t>
            </a:r>
            <a:endParaRPr lang="ru-RU" sz="2400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305080" y="2170338"/>
            <a:ext cx="1678904" cy="2342519"/>
            <a:chOff x="356743" y="1690688"/>
            <a:chExt cx="2238539" cy="3123359"/>
          </a:xfrm>
        </p:grpSpPr>
        <p:cxnSp>
          <p:nvCxnSpPr>
            <p:cNvPr id="14" name="Прямая соединительная линия 13"/>
            <p:cNvCxnSpPr/>
            <p:nvPr/>
          </p:nvCxnSpPr>
          <p:spPr>
            <a:xfrm>
              <a:off x="2581835" y="1690688"/>
              <a:ext cx="13447" cy="3123359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 flipV="1">
              <a:off x="356743" y="3536576"/>
              <a:ext cx="2211645" cy="84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479987" y="3538788"/>
            <a:ext cx="12304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= 600 Вт </a:t>
            </a:r>
          </a:p>
          <a:p>
            <a:endParaRPr lang="ru-RU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79512" y="365126"/>
            <a:ext cx="8856984" cy="17677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100" dirty="0" smtClean="0">
                <a:latin typeface="+mn-lt"/>
              </a:rPr>
              <a:t> </a:t>
            </a:r>
            <a:r>
              <a:rPr lang="ru-RU" sz="3100" b="1" i="1" u="sng" dirty="0" smtClean="0">
                <a:latin typeface="+mn-lt"/>
              </a:rPr>
              <a:t>ЗАДАЧА</a:t>
            </a:r>
            <a:r>
              <a:rPr lang="en-US" sz="3100" b="1" i="1" u="sng" dirty="0" smtClean="0">
                <a:latin typeface="+mn-lt"/>
              </a:rPr>
              <a:t> </a:t>
            </a:r>
            <a:r>
              <a:rPr lang="ru-RU" sz="3100" b="1" i="1" u="sng" dirty="0" smtClean="0">
                <a:latin typeface="+mn-lt"/>
              </a:rPr>
              <a:t>1</a:t>
            </a:r>
            <a:r>
              <a:rPr lang="en-US" sz="3100" dirty="0" smtClean="0">
                <a:latin typeface="+mn-lt"/>
              </a:rPr>
              <a:t>               </a:t>
            </a:r>
            <a:r>
              <a:rPr lang="ru-RU" sz="3100" dirty="0" smtClean="0">
                <a:latin typeface="+mn-lt"/>
              </a:rPr>
              <a:t>Сопротивление нагревательного элемента электрического чайника 24 Ом. Найдите мощность тока, питающего чайник при напряжении 120 В.</a:t>
            </a:r>
            <a:br>
              <a:rPr lang="ru-RU" sz="3100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836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/>
      <p:bldP spid="10" grpId="0" animBg="1"/>
      <p:bldP spid="11" grpId="0" animBg="1"/>
      <p:bldP spid="12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64457"/>
            <a:ext cx="7886700" cy="571250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Определите мощность тока в электрической лампе, включенной в сеть напряжением 220В, если известно, что сопротивление нити накала лампы 484 Ом.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C000"/>
                </a:solidFill>
              </a:rPr>
              <a:t>Электродвигатель мощностью 100 Вт работает при постоянном напряжении 6 В. Определите силу тока в электродвигателе.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Мощность электродвигателя 3 кВт, сила тока 12 А. определите напряжение на зажимах электродвигателя.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743" y="1943351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100 Вт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1743" y="3918075"/>
            <a:ext cx="2100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16,7 А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7057" y="5892800"/>
            <a:ext cx="2296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</a:rPr>
              <a:t>250 В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4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813690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Мощность электронагревательного прибора</a:t>
            </a:r>
            <a:endParaRPr lang="ru-RU" sz="3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2636912"/>
            <a:ext cx="3888432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4048" y="2636912"/>
            <a:ext cx="3888432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3321534">
            <a:off x="5585467" y="1796815"/>
            <a:ext cx="792088" cy="43805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7621084">
            <a:off x="3618614" y="1800370"/>
            <a:ext cx="792088" cy="438057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55576" y="2852936"/>
            <a:ext cx="3259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Потребляемая энергия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5318723" y="2852936"/>
            <a:ext cx="32590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Потребительские качества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20358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683568" y="1124744"/>
            <a:ext cx="7992418" cy="3888432"/>
          </a:xfrm>
          <a:prstGeom prst="roundRect">
            <a:avLst>
              <a:gd name="adj" fmla="val 16667"/>
            </a:avLst>
          </a:prstGeom>
          <a:solidFill>
            <a:srgbClr val="9999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ВНЕСИСТЕМНАЯ ЕДИНИЦА </a:t>
            </a:r>
            <a:endParaRPr kumimoji="0" lang="ru-RU" altLang="ru-RU" sz="7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636912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Вт*час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97320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87624" y="1772816"/>
            <a:ext cx="7056784" cy="1440160"/>
          </a:xfrm>
          <a:prstGeom prst="rect">
            <a:avLst/>
          </a:prstGeom>
          <a:solidFill>
            <a:srgbClr val="FFFF66"/>
          </a:solidFill>
          <a:ln w="12700">
            <a:solidFill>
              <a:srgbClr val="FFC000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МОЩНОСТЬ ПРИБОРОВ ЗАВИСИТ ОТ СПОСОБА ИХ ПОДКЛЮЧЕНИЯ</a:t>
            </a:r>
            <a:endParaRPr kumimoji="0" lang="ru-RU" alt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3190069" y="764704"/>
            <a:ext cx="3051894" cy="72583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ru-RU" alt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Гипотеза </a:t>
            </a:r>
            <a:endParaRPr kumimoji="0" lang="ru-RU" altLang="ru-RU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933056"/>
            <a:ext cx="2880320" cy="226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933056"/>
            <a:ext cx="3384376" cy="22645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27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414" y="2300216"/>
            <a:ext cx="3527514" cy="27525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r="6590"/>
          <a:stretch/>
        </p:blipFill>
        <p:spPr>
          <a:xfrm>
            <a:off x="4860032" y="2673224"/>
            <a:ext cx="4112519" cy="20940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11585"/>
            <a:ext cx="48600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Последовательное соединение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089773" y="611585"/>
            <a:ext cx="40542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Параллельное соединение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9766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&amp; </a:t>
            </a:r>
            <a:r>
              <a:rPr lang="ru-RU" dirty="0" smtClean="0"/>
              <a:t>41-42, прочитать, ответить на вопросы.</a:t>
            </a:r>
          </a:p>
          <a:p>
            <a:r>
              <a:rPr lang="ru-RU" dirty="0" smtClean="0"/>
              <a:t>Для чего служат предохранители? Из-за чего возникает короткое замыкание</a:t>
            </a:r>
            <a:r>
              <a:rPr lang="ru-RU" dirty="0" smtClean="0"/>
              <a:t>?</a:t>
            </a:r>
          </a:p>
          <a:p>
            <a:r>
              <a:rPr lang="ru-RU" dirty="0" smtClean="0"/>
              <a:t>Ответить </a:t>
            </a:r>
            <a:r>
              <a:rPr lang="ru-RU" dirty="0" smtClean="0"/>
              <a:t>на вопросы по ссылке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docs.google.com/forms/d/1KyuwdjlwHYBcqYssZhuLp2v-GCozzjcZyVTt55m2RGo/edit?usp=sharing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Посмотреть </a:t>
            </a:r>
            <a:r>
              <a:rPr lang="ru-RU" dirty="0"/>
              <a:t>в </a:t>
            </a:r>
            <a:r>
              <a:rPr lang="en-US" dirty="0" err="1"/>
              <a:t>googl</a:t>
            </a:r>
            <a:r>
              <a:rPr lang="ru-RU" dirty="0"/>
              <a:t>е </a:t>
            </a:r>
            <a:r>
              <a:rPr lang="ru-RU" dirty="0" smtClean="0"/>
              <a:t>классе видео сравнение 3 видов ламп сделать вывод. Код </a:t>
            </a:r>
            <a:r>
              <a:rPr lang="ru-RU" dirty="0"/>
              <a:t>в </a:t>
            </a:r>
            <a:r>
              <a:rPr lang="en-US" dirty="0" err="1"/>
              <a:t>googl</a:t>
            </a:r>
            <a:r>
              <a:rPr lang="ru-RU" dirty="0"/>
              <a:t>е класс: 2</a:t>
            </a:r>
            <a:r>
              <a:rPr lang="en-US" dirty="0" err="1"/>
              <a:t>sibzg</a:t>
            </a:r>
            <a:r>
              <a:rPr lang="en-US" dirty="0"/>
              <a:t> </a:t>
            </a:r>
            <a:r>
              <a:rPr lang="ru-RU" dirty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62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3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8640960" cy="5688632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688776" cy="688776"/>
          </a:xfrm>
          <a:prstGeom prst="rect">
            <a:avLst/>
          </a:prstGeom>
          <a:noFill/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868" y="1560592"/>
            <a:ext cx="688776" cy="688776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036"/>
            <a:ext cx="688776" cy="688776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48236"/>
            <a:ext cx="688776" cy="688776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804" y="2848236"/>
            <a:ext cx="688776" cy="688776"/>
          </a:xfrm>
          <a:prstGeom prst="rect">
            <a:avLst/>
          </a:prstGeom>
          <a:noFill/>
        </p:spPr>
      </p:pic>
      <p:pic>
        <p:nvPicPr>
          <p:cNvPr id="8" name="Рисунок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6376" y="2848236"/>
            <a:ext cx="688776" cy="688776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090" y="2848236"/>
            <a:ext cx="688776" cy="688776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140" y="4270394"/>
            <a:ext cx="688776" cy="688776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7484" y="4228474"/>
            <a:ext cx="688776" cy="688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1399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98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73" r="20765"/>
          <a:stretch/>
        </p:blipFill>
        <p:spPr bwMode="auto">
          <a:xfrm>
            <a:off x="0" y="836712"/>
            <a:ext cx="9143999" cy="51125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503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Мощность электрического тока. Электронагревательные приборы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        </a:t>
            </a:r>
            <a:r>
              <a:rPr lang="en-US" b="1" i="1" u="sng" dirty="0" smtClean="0">
                <a:solidFill>
                  <a:srgbClr val="C00000"/>
                </a:solidFill>
              </a:rPr>
              <a:t> </a:t>
            </a:r>
            <a:r>
              <a:rPr lang="ru-RU" b="1" i="1" u="sng" dirty="0" smtClean="0">
                <a:solidFill>
                  <a:schemeClr val="tx2">
                    <a:lumMod val="50000"/>
                  </a:schemeClr>
                </a:solidFill>
              </a:rPr>
              <a:t>ЭЛЕКТРИЧЕСКАЯ МОЩНОСТЬ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i="1" dirty="0" smtClean="0"/>
              <a:t>физическая величина, характеризующая скорость передачи или преобразования электрической энергии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i="1" dirty="0" smtClean="0"/>
              <a:t>физическая величина, характеризующая быстроту совершения работы электрическим током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268760"/>
            <a:ext cx="8280920" cy="5040560"/>
          </a:xfrm>
          <a:prstGeom prst="roundRect">
            <a:avLst/>
          </a:prstGeom>
          <a:noFill/>
          <a:ln w="76200"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0" y="404664"/>
            <a:ext cx="4176464" cy="1080120"/>
          </a:xfrm>
          <a:prstGeom prst="roundRect">
            <a:avLst/>
          </a:prstGeom>
          <a:solidFill>
            <a:srgbClr val="F77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ОПРЕДЕЛЕНИЕ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>
                <a:solidFill>
                  <a:srgbClr val="C00000"/>
                </a:solidFill>
              </a:rPr>
              <a:t>             </a:t>
            </a:r>
            <a:r>
              <a:rPr lang="en-US" b="1" i="1" u="sng" dirty="0" smtClean="0">
                <a:solidFill>
                  <a:srgbClr val="C00000"/>
                </a:solidFill>
              </a:rPr>
              <a:t> </a:t>
            </a:r>
            <a:r>
              <a:rPr lang="ru-RU" b="1" i="1" u="sng" dirty="0" smtClean="0">
                <a:solidFill>
                  <a:schemeClr val="tx2">
                    <a:lumMod val="50000"/>
                  </a:schemeClr>
                </a:solidFill>
              </a:rPr>
              <a:t>ЭЛЕКТРИЧЕСКАЯ МОЩНОСТЬ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0">
              <a:buFont typeface="Wingdings" pitchFamily="2" charset="2"/>
              <a:buChar char="ü"/>
            </a:pPr>
            <a:r>
              <a:rPr lang="ru-RU" i="1" dirty="0" smtClean="0"/>
              <a:t>физическая величина, характеризующая скорость передачи или преобразования электрической энергии</a:t>
            </a:r>
            <a:endParaRPr lang="ru-RU" dirty="0" smtClean="0"/>
          </a:p>
          <a:p>
            <a:pPr lvl="0">
              <a:buFont typeface="Wingdings" pitchFamily="2" charset="2"/>
              <a:buChar char="ü"/>
            </a:pPr>
            <a:r>
              <a:rPr lang="ru-RU" i="1" dirty="0" smtClean="0"/>
              <a:t>физическая величина, характеризующая быстроту совершения работы электрическим током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1268760"/>
            <a:ext cx="8280920" cy="5040560"/>
          </a:xfrm>
          <a:prstGeom prst="roundRect">
            <a:avLst/>
          </a:prstGeom>
          <a:noFill/>
          <a:ln w="76200"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72000" y="404664"/>
            <a:ext cx="4176464" cy="1080120"/>
          </a:xfrm>
          <a:prstGeom prst="roundRect">
            <a:avLst/>
          </a:prstGeom>
          <a:solidFill>
            <a:srgbClr val="F77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ОПРЕДЕЛЕНИЕ</a:t>
            </a:r>
            <a:endParaRPr lang="ru-RU" sz="4000" b="1" dirty="0">
              <a:solidFill>
                <a:srgbClr val="C00000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827584" y="2708920"/>
            <a:ext cx="38164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27584" y="4293096"/>
            <a:ext cx="38164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699792" y="3212976"/>
            <a:ext cx="5112568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827584" y="3717032"/>
            <a:ext cx="417646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860032" y="4797152"/>
            <a:ext cx="1692696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27584" y="5301208"/>
            <a:ext cx="4176464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7992888" cy="5400600"/>
          </a:xfrm>
          <a:prstGeom prst="round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Скругленный прямоугольник 30"/>
          <p:cNvSpPr>
            <a:spLocks noChangeArrowheads="1"/>
          </p:cNvSpPr>
          <p:nvPr/>
        </p:nvSpPr>
        <p:spPr bwMode="auto">
          <a:xfrm>
            <a:off x="5076056" y="476672"/>
            <a:ext cx="3456384" cy="1080120"/>
          </a:xfrm>
          <a:prstGeom prst="roundRect">
            <a:avLst>
              <a:gd name="adj" fmla="val 16667"/>
            </a:avLst>
          </a:prstGeom>
          <a:solidFill>
            <a:srgbClr val="5B9BD5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ФОРМУЛА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Прямоугольник 32"/>
          <p:cNvSpPr>
            <a:spLocks noChangeArrowheads="1"/>
          </p:cNvSpPr>
          <p:nvPr/>
        </p:nvSpPr>
        <p:spPr bwMode="auto">
          <a:xfrm>
            <a:off x="971600" y="2492896"/>
            <a:ext cx="1783110" cy="936104"/>
          </a:xfrm>
          <a:prstGeom prst="rect">
            <a:avLst/>
          </a:prstGeom>
          <a:solidFill>
            <a:srgbClr val="FFFFFF"/>
          </a:solidFill>
          <a:ln w="19050">
            <a:solidFill>
              <a:srgbClr val="5B9BD5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N=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Прямоугольник 34"/>
          <p:cNvSpPr>
            <a:spLocks noChangeArrowheads="1"/>
          </p:cNvSpPr>
          <p:nvPr/>
        </p:nvSpPr>
        <p:spPr bwMode="auto">
          <a:xfrm>
            <a:off x="971600" y="4077072"/>
            <a:ext cx="1800200" cy="1008112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A=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Правая фигурная скобка 35"/>
          <p:cNvSpPr>
            <a:spLocks/>
          </p:cNvSpPr>
          <p:nvPr/>
        </p:nvSpPr>
        <p:spPr bwMode="auto">
          <a:xfrm>
            <a:off x="2987824" y="2492896"/>
            <a:ext cx="386333" cy="2736304"/>
          </a:xfrm>
          <a:prstGeom prst="rightBrace">
            <a:avLst>
              <a:gd name="adj1" fmla="val 124850"/>
              <a:gd name="adj2" fmla="val 51028"/>
            </a:avLst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491880" y="3429000"/>
            <a:ext cx="2304256" cy="720080"/>
          </a:xfrm>
          <a:prstGeom prst="rect">
            <a:avLst/>
          </a:prstGeom>
          <a:solidFill>
            <a:srgbClr val="FFFFFF"/>
          </a:solidFill>
          <a:ln w="12700">
            <a:solidFill>
              <a:srgbClr val="C00000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3600" b="1" dirty="0" smtClean="0">
                <a:latin typeface="Calibri" pitchFamily="34" charset="0"/>
                <a:cs typeface="Arial" pitchFamily="34" charset="0"/>
              </a:rPr>
              <a:t>P=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56176" y="3212976"/>
            <a:ext cx="2304256" cy="1224136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6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P=</a:t>
            </a:r>
            <a:endParaRPr lang="ru-RU" sz="9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7992888" cy="5400600"/>
          </a:xfrm>
          <a:prstGeom prst="roundRect">
            <a:avLst/>
          </a:prstGeom>
          <a:ln w="3810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Скругленный прямоугольник 30"/>
          <p:cNvSpPr>
            <a:spLocks noChangeArrowheads="1"/>
          </p:cNvSpPr>
          <p:nvPr/>
        </p:nvSpPr>
        <p:spPr bwMode="auto">
          <a:xfrm>
            <a:off x="5076056" y="476672"/>
            <a:ext cx="3456384" cy="1080120"/>
          </a:xfrm>
          <a:prstGeom prst="roundRect">
            <a:avLst>
              <a:gd name="adj" fmla="val 16667"/>
            </a:avLst>
          </a:prstGeom>
          <a:solidFill>
            <a:srgbClr val="5B9BD5"/>
          </a:solidFill>
          <a:ln w="127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ФОРМУЛА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Прямоугольник 32"/>
          <p:cNvSpPr>
            <a:spLocks noChangeArrowheads="1"/>
          </p:cNvSpPr>
          <p:nvPr/>
        </p:nvSpPr>
        <p:spPr bwMode="auto">
          <a:xfrm>
            <a:off x="1043608" y="2492896"/>
            <a:ext cx="1783110" cy="936104"/>
          </a:xfrm>
          <a:prstGeom prst="rect">
            <a:avLst/>
          </a:prstGeom>
          <a:solidFill>
            <a:srgbClr val="FFFFFF"/>
          </a:solidFill>
          <a:ln w="19050">
            <a:solidFill>
              <a:srgbClr val="5B9BD5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N=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А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/</a:t>
            </a:r>
            <a:r>
              <a:rPr lang="en-US" sz="4000" b="1" dirty="0" smtClean="0">
                <a:latin typeface="Calibri" pitchFamily="34" charset="0"/>
                <a:cs typeface="Arial" pitchFamily="34" charset="0"/>
              </a:rPr>
              <a:t>t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Прямоугольник 34"/>
          <p:cNvSpPr>
            <a:spLocks noChangeArrowheads="1"/>
          </p:cNvSpPr>
          <p:nvPr/>
        </p:nvSpPr>
        <p:spPr bwMode="auto">
          <a:xfrm>
            <a:off x="971600" y="4077072"/>
            <a:ext cx="1800200" cy="1008112"/>
          </a:xfrm>
          <a:prstGeom prst="rect">
            <a:avLst/>
          </a:prstGeom>
          <a:solidFill>
            <a:srgbClr val="FFFFFF"/>
          </a:solidFill>
          <a:ln w="12700">
            <a:solidFill>
              <a:srgbClr val="5B9BD5"/>
            </a:solidFill>
            <a:prstDash val="sys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A=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U·I·t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Правая фигурная скобка 35"/>
          <p:cNvSpPr>
            <a:spLocks/>
          </p:cNvSpPr>
          <p:nvPr/>
        </p:nvSpPr>
        <p:spPr bwMode="auto">
          <a:xfrm>
            <a:off x="2987824" y="2492896"/>
            <a:ext cx="386333" cy="2736304"/>
          </a:xfrm>
          <a:prstGeom prst="rightBrace">
            <a:avLst>
              <a:gd name="adj1" fmla="val 124850"/>
              <a:gd name="adj2" fmla="val 51028"/>
            </a:avLst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491880" y="3429000"/>
            <a:ext cx="2304256" cy="720080"/>
          </a:xfrm>
          <a:prstGeom prst="rect">
            <a:avLst/>
          </a:prstGeom>
          <a:solidFill>
            <a:srgbClr val="FFFFFF"/>
          </a:solidFill>
          <a:ln w="12700">
            <a:solidFill>
              <a:srgbClr val="C00000"/>
            </a:solidFill>
            <a:prstDash val="dash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3600" b="1" dirty="0" smtClean="0">
                <a:latin typeface="Calibri" pitchFamily="34" charset="0"/>
                <a:cs typeface="Arial" pitchFamily="34" charset="0"/>
              </a:rPr>
              <a:t>P=</a:t>
            </a:r>
            <a:r>
              <a:rPr lang="ru-RU" sz="3600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latin typeface="Calibri" pitchFamily="34" charset="0"/>
                <a:cs typeface="Arial" pitchFamily="34" charset="0"/>
              </a:rPr>
              <a:t>(</a:t>
            </a:r>
            <a:r>
              <a:rPr lang="en-US" sz="3600" b="1" dirty="0" err="1" smtClean="0">
                <a:latin typeface="Calibri" pitchFamily="34" charset="0"/>
                <a:cs typeface="Arial" pitchFamily="34" charset="0"/>
              </a:rPr>
              <a:t>U·I·t</a:t>
            </a:r>
            <a:r>
              <a:rPr lang="en-US" sz="3600" b="1" dirty="0" smtClean="0">
                <a:latin typeface="Calibri" pitchFamily="34" charset="0"/>
                <a:cs typeface="Arial" pitchFamily="34" charset="0"/>
              </a:rPr>
              <a:t>)</a:t>
            </a:r>
            <a:r>
              <a:rPr lang="ru-RU" sz="3600" b="1" dirty="0" smtClean="0">
                <a:latin typeface="Calibri" pitchFamily="34" charset="0"/>
                <a:cs typeface="Arial" pitchFamily="34" charset="0"/>
              </a:rPr>
              <a:t>/</a:t>
            </a:r>
            <a:r>
              <a:rPr lang="en-US" sz="3600" b="1" dirty="0" smtClean="0">
                <a:latin typeface="Calibri" pitchFamily="34" charset="0"/>
                <a:cs typeface="Arial" pitchFamily="34" charset="0"/>
              </a:rPr>
              <a:t>t</a:t>
            </a:r>
            <a:endParaRPr lang="ru-RU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56176" y="3212976"/>
            <a:ext cx="2304256" cy="1224136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sz="6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P=</a:t>
            </a:r>
            <a:r>
              <a:rPr lang="ru-RU" sz="6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en-US" sz="6600" b="1" dirty="0" smtClean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U·I</a:t>
            </a:r>
            <a:endParaRPr lang="ru-RU" sz="9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280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Мощность электрического тока. Электронагревательные приборы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А П</cp:lastModifiedBy>
  <cp:revision>11</cp:revision>
  <dcterms:created xsi:type="dcterms:W3CDTF">2018-02-19T18:19:21Z</dcterms:created>
  <dcterms:modified xsi:type="dcterms:W3CDTF">2018-02-19T20:18:04Z</dcterms:modified>
</cp:coreProperties>
</file>