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8" r:id="rId4"/>
    <p:sldId id="265" r:id="rId5"/>
    <p:sldId id="261" r:id="rId6"/>
    <p:sldId id="262" r:id="rId7"/>
    <p:sldId id="269" r:id="rId8"/>
    <p:sldId id="268" r:id="rId9"/>
    <p:sldId id="272" r:id="rId10"/>
    <p:sldId id="273" r:id="rId11"/>
    <p:sldId id="274" r:id="rId12"/>
    <p:sldId id="275" r:id="rId13"/>
    <p:sldId id="276" r:id="rId14"/>
    <p:sldId id="264" r:id="rId15"/>
    <p:sldId id="277" r:id="rId16"/>
    <p:sldId id="278" r:id="rId17"/>
  </p:sldIdLst>
  <p:sldSz cx="9144000" cy="6858000" type="screen4x3"/>
  <p:notesSz cx="6858000" cy="99472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7" autoAdjust="0"/>
    <p:restoredTop sz="95915" autoAdjust="0"/>
  </p:normalViewPr>
  <p:slideViewPr>
    <p:cSldViewPr>
      <p:cViewPr varScale="1">
        <p:scale>
          <a:sx n="112" d="100"/>
          <a:sy n="112" d="100"/>
        </p:scale>
        <p:origin x="117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3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6FB1D5-8E4E-4663-A73E-8439EA97EB67}" type="datetimeFigureOut">
              <a:rPr lang="ru-RU" smtClean="0"/>
              <a:t>29.03.2017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F7CDA2-46CF-40BD-831D-99E60CAA5C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3904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7CDA2-46CF-40BD-831D-99E60CAA5C34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71608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7CDA2-46CF-40BD-831D-99E60CAA5C34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0367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7CDA2-46CF-40BD-831D-99E60CAA5C34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08755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7CDA2-46CF-40BD-831D-99E60CAA5C34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0853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7CDA2-46CF-40BD-831D-99E60CAA5C34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71608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33E3BB-BDD1-4281-8683-0472D92061CB}" type="datetimeFigureOut">
              <a:rPr lang="ru-RU"/>
              <a:pPr>
                <a:defRPr/>
              </a:pPr>
              <a:t>29.03.2017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F63BC-7B1A-460C-86F4-B9A09C30B0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E4F612-AA7D-4BFF-A9A3-27113E93CAEB}" type="datetimeFigureOut">
              <a:rPr lang="ru-RU"/>
              <a:pPr>
                <a:defRPr/>
              </a:pPr>
              <a:t>29.03.2017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75C778-D5D6-4A61-8B74-1B7CA3413F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F52969-ED86-4C71-8B95-D2F8B3357C3B}" type="datetimeFigureOut">
              <a:rPr lang="ru-RU"/>
              <a:pPr>
                <a:defRPr/>
              </a:pPr>
              <a:t>29.03.2017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1D3A82-E351-4B4A-932C-73A1722DB6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6D03BD-9863-4229-BB8D-D39694B1EE03}" type="datetimeFigureOut">
              <a:rPr lang="ru-RU"/>
              <a:pPr>
                <a:defRPr/>
              </a:pPr>
              <a:t>29.03.2017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AD5BD9-7A06-4A7A-9B40-62E888D2F1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6BE61-E850-413D-AFFE-3A1A6F349E54}" type="datetimeFigureOut">
              <a:rPr lang="ru-RU"/>
              <a:pPr>
                <a:defRPr/>
              </a:pPr>
              <a:t>29.03.2017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3547F1-0B36-48D5-8AF8-FE6BA59EE3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2431BD-5C33-40D7-B70F-2C244980399B}" type="datetimeFigureOut">
              <a:rPr lang="ru-RU"/>
              <a:pPr>
                <a:defRPr/>
              </a:pPr>
              <a:t>29.03.2017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048A25-E65D-419D-9892-E1AE13D067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B2EAEF-CD78-4A1A-A434-43157F7A86A4}" type="datetimeFigureOut">
              <a:rPr lang="ru-RU"/>
              <a:pPr>
                <a:defRPr/>
              </a:pPr>
              <a:t>29.03.2017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2F1D1-CAD4-4B23-A185-3CDE90EEF5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8E63DB-10C4-4C5A-8D0F-9D1BFA492854}" type="datetimeFigureOut">
              <a:rPr lang="ru-RU"/>
              <a:pPr>
                <a:defRPr/>
              </a:pPr>
              <a:t>29.03.2017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483268-C48B-4461-BED6-17EDADE0D2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AAB4D-13A9-455A-86F0-879DE6338140}" type="datetimeFigureOut">
              <a:rPr lang="ru-RU"/>
              <a:pPr>
                <a:defRPr/>
              </a:pPr>
              <a:t>29.03.2017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BC48DA-F602-499F-AD56-0BD44B5F22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68A98F-4A99-46AE-91DB-B329F32AD5D3}" type="datetimeFigureOut">
              <a:rPr lang="ru-RU"/>
              <a:pPr>
                <a:defRPr/>
              </a:pPr>
              <a:t>29.03.2017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4E954A-AFD2-43CB-AA69-1528EA8C52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700F932-1908-4FD3-8BFF-D57EA472792C}" type="datetimeFigureOut">
              <a:rPr lang="ru-RU"/>
              <a:pPr>
                <a:defRPr/>
              </a:pPr>
              <a:t>29.03.2017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3E9488B-2900-4241-85EB-D167E45464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72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80728"/>
            <a:ext cx="7851648" cy="218884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Роль физической культуры в формировании здорового образа жизни</a:t>
            </a:r>
            <a:endParaRPr lang="ru-RU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12290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6056" y="4509120"/>
            <a:ext cx="3344664" cy="1130300"/>
          </a:xfrm>
        </p:spPr>
        <p:txBody>
          <a:bodyPr/>
          <a:lstStyle/>
          <a:p>
            <a:pPr marR="0" eaLnBrk="1" hangingPunct="1">
              <a:lnSpc>
                <a:spcPct val="90000"/>
              </a:lnSpc>
            </a:pPr>
            <a:r>
              <a:rPr lang="ru-RU" sz="2200" b="1" dirty="0" smtClean="0">
                <a:solidFill>
                  <a:schemeClr val="bg1"/>
                </a:solidFill>
              </a:rPr>
              <a:t>Учитель физической культуры</a:t>
            </a:r>
          </a:p>
          <a:p>
            <a:pPr marR="0" eaLnBrk="1" hangingPunct="1">
              <a:lnSpc>
                <a:spcPct val="90000"/>
              </a:lnSpc>
            </a:pPr>
            <a:r>
              <a:rPr lang="ru-RU" sz="2200" b="1" dirty="0" smtClean="0">
                <a:solidFill>
                  <a:schemeClr val="bg1"/>
                </a:solidFill>
              </a:rPr>
              <a:t>Корнилов И.А.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022" y="3294663"/>
            <a:ext cx="5170058" cy="34467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7" y="3695751"/>
            <a:ext cx="3640268" cy="273020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3695751"/>
            <a:ext cx="3671392" cy="275354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164638"/>
            <a:ext cx="4824536" cy="32163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492896"/>
            <a:ext cx="4125441" cy="412544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40930"/>
            <a:ext cx="4232286" cy="4232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528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3434459"/>
              </p:ext>
            </p:extLst>
          </p:nvPr>
        </p:nvGraphicFramePr>
        <p:xfrm>
          <a:off x="395538" y="2708922"/>
          <a:ext cx="8424933" cy="31683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08128"/>
                <a:gridCol w="1132100"/>
                <a:gridCol w="2869744"/>
                <a:gridCol w="1304987"/>
                <a:gridCol w="1304987"/>
                <a:gridCol w="1304987"/>
              </a:tblGrid>
              <a:tr h="183683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 dirty="0">
                          <a:effectLst/>
                          <a:latin typeface="Arial Black" panose="020B0A04020102020204" pitchFamily="34" charset="0"/>
                        </a:rPr>
                        <a:t>№</a:t>
                      </a: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 dirty="0">
                          <a:effectLst/>
                          <a:latin typeface="Arial Black" panose="020B0A04020102020204" pitchFamily="34" charset="0"/>
                        </a:rPr>
                        <a:t>п\п</a:t>
                      </a:r>
                      <a:endParaRPr lang="ru-RU" sz="1600" b="1" dirty="0"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 dirty="0">
                          <a:effectLst/>
                          <a:latin typeface="Arial Black" panose="020B0A04020102020204" pitchFamily="34" charset="0"/>
                        </a:rPr>
                        <a:t>Ступень </a:t>
                      </a:r>
                      <a:endParaRPr lang="ru-RU" sz="1600" b="1" dirty="0"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 dirty="0">
                          <a:effectLst/>
                          <a:latin typeface="Arial Black" panose="020B0A04020102020204" pitchFamily="34" charset="0"/>
                        </a:rPr>
                        <a:t>Кол-во зарегистрированных учащихся по МБОУ СОШ №98</a:t>
                      </a:r>
                      <a:endParaRPr lang="ru-RU" sz="1600" b="1" dirty="0"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 dirty="0">
                          <a:effectLst/>
                          <a:latin typeface="Arial Black" panose="020B0A04020102020204" pitchFamily="34" charset="0"/>
                        </a:rPr>
                        <a:t>Золото</a:t>
                      </a:r>
                      <a:endParaRPr lang="ru-RU" sz="1600" b="1" dirty="0"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350" marR="6350" marT="0" marB="0">
                    <a:lnL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 dirty="0">
                          <a:effectLst/>
                          <a:latin typeface="Arial Black" panose="020B0A04020102020204" pitchFamily="34" charset="0"/>
                        </a:rPr>
                        <a:t>Серебро</a:t>
                      </a:r>
                      <a:endParaRPr lang="ru-RU" sz="1600" b="1" dirty="0"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350" marR="6350" marT="0" marB="0">
                    <a:lnL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 dirty="0">
                          <a:effectLst/>
                          <a:latin typeface="Arial Black" panose="020B0A04020102020204" pitchFamily="34" charset="0"/>
                        </a:rPr>
                        <a:t>Бронза</a:t>
                      </a:r>
                      <a:endParaRPr lang="ru-RU" sz="1600" b="1" dirty="0"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350" marR="6350" marT="0" marB="0">
                    <a:lnL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44384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 dirty="0">
                          <a:effectLst/>
                          <a:latin typeface="Arial Black" panose="020B0A04020102020204" pitchFamily="34" charset="0"/>
                        </a:rPr>
                        <a:t>1.</a:t>
                      </a:r>
                      <a:endParaRPr lang="ru-RU" sz="1600" b="1" dirty="0"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 dirty="0">
                          <a:effectLst/>
                          <a:latin typeface="Arial Black" panose="020B0A04020102020204" pitchFamily="34" charset="0"/>
                        </a:rPr>
                        <a:t>IV</a:t>
                      </a:r>
                      <a:endParaRPr lang="ru-RU" sz="1600" b="1" dirty="0"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>
                          <a:effectLst/>
                          <a:latin typeface="Arial Black" panose="020B0A04020102020204" pitchFamily="34" charset="0"/>
                        </a:rPr>
                        <a:t>55 </a:t>
                      </a:r>
                      <a:r>
                        <a:rPr lang="en-US" sz="1600" b="1">
                          <a:effectLst/>
                          <a:latin typeface="Arial Black" panose="020B0A04020102020204" pitchFamily="34" charset="0"/>
                        </a:rPr>
                        <a:t>(</a:t>
                      </a:r>
                      <a:r>
                        <a:rPr lang="ru-RU" sz="1600" b="1">
                          <a:effectLst/>
                          <a:latin typeface="Arial Black" panose="020B0A04020102020204" pitchFamily="34" charset="0"/>
                        </a:rPr>
                        <a:t>М-29, Д-27)</a:t>
                      </a:r>
                      <a:endParaRPr lang="ru-RU" sz="1600" b="1"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 dirty="0">
                          <a:effectLst/>
                          <a:latin typeface="Arial Black" panose="020B0A04020102020204" pitchFamily="34" charset="0"/>
                        </a:rPr>
                        <a:t>13</a:t>
                      </a:r>
                      <a:endParaRPr lang="ru-RU" sz="1600" b="1" dirty="0"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350" marR="6350" marT="0" marB="0">
                    <a:lnL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 dirty="0">
                          <a:effectLst/>
                          <a:latin typeface="Arial Black" panose="020B0A04020102020204" pitchFamily="34" charset="0"/>
                        </a:rPr>
                        <a:t>10</a:t>
                      </a:r>
                      <a:endParaRPr lang="ru-RU" sz="1600" b="1" dirty="0"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350" marR="6350" marT="0" marB="0">
                    <a:lnL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 dirty="0">
                          <a:effectLst/>
                          <a:latin typeface="Arial Black" panose="020B0A04020102020204" pitchFamily="34" charset="0"/>
                        </a:rPr>
                        <a:t>12</a:t>
                      </a:r>
                      <a:endParaRPr lang="ru-RU" sz="1600" b="1" dirty="0"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350" marR="6350" marT="0" marB="0">
                    <a:lnL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84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>
                          <a:effectLst/>
                          <a:latin typeface="Arial Black" panose="020B0A04020102020204" pitchFamily="34" charset="0"/>
                        </a:rPr>
                        <a:t>2.</a:t>
                      </a:r>
                      <a:endParaRPr lang="ru-RU" sz="1600" b="1"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 dirty="0">
                          <a:effectLst/>
                          <a:latin typeface="Arial Black" panose="020B0A04020102020204" pitchFamily="34" charset="0"/>
                        </a:rPr>
                        <a:t>V</a:t>
                      </a:r>
                      <a:endParaRPr lang="ru-RU" sz="1600" b="1" dirty="0"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 dirty="0">
                          <a:effectLst/>
                          <a:latin typeface="Arial Black" panose="020B0A04020102020204" pitchFamily="34" charset="0"/>
                        </a:rPr>
                        <a:t>30 (М.-18, Д-12)</a:t>
                      </a:r>
                      <a:endParaRPr lang="ru-RU" sz="1600" b="1" dirty="0"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 dirty="0">
                          <a:effectLst/>
                          <a:latin typeface="Arial Black" panose="020B0A04020102020204" pitchFamily="34" charset="0"/>
                        </a:rPr>
                        <a:t>14</a:t>
                      </a:r>
                      <a:endParaRPr lang="ru-RU" sz="1600" b="1" dirty="0"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350" marR="6350" marT="0" marB="0">
                    <a:lnL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 dirty="0">
                          <a:effectLst/>
                          <a:latin typeface="Arial Black" panose="020B0A04020102020204" pitchFamily="34" charset="0"/>
                        </a:rPr>
                        <a:t>6</a:t>
                      </a:r>
                      <a:endParaRPr lang="ru-RU" sz="1600" b="1" dirty="0"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350" marR="6350" marT="0" marB="0">
                    <a:lnL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 dirty="0">
                          <a:effectLst/>
                          <a:latin typeface="Arial Black" panose="020B0A04020102020204" pitchFamily="34" charset="0"/>
                        </a:rPr>
                        <a:t>1</a:t>
                      </a:r>
                      <a:endParaRPr lang="ru-RU" sz="1600" b="1" dirty="0"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350" marR="6350" marT="0" marB="0">
                    <a:lnL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84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>
                          <a:effectLst/>
                          <a:latin typeface="Arial Black" panose="020B0A04020102020204" pitchFamily="34" charset="0"/>
                        </a:rPr>
                        <a:t> </a:t>
                      </a:r>
                      <a:endParaRPr lang="ru-RU" sz="1600" b="1"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 dirty="0">
                          <a:effectLst/>
                          <a:latin typeface="Arial Black" panose="020B0A04020102020204" pitchFamily="34" charset="0"/>
                        </a:rPr>
                        <a:t>ВСЕГО:</a:t>
                      </a:r>
                      <a:endParaRPr lang="ru-RU" sz="1600" b="1" dirty="0"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>
                          <a:effectLst/>
                          <a:latin typeface="Arial Black" panose="020B0A04020102020204" pitchFamily="34" charset="0"/>
                        </a:rPr>
                        <a:t>85</a:t>
                      </a:r>
                      <a:endParaRPr lang="ru-RU" sz="1600" b="1"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>
                          <a:effectLst/>
                          <a:latin typeface="Arial Black" panose="020B0A04020102020204" pitchFamily="34" charset="0"/>
                        </a:rPr>
                        <a:t>27</a:t>
                      </a:r>
                      <a:endParaRPr lang="ru-RU" sz="1600" b="1"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350" marR="6350" marT="0" marB="0">
                    <a:lnL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>
                          <a:effectLst/>
                          <a:latin typeface="Arial Black" panose="020B0A04020102020204" pitchFamily="34" charset="0"/>
                        </a:rPr>
                        <a:t>16</a:t>
                      </a:r>
                      <a:endParaRPr lang="ru-RU" sz="1600" b="1"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350" marR="6350" marT="0" marB="0">
                    <a:lnL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1" dirty="0">
                          <a:effectLst/>
                          <a:latin typeface="Arial Black" panose="020B0A04020102020204" pitchFamily="34" charset="0"/>
                        </a:rPr>
                        <a:t>13</a:t>
                      </a:r>
                      <a:endParaRPr lang="ru-RU" sz="1600" b="1" dirty="0"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350" marR="6350" marT="0" marB="0">
                    <a:lnL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611560" y="764704"/>
            <a:ext cx="79208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Количество учащихся </a:t>
            </a:r>
            <a:endParaRPr lang="ru-RU" sz="3600" b="1" dirty="0" smtClean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  <a:p>
            <a:pPr algn="ctr"/>
            <a:r>
              <a:rPr lang="ru-RU" sz="36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по </a:t>
            </a:r>
            <a:r>
              <a:rPr lang="ru-RU" sz="36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ступеням, сдававших нормативы ГТО в </a:t>
            </a:r>
            <a:r>
              <a:rPr lang="ru-RU" sz="36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2015-2016 уч. г</a:t>
            </a:r>
            <a:r>
              <a:rPr lang="ru-RU" sz="36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8710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3635781"/>
              </p:ext>
            </p:extLst>
          </p:nvPr>
        </p:nvGraphicFramePr>
        <p:xfrm>
          <a:off x="455162" y="2947624"/>
          <a:ext cx="8233677" cy="37505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1895"/>
                <a:gridCol w="544816"/>
                <a:gridCol w="793353"/>
                <a:gridCol w="533582"/>
                <a:gridCol w="82972"/>
                <a:gridCol w="533582"/>
                <a:gridCol w="464310"/>
                <a:gridCol w="533582"/>
                <a:gridCol w="597238"/>
                <a:gridCol w="597238"/>
                <a:gridCol w="1194476"/>
                <a:gridCol w="1194476"/>
                <a:gridCol w="862157"/>
              </a:tblGrid>
              <a:tr h="102989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№ п/п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72" marR="57572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ОУ 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72" marR="57572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Количество учащихся, получивших, прошедших регистрацию в АМС ГТО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72" marR="5757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72" marR="57572" marT="0" marB="0"/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Количество учащихся по ступеням, сдававших нормативы ГТО в </a:t>
                      </a:r>
                      <a:r>
                        <a:rPr lang="ru-RU" sz="1200" dirty="0" smtClean="0">
                          <a:effectLst/>
                        </a:rPr>
                        <a:t>2016-2017  </a:t>
                      </a:r>
                      <a:r>
                        <a:rPr lang="ru-RU" sz="1200" dirty="0" err="1" smtClean="0">
                          <a:effectLst/>
                        </a:rPr>
                        <a:t>уч.г</a:t>
                      </a:r>
                      <a:r>
                        <a:rPr lang="ru-RU" sz="1200" dirty="0">
                          <a:effectLst/>
                        </a:rPr>
                        <a:t>.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72" marR="57572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Испытания, которые не смогли принять в общеобразовательном учреждении</a:t>
                      </a:r>
                      <a:endParaRPr lang="ru-RU" sz="8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72" marR="57572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298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72" marR="57572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II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72" marR="5757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III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72" marR="5757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IV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72" marR="5757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V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72" marR="5757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VI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72" marR="5757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всего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72" marR="5757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виды </a:t>
                      </a:r>
                      <a:endParaRPr lang="ru-RU" sz="8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72" marR="5757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количество учащихся (чел.)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72" marR="57572" marT="0" marB="0"/>
                </a:tc>
              </a:tr>
              <a:tr h="6179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72" marR="5757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МБОУ СОШ № 98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72" marR="5757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670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72" marR="57572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207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72" marR="57572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192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72" marR="5757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125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72" marR="5757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94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72" marR="5757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31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72" marR="5757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1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72" marR="5757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650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72" marR="5757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- плавание</a:t>
                      </a:r>
                      <a:endParaRPr lang="ru-RU" sz="900" b="1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- стрельба</a:t>
                      </a:r>
                      <a:endParaRPr lang="ru-RU" sz="900" b="1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 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72" marR="5757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106</a:t>
                      </a:r>
                      <a:endParaRPr lang="ru-RU" sz="900" b="1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80</a:t>
                      </a:r>
                      <a:endParaRPr lang="ru-RU" sz="900" b="1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 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72" marR="57572" marT="0" marB="0"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043608" y="764704"/>
            <a:ext cx="76328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Количество учащихся </a:t>
            </a:r>
            <a:endParaRPr lang="ru-RU" sz="3600" b="1" dirty="0" smtClean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  <a:p>
            <a:pPr algn="ctr"/>
            <a:r>
              <a:rPr lang="ru-RU" sz="36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по </a:t>
            </a:r>
            <a:r>
              <a:rPr lang="ru-RU" sz="36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ступеням, сдававших нормативы ГТО в 2016-2017уч.г.</a:t>
            </a:r>
          </a:p>
        </p:txBody>
      </p:sp>
    </p:spTree>
    <p:extLst>
      <p:ext uri="{BB962C8B-B14F-4D97-AF65-F5344CB8AC3E}">
        <p14:creationId xmlns:p14="http://schemas.microsoft.com/office/powerpoint/2010/main" val="161162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4243144"/>
              </p:ext>
            </p:extLst>
          </p:nvPr>
        </p:nvGraphicFramePr>
        <p:xfrm>
          <a:off x="107504" y="3140968"/>
          <a:ext cx="8856984" cy="36029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0411"/>
                <a:gridCol w="1117075"/>
                <a:gridCol w="1386466"/>
                <a:gridCol w="874025"/>
                <a:gridCol w="871631"/>
                <a:gridCol w="868038"/>
                <a:gridCol w="868038"/>
                <a:gridCol w="871631"/>
                <a:gridCol w="868038"/>
                <a:gridCol w="871631"/>
              </a:tblGrid>
              <a:tr h="207551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№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191" marR="2781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Название муниципального района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191" marR="27814" marT="0" marB="0"/>
                </a:tc>
                <a:tc>
                  <a:txBody>
                    <a:bodyPr/>
                    <a:lstStyle/>
                    <a:p>
                      <a:pPr marR="16510" algn="ctr">
                        <a:lnSpc>
                          <a:spcPct val="104000"/>
                        </a:lnSpc>
                        <a:spcAft>
                          <a:spcPts val="165"/>
                        </a:spcAft>
                      </a:pPr>
                      <a:r>
                        <a:rPr lang="ru-RU" sz="1400">
                          <a:effectLst/>
                        </a:rPr>
                        <a:t>Общеобразовательно е учреждение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муниципального района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191" marR="27814" marT="0" marB="0"/>
                </a:tc>
                <a:tc>
                  <a:txBody>
                    <a:bodyPr/>
                    <a:lstStyle/>
                    <a:p>
                      <a:pPr marL="19050" indent="28575">
                        <a:lnSpc>
                          <a:spcPct val="104000"/>
                        </a:lnSpc>
                        <a:spcAft>
                          <a:spcPts val="170"/>
                        </a:spcAft>
                      </a:pPr>
                      <a:r>
                        <a:rPr lang="ru-RU" sz="1400">
                          <a:effectLst/>
                        </a:rPr>
                        <a:t>Количество обучающихс я основной </a:t>
                      </a:r>
                    </a:p>
                    <a:p>
                      <a:pPr marL="22225">
                        <a:lnSpc>
                          <a:spcPct val="115000"/>
                        </a:lnSpc>
                        <a:spcAft>
                          <a:spcPts val="145"/>
                        </a:spcAft>
                      </a:pPr>
                      <a:r>
                        <a:rPr lang="ru-RU" sz="1400">
                          <a:effectLst/>
                        </a:rPr>
                        <a:t>медицинско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70"/>
                        </a:spcAft>
                      </a:pPr>
                      <a:r>
                        <a:rPr lang="ru-RU" sz="1400">
                          <a:effectLst/>
                        </a:rPr>
                        <a:t>й группы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(всего)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191" marR="27814" marT="0" marB="0"/>
                </a:tc>
                <a:tc>
                  <a:txBody>
                    <a:bodyPr/>
                    <a:lstStyle/>
                    <a:p>
                      <a:pPr marR="25400" algn="ctr">
                        <a:lnSpc>
                          <a:spcPct val="104000"/>
                        </a:lnSpc>
                        <a:spcAft>
                          <a:spcPts val="170"/>
                        </a:spcAft>
                      </a:pPr>
                      <a:r>
                        <a:rPr lang="ru-RU" sz="1400">
                          <a:effectLst/>
                        </a:rPr>
                        <a:t>Количество обучающихс я I ступени </a:t>
                      </a:r>
                    </a:p>
                    <a:p>
                      <a:pPr marR="31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(от 6 до 8 лет)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191" marR="27814" marT="0" marB="0"/>
                </a:tc>
                <a:tc>
                  <a:txBody>
                    <a:bodyPr/>
                    <a:lstStyle/>
                    <a:p>
                      <a:pPr marR="25400" algn="ctr">
                        <a:lnSpc>
                          <a:spcPct val="104000"/>
                        </a:lnSpc>
                        <a:spcAft>
                          <a:spcPts val="170"/>
                        </a:spcAft>
                      </a:pPr>
                      <a:r>
                        <a:rPr lang="ru-RU" sz="1400">
                          <a:effectLst/>
                        </a:rPr>
                        <a:t>Количество обучающихс я II ступени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(от 9 до 10 лет)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191" marR="27814" marT="0" marB="0"/>
                </a:tc>
                <a:tc>
                  <a:txBody>
                    <a:bodyPr/>
                    <a:lstStyle/>
                    <a:p>
                      <a:pPr marR="25400" algn="ctr">
                        <a:lnSpc>
                          <a:spcPct val="104000"/>
                        </a:lnSpc>
                        <a:spcAft>
                          <a:spcPts val="170"/>
                        </a:spcAft>
                      </a:pPr>
                      <a:r>
                        <a:rPr lang="ru-RU" sz="1400">
                          <a:effectLst/>
                        </a:rPr>
                        <a:t>Количество обучающихс я III ступени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(от 11 до 12 лет)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191" marR="27814" marT="0" marB="0"/>
                </a:tc>
                <a:tc>
                  <a:txBody>
                    <a:bodyPr/>
                    <a:lstStyle/>
                    <a:p>
                      <a:pPr marR="25400" algn="ctr">
                        <a:lnSpc>
                          <a:spcPct val="104000"/>
                        </a:lnSpc>
                        <a:spcAft>
                          <a:spcPts val="170"/>
                        </a:spcAft>
                      </a:pPr>
                      <a:r>
                        <a:rPr lang="ru-RU" sz="1400">
                          <a:effectLst/>
                        </a:rPr>
                        <a:t>Количество обучающихс я IVступени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(от 13 до 15 лет)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191" marR="27814" marT="0" marB="0"/>
                </a:tc>
                <a:tc>
                  <a:txBody>
                    <a:bodyPr/>
                    <a:lstStyle/>
                    <a:p>
                      <a:pPr marR="25400" algn="ctr">
                        <a:lnSpc>
                          <a:spcPct val="104000"/>
                        </a:lnSpc>
                        <a:spcAft>
                          <a:spcPts val="170"/>
                        </a:spcAft>
                      </a:pPr>
                      <a:r>
                        <a:rPr lang="ru-RU" sz="1400">
                          <a:effectLst/>
                        </a:rPr>
                        <a:t>Количество обучающихс я V ступени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(от 16 до 17 лет)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191" marR="2781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4000"/>
                        </a:lnSpc>
                        <a:spcAft>
                          <a:spcPts val="165"/>
                        </a:spcAft>
                      </a:pPr>
                      <a:r>
                        <a:rPr lang="ru-RU" sz="1400">
                          <a:effectLst/>
                        </a:rPr>
                        <a:t>Количество обучающихс</a:t>
                      </a:r>
                    </a:p>
                    <a:p>
                      <a:pPr marL="34925">
                        <a:lnSpc>
                          <a:spcPct val="115000"/>
                        </a:lnSpc>
                        <a:spcAft>
                          <a:spcPts val="175"/>
                        </a:spcAft>
                      </a:pPr>
                      <a:r>
                        <a:rPr lang="ru-RU" sz="1400">
                          <a:effectLst/>
                        </a:rPr>
                        <a:t>я VI ступени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(от 18 до 29 лет)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191" marR="27814" marT="0" marB="0"/>
                </a:tc>
              </a:tr>
              <a:tr h="4565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191" marR="27814" marT="0" marB="0"/>
                </a:tc>
                <a:tc>
                  <a:txBody>
                    <a:bodyPr/>
                    <a:lstStyle/>
                    <a:p>
                      <a:pPr marR="177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effectLst/>
                        </a:rPr>
                        <a:t>Коминтерновски</a:t>
                      </a:r>
                      <a:r>
                        <a:rPr lang="ru-RU" sz="1400" b="1" dirty="0">
                          <a:effectLst/>
                        </a:rPr>
                        <a:t> й район 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191" marR="2781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МБОУ СОШ №98 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191" marR="2781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1192 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191" marR="2781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394 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191" marR="2781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333 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191" marR="2781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341 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191" marR="2781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331 </a:t>
                      </a:r>
                      <a:endParaRPr lang="ru-RU" sz="14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191" marR="2781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45 </a:t>
                      </a:r>
                      <a:endParaRPr lang="ru-RU" sz="14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191" marR="2781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1 </a:t>
                      </a: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191" marR="27814" marT="0" marB="0"/>
                </a:tc>
              </a:tr>
              <a:tr h="2266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191" marR="2781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191" marR="2781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191" marR="2781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191" marR="2781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191" marR="2781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 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191" marR="2781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191" marR="2781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191" marR="2781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191" marR="2781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 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191" marR="27814" marT="0" marB="0"/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536481"/>
            <a:ext cx="8964488" cy="3108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8575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285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normalizeH="0" baseline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</a:rPr>
              <a:t>ИНФОРМАЦИЯ </a:t>
            </a:r>
            <a:endParaRPr kumimoji="0" lang="ru-RU" sz="1400" b="1" i="0" u="none" strike="noStrike" normalizeH="0" baseline="0" smtClean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Arial" panose="020B0604020202020204" pitchFamily="34" charset="0"/>
            </a:endParaRPr>
          </a:p>
          <a:p>
            <a:pPr marL="0" marR="0" lvl="0" indent="285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normalizeH="0" baseline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</a:rPr>
              <a:t>о количестве обучающихся в МБОУ СОШ №98, относящихся к основной медицинской группе для занятий физической культурой </a:t>
            </a:r>
            <a:endParaRPr kumimoji="0" lang="ru-RU" sz="1400" b="1" i="0" u="none" strike="noStrike" normalizeH="0" baseline="0" smtClean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Arial" panose="020B0604020202020204" pitchFamily="34" charset="0"/>
            </a:endParaRPr>
          </a:p>
          <a:p>
            <a:pPr marL="0" marR="0" lvl="0" indent="285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normalizeH="0" baseline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endParaRPr kumimoji="0" lang="ru-RU" sz="4800" b="1" i="0" u="none" strike="noStrike" normalizeH="0" baseline="0" smtClean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118992"/>
              </p:ext>
            </p:extLst>
          </p:nvPr>
        </p:nvGraphicFramePr>
        <p:xfrm>
          <a:off x="323528" y="3212976"/>
          <a:ext cx="8424937" cy="270320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23289"/>
                <a:gridCol w="992936"/>
                <a:gridCol w="2016223"/>
                <a:gridCol w="1800201"/>
                <a:gridCol w="1296144"/>
                <a:gridCol w="1296144"/>
              </a:tblGrid>
              <a:tr h="14840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Наименование учреждения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(по уставу полностью)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434" marR="2743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Дата создания ШКС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434" marR="2743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Руководитель ШСК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434" marR="2743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Виды спорта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434" marR="2743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Кол-во детей в каждом виде спорта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434" marR="2743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Кол-во тренеров </a:t>
                      </a:r>
                      <a:r>
                        <a:rPr lang="ru-RU" sz="1200" dirty="0" err="1">
                          <a:effectLst/>
                        </a:rPr>
                        <a:t>преподава</a:t>
                      </a:r>
                      <a:r>
                        <a:rPr lang="ru-RU" sz="1200" dirty="0">
                          <a:effectLst/>
                        </a:rPr>
                        <a:t>-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телей</a:t>
                      </a:r>
                      <a:r>
                        <a:rPr lang="ru-RU" sz="1200" dirty="0">
                          <a:effectLst/>
                        </a:rPr>
                        <a:t> в каждом виде спорта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434" marR="27434" marT="0" marB="0"/>
                </a:tc>
              </a:tr>
              <a:tr h="103639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МБОУ СОШ №98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434" marR="27434" marT="0" marB="0"/>
                </a:tc>
                <a:tc row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28.04.15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434" marR="27434" marT="0" marB="0"/>
                </a:tc>
                <a:tc row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Корнилов И.А.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434" marR="2743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1</a:t>
                      </a:r>
                      <a:r>
                        <a:rPr lang="ru-RU" sz="2000" b="1" dirty="0" smtClean="0">
                          <a:effectLst/>
                        </a:rPr>
                        <a:t>. Дзюдо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434" marR="2743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150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434" marR="2743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1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434" marR="27434" marT="0" marB="0"/>
                </a:tc>
              </a:tr>
              <a:tr h="1031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2</a:t>
                      </a:r>
                      <a:r>
                        <a:rPr lang="ru-RU" sz="2000" b="1" dirty="0" smtClean="0">
                          <a:effectLst/>
                        </a:rPr>
                        <a:t>. Футбол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434" marR="2743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40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434" marR="2743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1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434" marR="27434" marT="0" marB="0"/>
                </a:tc>
              </a:tr>
              <a:tr h="2321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3</a:t>
                      </a:r>
                      <a:r>
                        <a:rPr lang="ru-RU" sz="2000" b="1" dirty="0" smtClean="0">
                          <a:effectLst/>
                        </a:rPr>
                        <a:t>. Теннис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434" marR="2743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30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434" marR="2743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1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434" marR="27434" marT="0" marB="0"/>
                </a:tc>
              </a:tr>
              <a:tr h="1463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 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434" marR="2743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 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434" marR="2743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 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434" marR="2743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4</a:t>
                      </a:r>
                      <a:r>
                        <a:rPr lang="ru-RU" sz="2000" b="1" dirty="0" smtClean="0">
                          <a:effectLst/>
                        </a:rPr>
                        <a:t>. Волейбол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434" marR="2743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50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434" marR="27434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2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434" marR="27434" marT="0" marB="0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061174" y="548680"/>
            <a:ext cx="7310591" cy="2431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normalizeH="0" baseline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Информация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normalizeH="0" baseline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о школьном спортивном клубе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МБОУ СОШ № 98</a:t>
            </a:r>
            <a:endParaRPr kumimoji="0" lang="ru-RU" sz="1200" b="1" i="0" u="none" strike="noStrike" normalizeH="0" baseline="0" dirty="0" smtClean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1" i="0" u="none" strike="noStrike" normalizeH="0" baseline="0" dirty="0" smtClean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2497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1772816"/>
            <a:ext cx="8136904" cy="2800767"/>
          </a:xfrm>
          <a:prstGeom prst="rect">
            <a:avLst/>
          </a:prstGeom>
          <a:noFill/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8800" b="1" dirty="0" smtClean="0">
                <a:ln/>
                <a:solidFill>
                  <a:schemeClr val="accent3"/>
                </a:solidFill>
              </a:rPr>
              <a:t>Спасибо</a:t>
            </a:r>
            <a:r>
              <a:rPr lang="ru-RU" sz="6600" b="1" dirty="0" smtClean="0">
                <a:ln/>
                <a:solidFill>
                  <a:schemeClr val="accent3"/>
                </a:solidFill>
              </a:rPr>
              <a:t> </a:t>
            </a:r>
            <a:r>
              <a:rPr lang="ru-RU" sz="8800" b="1" dirty="0" smtClean="0">
                <a:ln/>
                <a:solidFill>
                  <a:schemeClr val="accent3"/>
                </a:solidFill>
              </a:rPr>
              <a:t>за внимание!!!</a:t>
            </a:r>
            <a:endParaRPr lang="ru-RU" sz="8800" b="1" dirty="0">
              <a:ln/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3766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title"/>
          </p:nvPr>
        </p:nvSpPr>
        <p:spPr>
          <a:xfrm>
            <a:off x="323528" y="629816"/>
            <a:ext cx="5338936" cy="1143000"/>
          </a:xfrm>
        </p:spPr>
        <p:txBody>
          <a:bodyPr/>
          <a:lstStyle/>
          <a:p>
            <a:pPr eaLnBrk="1" hangingPunct="1"/>
            <a:r>
              <a:rPr lang="ru-RU" sz="3600" b="1" i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Что такое физическая </a:t>
            </a:r>
            <a:br>
              <a:rPr lang="ru-RU" sz="3600" b="1" i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</a:br>
            <a:r>
              <a:rPr lang="ru-RU" sz="3600" b="1" i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культура?</a:t>
            </a:r>
            <a:endParaRPr lang="ru-RU" sz="3600" b="1" dirty="0" smtClean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916832"/>
            <a:ext cx="8712968" cy="4392488"/>
          </a:xfrm>
        </p:spPr>
        <p:txBody>
          <a:bodyPr>
            <a:normAutofit fontScale="92500"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i="1" dirty="0" smtClean="0"/>
              <a:t>Физическая культура</a:t>
            </a:r>
            <a:r>
              <a:rPr lang="ru-RU" b="1" dirty="0" smtClean="0"/>
              <a:t> –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b="1" dirty="0" smtClean="0"/>
              <a:t>деятельность человека, направленная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b="1" dirty="0" smtClean="0"/>
              <a:t>на укрепление здоровья, развитие физических способностей. Является частью общей культуры человека, а также частью культуры общества. Основные показатели состояния физической культуры в обществе: уровень здоровья и физического развития людей; степень использования физической культуры в сфере воспитания и образования, в производстве, быту, в организации свободного времени; характер системы физического воспитания, развитие массового спорта, высшие спортивные достижения и др.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/>
            </a:r>
            <a:br>
              <a:rPr lang="ru-RU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</a:br>
            <a:r>
              <a:rPr lang="ru-RU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r>
              <a:rPr lang="ru-RU" sz="40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Сущность и система физического воспитания школьников</a:t>
            </a:r>
            <a:endParaRPr lang="ru-RU" sz="40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14338" name="Содержимое 2"/>
          <p:cNvSpPr>
            <a:spLocks noGrp="1"/>
          </p:cNvSpPr>
          <p:nvPr>
            <p:ph idx="1"/>
          </p:nvPr>
        </p:nvSpPr>
        <p:spPr>
          <a:xfrm>
            <a:off x="457200" y="1935163"/>
            <a:ext cx="8229600" cy="4158133"/>
          </a:xfrm>
        </p:spPr>
        <p:txBody>
          <a:bodyPr/>
          <a:lstStyle/>
          <a:p>
            <a:pPr eaLnBrk="1" hangingPunct="1"/>
            <a:r>
              <a:rPr lang="ru-RU" b="1" i="1" dirty="0" smtClean="0"/>
              <a:t>Физическое воспитание</a:t>
            </a:r>
            <a:r>
              <a:rPr lang="ru-RU" b="1" dirty="0" smtClean="0"/>
              <a:t> есть целенаправленная, четко органи­зованная и планомерно осуществляемая система физкультурной и спортивной деятельности детей. Она включает подрастающее по­коление в разнообразные формы занятий физической культурой, спортом, военно-прикладной деятельностью, гармонично развивает тело ребенка в единстве с его интеллектом, чувствами, волей и нравственностью.</a:t>
            </a:r>
          </a:p>
          <a:p>
            <a:pPr eaLnBrk="1" hangingPunct="1"/>
            <a:endParaRPr lang="ru-RU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title"/>
          </p:nvPr>
        </p:nvSpPr>
        <p:spPr>
          <a:xfrm>
            <a:off x="457200" y="476250"/>
            <a:ext cx="8229600" cy="1368425"/>
          </a:xfrm>
        </p:spPr>
        <p:txBody>
          <a:bodyPr/>
          <a:lstStyle/>
          <a:p>
            <a:pPr algn="ctr" eaLnBrk="1" hangingPunct="1"/>
            <a:r>
              <a:rPr lang="ru-RU" sz="36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Система внеурочной деятельности </a:t>
            </a:r>
            <a:br>
              <a:rPr lang="ru-RU" sz="36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</a:br>
            <a:r>
              <a:rPr lang="ru-RU" sz="36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по физическому воспитанию</a:t>
            </a:r>
          </a:p>
        </p:txBody>
      </p:sp>
      <p:sp>
        <p:nvSpPr>
          <p:cNvPr id="15362" name="Rectangle 3"/>
          <p:cNvSpPr>
            <a:spLocks noGrp="1"/>
          </p:cNvSpPr>
          <p:nvPr>
            <p:ph type="body" idx="1"/>
          </p:nvPr>
        </p:nvSpPr>
        <p:spPr>
          <a:xfrm>
            <a:off x="457200" y="1989138"/>
            <a:ext cx="8229600" cy="3456086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b="1" dirty="0" smtClean="0"/>
              <a:t>Работа спортивных объединений («Подвижные игры с элементами спортивных игр“ спортивное объединение по </a:t>
            </a:r>
            <a:r>
              <a:rPr lang="ru-RU" sz="2400" b="1" dirty="0" smtClean="0"/>
              <a:t>борьбе</a:t>
            </a:r>
            <a:r>
              <a:rPr lang="ru-RU" sz="2400" b="1" dirty="0"/>
              <a:t>, мини-футболу</a:t>
            </a:r>
            <a:r>
              <a:rPr lang="ru-RU" sz="2400" b="1" dirty="0" smtClean="0"/>
              <a:t>, </a:t>
            </a:r>
            <a:r>
              <a:rPr lang="ru-RU" sz="2400" b="1" dirty="0" err="1" smtClean="0"/>
              <a:t>волейболу,теннису</a:t>
            </a:r>
            <a:r>
              <a:rPr lang="ru-RU" sz="2400" b="1" dirty="0"/>
              <a:t>;</a:t>
            </a:r>
          </a:p>
          <a:p>
            <a:pPr eaLnBrk="1" hangingPunct="1">
              <a:lnSpc>
                <a:spcPct val="90000"/>
              </a:lnSpc>
            </a:pPr>
            <a:endParaRPr lang="ru-RU" sz="2400" b="1" dirty="0" smtClean="0"/>
          </a:p>
          <a:p>
            <a:pPr eaLnBrk="1" hangingPunct="1">
              <a:lnSpc>
                <a:spcPct val="90000"/>
              </a:lnSpc>
            </a:pPr>
            <a:r>
              <a:rPr lang="ru-RU" sz="2400" b="1" dirty="0" smtClean="0"/>
              <a:t>Организация  </a:t>
            </a:r>
            <a:r>
              <a:rPr lang="ru-RU" sz="2400" b="1" dirty="0" smtClean="0">
                <a:latin typeface="Arial" charset="0"/>
              </a:rPr>
              <a:t>«</a:t>
            </a:r>
            <a:r>
              <a:rPr lang="ru-RU" sz="2400" b="1" dirty="0" smtClean="0"/>
              <a:t>Дня здоровья</a:t>
            </a:r>
            <a:r>
              <a:rPr lang="ru-RU" sz="2400" b="1" dirty="0" smtClean="0">
                <a:latin typeface="Arial" charset="0"/>
              </a:rPr>
              <a:t>»</a:t>
            </a:r>
            <a:r>
              <a:rPr lang="ru-RU" sz="2400" b="1" dirty="0" smtClean="0"/>
              <a:t>, подвижных игр, «Весёлых стартов», </a:t>
            </a:r>
            <a:r>
              <a:rPr lang="ru-RU" sz="2400" b="1" dirty="0" err="1" smtClean="0"/>
              <a:t>внутришкольных</a:t>
            </a:r>
            <a:r>
              <a:rPr lang="ru-RU" sz="2400" b="1" dirty="0" smtClean="0"/>
              <a:t> спортивных соревнований;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dirty="0" smtClean="0"/>
              <a:t>Проведение </a:t>
            </a:r>
            <a:r>
              <a:rPr lang="ru-RU" sz="2400" b="1" dirty="0" smtClean="0"/>
              <a:t>бесед по охране здоровья;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dirty="0" smtClean="0"/>
              <a:t>Участие в городских спортивных соревнованиях;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8229600" cy="795114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Цель спортивных объединений:</a:t>
            </a:r>
            <a:endParaRPr lang="ru-RU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16386" name="Содержимое 2"/>
          <p:cNvSpPr>
            <a:spLocks noGrp="1"/>
          </p:cNvSpPr>
          <p:nvPr>
            <p:ph idx="1"/>
          </p:nvPr>
        </p:nvSpPr>
        <p:spPr>
          <a:xfrm>
            <a:off x="395536" y="1412777"/>
            <a:ext cx="8229600" cy="3096343"/>
          </a:xfrm>
        </p:spPr>
        <p:txBody>
          <a:bodyPr/>
          <a:lstStyle/>
          <a:p>
            <a:pPr eaLnBrk="1" hangingPunct="1"/>
            <a:r>
              <a:rPr lang="ru-RU" b="1" dirty="0" smtClean="0"/>
              <a:t>Создание условий для полноценного физического развития и укрепления    здоровья школьников посредством приобщения к регулярным занятиям спортом, формирование навыков здорового образа жизни, воспитание спортсменов - патриотов своей школы.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0102" y="4239994"/>
            <a:ext cx="3770090" cy="25133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548680"/>
            <a:ext cx="3610744" cy="93913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Задачи:</a:t>
            </a:r>
            <a:endParaRPr lang="ru-RU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1741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3200" b="1" i="1" u="sng" dirty="0" smtClean="0"/>
              <a:t>Образовательные:</a:t>
            </a:r>
            <a:endParaRPr lang="ru-RU" sz="3200" b="1" dirty="0" smtClean="0"/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3200" b="1" dirty="0" smtClean="0"/>
              <a:t>- Познакомить учащихся с интереснейшими  видами спорта, правилами игры, техникой, тактикой, правилами судейства и организацией проведения  соревнований;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3200" b="1" dirty="0" smtClean="0"/>
              <a:t>- Расширять знания, умения и навыки, получаемые учащимися на уроках физкультуры;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400" b="1" i="1" dirty="0" smtClean="0"/>
              <a:t> </a:t>
            </a:r>
            <a:endParaRPr lang="ru-RU" sz="2400" b="1" dirty="0" smtClean="0"/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400" b="1" dirty="0" smtClean="0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49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Задачи:</a:t>
            </a:r>
          </a:p>
        </p:txBody>
      </p:sp>
      <p:sp>
        <p:nvSpPr>
          <p:cNvPr id="18434" name="Rectangle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800" b="1" i="1" u="sng" dirty="0" smtClean="0"/>
              <a:t>Развивающие:</a:t>
            </a:r>
            <a:endParaRPr lang="ru-RU" sz="2800" b="1" dirty="0" smtClean="0"/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800" b="1" dirty="0" smtClean="0"/>
              <a:t>-   Укреплять опорно-двигательный аппарат детей; 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800" b="1" dirty="0" smtClean="0"/>
              <a:t>-  Способствовать разностороннему физическому развитию учащихся, укреплять здоровье, закаливать организм;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800" b="1" dirty="0" smtClean="0"/>
              <a:t>- Целенаправленно развивать специальные двигательные навыки и психологические качества ребенка.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800" b="1" dirty="0" smtClean="0"/>
              <a:t>- Расширение спортивного кругозора детей</a:t>
            </a:r>
            <a:r>
              <a:rPr lang="ru-RU" sz="2000" b="1" dirty="0" smtClean="0"/>
              <a:t>.</a:t>
            </a:r>
          </a:p>
          <a:p>
            <a:pPr eaLnBrk="1" hangingPunct="1"/>
            <a:endParaRPr lang="ru-RU" sz="22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9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Задачи:</a:t>
            </a:r>
          </a:p>
        </p:txBody>
      </p:sp>
      <p:sp>
        <p:nvSpPr>
          <p:cNvPr id="19458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1935163"/>
            <a:ext cx="8351837" cy="438943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200" i="1" dirty="0" smtClean="0"/>
              <a:t> </a:t>
            </a:r>
            <a:r>
              <a:rPr lang="ru-RU" sz="2800" i="1" u="sng" dirty="0" smtClean="0"/>
              <a:t>Воспитательные:</a:t>
            </a:r>
            <a:endParaRPr lang="ru-RU" sz="2800" i="1" dirty="0" smtClean="0"/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800" i="1" dirty="0" smtClean="0"/>
              <a:t>-    Формировать дружный, сплоченный коллектив, способный решать поставленные задачи, воспитывать культуру поведения;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800" i="1" dirty="0" smtClean="0"/>
              <a:t>- Прививать любовь и устойчивый интерес к систематическим занятиям физкультурой и спортом;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800" i="1" dirty="0" smtClean="0"/>
              <a:t>- Пропагандировать здоровый образ жизни, привлекая семьи учащихся к проведению спортивных мероприятий и праздников.</a:t>
            </a:r>
          </a:p>
          <a:p>
            <a:pPr eaLnBrk="1" hangingPunct="1">
              <a:lnSpc>
                <a:spcPct val="80000"/>
              </a:lnSpc>
            </a:pPr>
            <a:endParaRPr lang="ru-RU" sz="2800" i="1" dirty="0" smtClean="0"/>
          </a:p>
          <a:p>
            <a:pPr eaLnBrk="1" hangingPunct="1"/>
            <a:endParaRPr lang="ru-RU" sz="28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573" y="1158341"/>
            <a:ext cx="7200827" cy="54006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178</TotalTime>
  <Words>704</Words>
  <Application>Microsoft Office PowerPoint</Application>
  <PresentationFormat>Экран (4:3)</PresentationFormat>
  <Paragraphs>175</Paragraphs>
  <Slides>16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Arial Black</vt:lpstr>
      <vt:lpstr>Calibri</vt:lpstr>
      <vt:lpstr>Constantia</vt:lpstr>
      <vt:lpstr>Times New Roman</vt:lpstr>
      <vt:lpstr>Wingdings 2</vt:lpstr>
      <vt:lpstr>Поток</vt:lpstr>
      <vt:lpstr>Роль физической культуры в формировании здорового образа жизни</vt:lpstr>
      <vt:lpstr>Что такое физическая  культура?</vt:lpstr>
      <vt:lpstr>  Сущность и система физического воспитания школьников</vt:lpstr>
      <vt:lpstr>Система внеурочной деятельности  по физическому воспитанию</vt:lpstr>
      <vt:lpstr>Цель спортивных объединений:</vt:lpstr>
      <vt:lpstr>Задачи:</vt:lpstr>
      <vt:lpstr>Задачи:</vt:lpstr>
      <vt:lpstr>Задачи: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физической культуры и формирование здорового образа жизни</dc:title>
  <dc:creator>User</dc:creator>
  <cp:lastModifiedBy>Nartova</cp:lastModifiedBy>
  <cp:revision>34</cp:revision>
  <cp:lastPrinted>2017-03-28T13:29:29Z</cp:lastPrinted>
  <dcterms:created xsi:type="dcterms:W3CDTF">2013-03-22T09:17:32Z</dcterms:created>
  <dcterms:modified xsi:type="dcterms:W3CDTF">2017-03-29T07:46:20Z</dcterms:modified>
</cp:coreProperties>
</file>