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62" r:id="rId38"/>
    <p:sldId id="261" r:id="rId39"/>
    <p:sldId id="260" r:id="rId40"/>
    <p:sldId id="259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4B6BF3-1EB0-440E-B6A3-7A4639D56F00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73F5414-43B3-4680-9E67-E6EEE25304F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9.xml"/><Relationship Id="rId13" Type="http://schemas.openxmlformats.org/officeDocument/2006/relationships/slide" Target="slide5.xml"/><Relationship Id="rId18" Type="http://schemas.openxmlformats.org/officeDocument/2006/relationships/slide" Target="slide28.xml"/><Relationship Id="rId26" Type="http://schemas.openxmlformats.org/officeDocument/2006/relationships/slide" Target="slide38.xml"/><Relationship Id="rId3" Type="http://schemas.openxmlformats.org/officeDocument/2006/relationships/slide" Target="slide63.xml"/><Relationship Id="rId21" Type="http://schemas.openxmlformats.org/officeDocument/2006/relationships/slide" Target="slide30.xml"/><Relationship Id="rId7" Type="http://schemas.openxmlformats.org/officeDocument/2006/relationships/slide" Target="slide71.xml"/><Relationship Id="rId12" Type="http://schemas.openxmlformats.org/officeDocument/2006/relationships/slide" Target="slide3.xml"/><Relationship Id="rId17" Type="http://schemas.openxmlformats.org/officeDocument/2006/relationships/slide" Target="slide17.xml"/><Relationship Id="rId25" Type="http://schemas.openxmlformats.org/officeDocument/2006/relationships/slide" Target="slide23.xml"/><Relationship Id="rId2" Type="http://schemas.openxmlformats.org/officeDocument/2006/relationships/slide" Target="slide53.xml"/><Relationship Id="rId16" Type="http://schemas.openxmlformats.org/officeDocument/2006/relationships/slide" Target="slide11.xml"/><Relationship Id="rId20" Type="http://schemas.openxmlformats.org/officeDocument/2006/relationships/slide" Target="slide19.xml"/><Relationship Id="rId29" Type="http://schemas.openxmlformats.org/officeDocument/2006/relationships/slide" Target="slide4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7.xml"/><Relationship Id="rId11" Type="http://schemas.openxmlformats.org/officeDocument/2006/relationships/slide" Target="slide75.xml"/><Relationship Id="rId24" Type="http://schemas.openxmlformats.org/officeDocument/2006/relationships/slide" Target="slide46.xml"/><Relationship Id="rId5" Type="http://schemas.openxmlformats.org/officeDocument/2006/relationships/slide" Target="slide65.xml"/><Relationship Id="rId15" Type="http://schemas.openxmlformats.org/officeDocument/2006/relationships/slide" Target="slide9.xml"/><Relationship Id="rId23" Type="http://schemas.openxmlformats.org/officeDocument/2006/relationships/slide" Target="slide36.xml"/><Relationship Id="rId28" Type="http://schemas.openxmlformats.org/officeDocument/2006/relationships/slide" Target="slide26.xml"/><Relationship Id="rId10" Type="http://schemas.openxmlformats.org/officeDocument/2006/relationships/slide" Target="slide61.xml"/><Relationship Id="rId19" Type="http://schemas.openxmlformats.org/officeDocument/2006/relationships/slide" Target="slide42.xml"/><Relationship Id="rId31" Type="http://schemas.openxmlformats.org/officeDocument/2006/relationships/slide" Target="slide21.xml"/><Relationship Id="rId4" Type="http://schemas.openxmlformats.org/officeDocument/2006/relationships/slide" Target="slide55.xml"/><Relationship Id="rId9" Type="http://schemas.openxmlformats.org/officeDocument/2006/relationships/slide" Target="slide73.xml"/><Relationship Id="rId14" Type="http://schemas.openxmlformats.org/officeDocument/2006/relationships/slide" Target="slide7.xml"/><Relationship Id="rId22" Type="http://schemas.openxmlformats.org/officeDocument/2006/relationships/slide" Target="slide44.xml"/><Relationship Id="rId27" Type="http://schemas.openxmlformats.org/officeDocument/2006/relationships/slide" Target="slide48.xml"/><Relationship Id="rId30" Type="http://schemas.openxmlformats.org/officeDocument/2006/relationships/slide" Target="slide5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69.xml"/><Relationship Id="rId2" Type="http://schemas.openxmlformats.org/officeDocument/2006/relationships/slide" Target="slide67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620688" y="1196752"/>
            <a:ext cx="6480048" cy="230124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Русский язык и литература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AutoShape 6" descr="Картинки по запросу перо и чернильница обо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перо и чернильница обо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Картинки по запросу перо и чернильница обои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8" name="Picture 24" descr="Картинки по запросу Своя игр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2004" y="3655681"/>
            <a:ext cx="3707168" cy="217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ÐÐ°ÑÑÐ¸Ð½ÐºÐ¸ Ð¿Ð¾ Ð·Ð°Ð¿ÑÐ¾ÑÑ ÑÑÑÑÐºÐ¸Ð¹ ÑÐ·ÑÐ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776" y="3212976"/>
            <a:ext cx="4704457" cy="305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ÐÐ°ÑÑÐ¸Ð½ÐºÐ¸ Ð¿Ð¾ Ð·Ð°Ð¿ÑÐ¾ÑÑ ÑÑÑÑÐºÐ¸Ð¹ ÑÐ·ÑÐ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620" y="899563"/>
            <a:ext cx="3455937" cy="230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06945" y="5934670"/>
            <a:ext cx="3699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Учитель русского языка и литературы Тонких Ирина Анатольевна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0266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err="1" smtClean="0"/>
              <a:t>Бессуфиксальный</a:t>
            </a:r>
            <a:r>
              <a:rPr lang="ru-RU" sz="4000" dirty="0" smtClean="0"/>
              <a:t> (нулевая суффиксация)</a:t>
            </a:r>
            <a:endParaRPr lang="ru-RU" sz="40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56376" y="5805264"/>
            <a:ext cx="936104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9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кот в меш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5759594" cy="529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889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692696"/>
            <a:ext cx="3456384" cy="2376264"/>
          </a:xfrm>
          <a:prstGeom prst="roundRect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hlinkClick r:id="rId2" action="ppaction://hlinksldjump"/>
              </a:rPr>
              <a:t>20</a:t>
            </a:r>
            <a:endParaRPr lang="ru-RU" sz="8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50474" y="3717032"/>
            <a:ext cx="3456384" cy="2376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hlinkClick r:id="rId3" action="ppaction://hlinksldjump"/>
              </a:rPr>
              <a:t>50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53131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К какой части речи относится слово </a:t>
            </a:r>
            <a:r>
              <a:rPr lang="ru-RU" sz="4000" b="1" dirty="0" smtClean="0"/>
              <a:t>стремглав</a:t>
            </a:r>
            <a:r>
              <a:rPr lang="ru-RU" sz="4000" dirty="0" smtClean="0"/>
              <a:t> в предложении:</a:t>
            </a:r>
          </a:p>
          <a:p>
            <a:pPr marL="36576" indent="0" algn="ctr">
              <a:buNone/>
            </a:pPr>
            <a:r>
              <a:rPr lang="ru-RU" sz="4000" dirty="0" smtClean="0"/>
              <a:t>«Прочтя печальное посланье, Евгений тотчас на свиданье стремглав по почте поскакал»?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8888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6576" indent="0" algn="ctr">
              <a:buNone/>
            </a:pPr>
            <a:r>
              <a:rPr lang="ru-RU" sz="2800" dirty="0" smtClean="0"/>
              <a:t>Наречие</a:t>
            </a:r>
          </a:p>
          <a:p>
            <a:pPr marL="36576" indent="0" algn="ctr">
              <a:buNone/>
            </a:pPr>
            <a:endParaRPr lang="ru-RU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56376" y="5805264"/>
            <a:ext cx="936104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ÐÐ°ÑÑÐ¸Ð½ÐºÐ¸ Ð¿Ð¾ Ð·Ð°Ð¿ÑÐ¾ÑÑ Ð¾ÐÐÐÐÐ ÐÐ Ð¡ÐÐÐÐÐÐ¬Ð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772816"/>
            <a:ext cx="4176539" cy="497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34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ru-RU" sz="4400" dirty="0" smtClean="0"/>
              <a:t>Определите, о какой букве русского алфавита идет речь:</a:t>
            </a:r>
          </a:p>
          <a:p>
            <a:pPr marL="36576" indent="0" algn="ctr">
              <a:buNone/>
            </a:pPr>
            <a:r>
              <a:rPr lang="ru-RU" sz="4400" i="1" dirty="0" smtClean="0"/>
              <a:t>По начертанию она восходит к букве «</a:t>
            </a:r>
            <a:r>
              <a:rPr lang="ru-RU" sz="4400" i="1" dirty="0" err="1" smtClean="0"/>
              <a:t>ерь</a:t>
            </a:r>
            <a:r>
              <a:rPr lang="ru-RU" sz="4400" i="1" dirty="0" smtClean="0"/>
              <a:t>» кириллицы, у которого не было числового значения, до 12 века обозначала редуцированный гласный, который либо исчез, либо перешел в букву «Е»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375947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6576" indent="0" algn="ctr">
              <a:buNone/>
            </a:pPr>
            <a:endParaRPr lang="ru-RU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56376" y="5805264"/>
            <a:ext cx="936104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ÐÐ°ÑÑÐ¸Ð½ÐºÐ¸ Ð¿Ð¾ Ð·Ð°Ð¿ÑÐ¾ÑÑ Ñ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764704"/>
            <a:ext cx="4635649" cy="5552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31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800" dirty="0" smtClean="0"/>
              <a:t>В каком слове допущена ошибка: адъективный, обезьяна, </a:t>
            </a:r>
            <a:r>
              <a:rPr lang="ru-RU" sz="4800" dirty="0" err="1" smtClean="0"/>
              <a:t>аръергард</a:t>
            </a:r>
            <a:r>
              <a:rPr lang="ru-RU" sz="4800" dirty="0" smtClean="0"/>
              <a:t>, адъютант, льете? 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0805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Арьергард</a:t>
            </a:r>
            <a:endParaRPr lang="ru-RU" sz="40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56376" y="5805264"/>
            <a:ext cx="936104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276872"/>
            <a:ext cx="476250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45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Посчитайте количество орфографических ошибок в предложении:</a:t>
            </a:r>
          </a:p>
          <a:p>
            <a:pPr marL="36576" indent="0" algn="ctr">
              <a:buNone/>
            </a:pPr>
            <a:r>
              <a:rPr lang="ru-RU" sz="4000" i="1" dirty="0" smtClean="0"/>
              <a:t>По </a:t>
            </a:r>
            <a:r>
              <a:rPr lang="ru-RU" sz="4000" i="1" dirty="0" err="1" smtClean="0"/>
              <a:t>утренему</a:t>
            </a:r>
            <a:r>
              <a:rPr lang="ru-RU" sz="4000" i="1" dirty="0" smtClean="0"/>
              <a:t> яркий свет проник в комнату и все стало </a:t>
            </a:r>
            <a:r>
              <a:rPr lang="ru-RU" sz="4000" i="1" dirty="0" err="1" smtClean="0"/>
              <a:t>казатся</a:t>
            </a:r>
            <a:r>
              <a:rPr lang="ru-RU" sz="4000" i="1" dirty="0" smtClean="0"/>
              <a:t> живым и теплым.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97855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50825" y="333375"/>
            <a:ext cx="2881313" cy="792163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Великий и могучий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250825" y="1412875"/>
            <a:ext cx="2881313" cy="792163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</a:rPr>
              <a:t>Вспомним правила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250825" y="5734050"/>
            <a:ext cx="2881313" cy="792163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Персонажи и детали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250825" y="2492375"/>
            <a:ext cx="2881313" cy="792163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</a:rPr>
              <a:t>Литература в лицах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250825" y="3573463"/>
            <a:ext cx="2881313" cy="792162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Афоризмы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250825" y="4652963"/>
            <a:ext cx="2881313" cy="792162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1800" b="1" dirty="0" smtClean="0">
                <a:solidFill>
                  <a:schemeClr val="bg1"/>
                </a:solidFill>
              </a:rPr>
              <a:t>Жизнь замечательных </a:t>
            </a:r>
          </a:p>
          <a:p>
            <a:pPr algn="ctr"/>
            <a:r>
              <a:rPr lang="ru-RU" sz="1800" b="1" dirty="0" smtClean="0">
                <a:solidFill>
                  <a:schemeClr val="bg1"/>
                </a:solidFill>
              </a:rPr>
              <a:t>людей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89" name="Rectangle 1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48038" y="333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10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0" name="Rectangle 1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500563" y="333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1" name="Rectangle 1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51500" y="333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2" name="Rectangle 2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04025" y="333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3" name="Rectangle 2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56550" y="333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4" name="Rectangle 2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48038" y="14128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10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5" name="Rectangle 2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48038" y="2492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10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6" name="Rectangle 2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48038" y="3573463"/>
            <a:ext cx="936625" cy="792162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10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7" name="Rectangle 2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48038" y="46529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" action="ppaction://hlinksldjump"/>
              </a:rPr>
              <a:t>10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8" name="Rectangle 2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48038" y="5734050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3" action="ppaction://hlinksldjump"/>
              </a:rPr>
              <a:t>10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099" name="Rectangle 2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500563" y="14128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00" name="Rectangle 2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500563" y="2492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01" name="Rectangle 2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500563" y="3573463"/>
            <a:ext cx="936625" cy="792162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02" name="Rectangle 3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500563" y="46529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4" action="ppaction://hlinksldjump"/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03" name="Rectangle 3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500563" y="5734050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5" action="ppaction://hlinksldjump"/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05" name="Rectangle 3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51500" y="2492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06" name="Rectangle 3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51500" y="3573463"/>
            <a:ext cx="936625" cy="792162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07" name="Rectangle 3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51500" y="46529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6" action="ppaction://hlinksldjump"/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08" name="Rectangle 3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51500" y="5734050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7" action="ppaction://hlinksldjump"/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09" name="Rectangle 3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04025" y="14128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0" name="Rectangle 3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04025" y="2492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1" name="Rectangle 3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04025" y="3573463"/>
            <a:ext cx="936625" cy="792162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2" name="Rectangle 4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04025" y="46529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8" action="ppaction://hlinksldjump"/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3" name="Rectangle 4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04025" y="5734050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9" action="ppaction://hlinksldjump"/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4" name="Rectangle 4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56550" y="14128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5" name="Rectangle 4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56550" y="24923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6" name="Rectangle 4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56550" y="3573463"/>
            <a:ext cx="936625" cy="792162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7" name="Rectangle 45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56550" y="46529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10" action="ppaction://hlinksldjump"/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8" name="Rectangle 46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7956550" y="5734050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hlinkClick r:id="rId11" action="ppaction://hlinksldjump"/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119" name="Rectangle 4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51500" y="1412875"/>
            <a:ext cx="936625" cy="792163"/>
          </a:xfrm>
          <a:prstGeom prst="rect">
            <a:avLst/>
          </a:prstGeo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39" name="Rectangle 1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31626" y="333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tx2">
                    <a:lumMod val="10000"/>
                  </a:schemeClr>
                </a:solidFill>
                <a:hlinkClick r:id="rId12" action="ppaction://hlinksldjump"/>
              </a:rPr>
              <a:t>10</a:t>
            </a:r>
            <a:endParaRPr lang="ru-RU" sz="18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0" name="Rectangle 1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484151" y="333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13" action="ppaction://hlinksldjump"/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1" name="Rectangle 1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35088" y="333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14" action="ppaction://hlinksldjump"/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2" name="Rectangle 2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787613" y="333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15" action="ppaction://hlinksldjump"/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3" name="Rectangle 2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40138" y="333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16" action="ppaction://hlinksldjump"/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4" name="Rectangle 2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31626" y="14128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17" action="ppaction://hlinksldjump"/>
              </a:rPr>
              <a:t>10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5" name="Rectangle 2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31626" y="2492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18" action="ppaction://hlinksldjump"/>
              </a:rPr>
              <a:t>10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6" name="Rectangle 2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331626" y="35734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19" action="ppaction://hlinksldjump"/>
              </a:rPr>
              <a:t>10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7" name="Rectangle 2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484151" y="14128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0" action="ppaction://hlinksldjump"/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8" name="Rectangle 2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484151" y="2492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1" action="ppaction://hlinksldjump"/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49" name="Rectangle 2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484151" y="35734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2" action="ppaction://hlinksldjump"/>
              </a:rPr>
              <a:t>20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0" name="Rectangle 3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35088" y="2492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3" action="ppaction://hlinksldjump"/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1" name="Rectangle 3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35088" y="35734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4" action="ppaction://hlinksldjump"/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2" name="Rectangle 3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787613" y="14128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5" action="ppaction://hlinksldjump"/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3" name="Rectangle 3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787613" y="2492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6" action="ppaction://hlinksldjump"/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4" name="Rectangle 3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787613" y="35734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7" action="ppaction://hlinksldjump"/>
              </a:rPr>
              <a:t>40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5" name="Rectangle 4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40138" y="14128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8" action="ppaction://hlinksldjump"/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6" name="Rectangle 4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40138" y="24923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29" action="ppaction://hlinksldjump"/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7" name="Rectangle 4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940138" y="3573463"/>
            <a:ext cx="936625" cy="79216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30" action="ppaction://hlinksldjump"/>
              </a:rPr>
              <a:t>50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58" name="Rectangle 4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35088" y="1412875"/>
            <a:ext cx="936625" cy="79216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  <a:hlinkClick r:id="rId31" action="ppaction://hlinksldjump"/>
              </a:rPr>
              <a:t>30</a:t>
            </a:r>
            <a:endParaRPr lang="ru-RU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78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1124744"/>
            <a:ext cx="7467600" cy="4525963"/>
          </a:xfrm>
        </p:spPr>
        <p:txBody>
          <a:bodyPr/>
          <a:lstStyle/>
          <a:p>
            <a:pPr marL="36576" indent="0" algn="ctr">
              <a:buNone/>
            </a:pPr>
            <a:r>
              <a:rPr lang="ru-RU" sz="3600" dirty="0" smtClean="0"/>
              <a:t>3</a:t>
            </a:r>
          </a:p>
          <a:p>
            <a:pPr marL="36576" indent="0" algn="ctr">
              <a:buNone/>
            </a:pPr>
            <a:r>
              <a:rPr lang="ru-RU" sz="4000" i="1" dirty="0" smtClean="0"/>
              <a:t>По</a:t>
            </a:r>
            <a:r>
              <a:rPr lang="ru-RU" sz="4000" i="1" dirty="0" smtClean="0">
                <a:solidFill>
                  <a:srgbClr val="FF0000"/>
                </a:solidFill>
              </a:rPr>
              <a:t>-</a:t>
            </a:r>
            <a:r>
              <a:rPr lang="ru-RU" sz="4000" i="1" dirty="0" smtClean="0"/>
              <a:t>утре</a:t>
            </a:r>
            <a:r>
              <a:rPr lang="ru-RU" sz="4000" i="1" dirty="0" smtClean="0">
                <a:solidFill>
                  <a:srgbClr val="FF0000"/>
                </a:solidFill>
              </a:rPr>
              <a:t>нн</a:t>
            </a:r>
            <a:r>
              <a:rPr lang="ru-RU" sz="4000" i="1" dirty="0" smtClean="0"/>
              <a:t>ему </a:t>
            </a:r>
            <a:r>
              <a:rPr lang="ru-RU" sz="4000" i="1" dirty="0"/>
              <a:t>яркий свет проник в комнату и все стало </a:t>
            </a:r>
            <a:r>
              <a:rPr lang="ru-RU" sz="4000" i="1" dirty="0" smtClean="0"/>
              <a:t>казат</a:t>
            </a:r>
            <a:r>
              <a:rPr lang="ru-RU" sz="4000" i="1" dirty="0" smtClean="0">
                <a:solidFill>
                  <a:srgbClr val="FF0000"/>
                </a:solidFill>
              </a:rPr>
              <a:t>ь</a:t>
            </a:r>
            <a:r>
              <a:rPr lang="ru-RU" sz="4000" i="1" dirty="0" smtClean="0"/>
              <a:t>ся </a:t>
            </a:r>
            <a:r>
              <a:rPr lang="ru-RU" sz="4000" i="1" dirty="0"/>
              <a:t>живым и теплым.</a:t>
            </a:r>
          </a:p>
          <a:p>
            <a:pPr marL="36576" indent="0" algn="ctr">
              <a:buNone/>
            </a:pPr>
            <a:endParaRPr lang="ru-RU" dirty="0"/>
          </a:p>
        </p:txBody>
      </p:sp>
      <p:sp>
        <p:nvSpPr>
          <p:cNvPr id="6" name="5-конечная звезда 5">
            <a:hlinkClick r:id="rId2" action="ppaction://hlinksldjump"/>
          </p:cNvPr>
          <p:cNvSpPr/>
          <p:nvPr/>
        </p:nvSpPr>
        <p:spPr>
          <a:xfrm>
            <a:off x="8100392" y="5949280"/>
            <a:ext cx="792088" cy="6480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88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36576" indent="0" algn="ctr">
              <a:buNone/>
            </a:pPr>
            <a:r>
              <a:rPr lang="ru-RU" sz="4400" dirty="0" smtClean="0"/>
              <a:t>В каком ряду все слова написаны верно:</a:t>
            </a:r>
          </a:p>
          <a:p>
            <a:pPr marL="779526" indent="-742950" algn="ctr">
              <a:buAutoNum type="arabicParenR"/>
            </a:pPr>
            <a:r>
              <a:rPr lang="ru-RU" sz="4400" dirty="0" err="1"/>
              <a:t>П</a:t>
            </a:r>
            <a:r>
              <a:rPr lang="ru-RU" sz="4400" dirty="0" err="1" smtClean="0"/>
              <a:t>ридти</a:t>
            </a:r>
            <a:r>
              <a:rPr lang="ru-RU" sz="4400" dirty="0" smtClean="0"/>
              <a:t>, чечётка, они хнычут</a:t>
            </a:r>
          </a:p>
          <a:p>
            <a:pPr marL="779526" indent="-742950" algn="ctr">
              <a:buAutoNum type="arabicParenR"/>
            </a:pPr>
            <a:r>
              <a:rPr lang="ru-RU" sz="4400" dirty="0" err="1" smtClean="0"/>
              <a:t>Пышащий</a:t>
            </a:r>
            <a:r>
              <a:rPr lang="ru-RU" sz="4400" dirty="0" smtClean="0"/>
              <a:t> здоровьем, подозревать, ассамблея</a:t>
            </a:r>
          </a:p>
          <a:p>
            <a:pPr marL="779526" indent="-742950" algn="ctr">
              <a:buAutoNum type="arabicParenR"/>
            </a:pPr>
            <a:r>
              <a:rPr lang="ru-RU" sz="4400" dirty="0" smtClean="0"/>
              <a:t>Прискорбный, замешанный на сметане, явственный</a:t>
            </a:r>
          </a:p>
          <a:p>
            <a:pPr marL="779526" indent="-742950" algn="ctr">
              <a:buAutoNum type="arabicParenR"/>
            </a:pPr>
            <a:r>
              <a:rPr lang="ru-RU" sz="4400" dirty="0" smtClean="0"/>
              <a:t>Диспетчер, крещенный огнем, </a:t>
            </a:r>
            <a:r>
              <a:rPr lang="ru-RU" sz="4400" dirty="0" err="1" smtClean="0"/>
              <a:t>посвещение</a:t>
            </a:r>
            <a:r>
              <a:rPr lang="ru-RU" sz="4400" dirty="0" smtClean="0"/>
              <a:t> в студенты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4427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001419"/>
          </a:xfrm>
        </p:spPr>
        <p:txBody>
          <a:bodyPr/>
          <a:lstStyle/>
          <a:p>
            <a:pPr marL="36576" indent="0" algn="ctr">
              <a:buNone/>
            </a:pPr>
            <a:r>
              <a:rPr lang="ru-RU" sz="4000" dirty="0" smtClean="0"/>
              <a:t>3) Прискорбный</a:t>
            </a:r>
            <a:r>
              <a:rPr lang="ru-RU" sz="4000" dirty="0"/>
              <a:t>, замешанный на сметане, явственный</a:t>
            </a:r>
          </a:p>
          <a:p>
            <a:pPr marL="36576" indent="0" algn="ctr">
              <a:buNone/>
            </a:pPr>
            <a:endParaRPr lang="ru-RU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31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и по запросу аукци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732803"/>
            <a:ext cx="3816424" cy="459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5445224"/>
            <a:ext cx="5789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Вопрос-аукцион</a:t>
            </a:r>
          </a:p>
        </p:txBody>
      </p:sp>
    </p:spTree>
    <p:extLst>
      <p:ext uri="{BB962C8B-B14F-4D97-AF65-F5344CB8AC3E}">
        <p14:creationId xmlns:p14="http://schemas.microsoft.com/office/powerpoint/2010/main" val="21309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36576" indent="0" algn="ctr">
              <a:buNone/>
            </a:pPr>
            <a:r>
              <a:rPr lang="ru-RU" sz="4400" dirty="0" smtClean="0"/>
              <a:t>Определите, какие ошибки в предложении</a:t>
            </a:r>
          </a:p>
          <a:p>
            <a:pPr marL="36576" indent="0" algn="ctr">
              <a:buNone/>
            </a:pPr>
            <a:r>
              <a:rPr lang="ru-RU" sz="4600" b="1" i="1" dirty="0" smtClean="0"/>
              <a:t>Он стремился не только овладеть итальянской техникой живописи, но и умением добиваться определенных цветовых </a:t>
            </a:r>
            <a:r>
              <a:rPr lang="ru-RU" sz="4600" b="1" i="1" dirty="0" err="1" smtClean="0"/>
              <a:t>эфектов</a:t>
            </a:r>
            <a:r>
              <a:rPr lang="ru-RU" sz="4600" b="1" i="1" dirty="0" smtClean="0"/>
              <a:t> путем смешивания красок.</a:t>
            </a:r>
          </a:p>
          <a:p>
            <a:pPr marL="36576" indent="0" algn="ctr">
              <a:buNone/>
            </a:pPr>
            <a:r>
              <a:rPr lang="ru-RU" sz="4400" dirty="0" smtClean="0"/>
              <a:t>А) орфографическая и грамматическая</a:t>
            </a:r>
          </a:p>
          <a:p>
            <a:pPr marL="36576" indent="0" algn="ctr">
              <a:buNone/>
            </a:pPr>
            <a:r>
              <a:rPr lang="ru-RU" sz="4400" dirty="0" smtClean="0"/>
              <a:t>Б) пунктуационная и орфографическая</a:t>
            </a:r>
          </a:p>
          <a:p>
            <a:pPr marL="36576" indent="0" algn="ctr">
              <a:buNone/>
            </a:pPr>
            <a:r>
              <a:rPr lang="ru-RU" sz="4400" dirty="0" smtClean="0"/>
              <a:t>В) орфографическая</a:t>
            </a:r>
          </a:p>
          <a:p>
            <a:pPr marL="36576" indent="0" algn="ctr">
              <a:buNone/>
            </a:pPr>
            <a:r>
              <a:rPr lang="ru-RU" sz="4400" dirty="0" smtClean="0"/>
              <a:t>Г) пунктуационная и грамматическая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5775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6576" indent="0" algn="ctr">
              <a:buNone/>
            </a:pPr>
            <a:r>
              <a:rPr lang="ru-RU" sz="2800" dirty="0"/>
              <a:t>Он стремился </a:t>
            </a:r>
            <a:r>
              <a:rPr lang="ru-RU" sz="2800" dirty="0">
                <a:solidFill>
                  <a:srgbClr val="FF0000"/>
                </a:solidFill>
              </a:rPr>
              <a:t>не только </a:t>
            </a:r>
            <a:r>
              <a:rPr lang="ru-RU" sz="2800" dirty="0"/>
              <a:t>овладеть итальянской техникой живописи,</a:t>
            </a:r>
            <a:r>
              <a:rPr lang="ru-RU" sz="2800" dirty="0">
                <a:solidFill>
                  <a:srgbClr val="FF0000"/>
                </a:solidFill>
              </a:rPr>
              <a:t> но и </a:t>
            </a:r>
            <a:r>
              <a:rPr lang="ru-RU" sz="2800" dirty="0"/>
              <a:t>умением добиваться определенных цветовых </a:t>
            </a:r>
            <a:r>
              <a:rPr lang="ru-RU" sz="2800" dirty="0" smtClean="0">
                <a:solidFill>
                  <a:srgbClr val="FF0000"/>
                </a:solidFill>
              </a:rPr>
              <a:t>эффектов</a:t>
            </a:r>
            <a:r>
              <a:rPr lang="ru-RU" sz="2800" dirty="0" smtClean="0"/>
              <a:t> </a:t>
            </a:r>
            <a:r>
              <a:rPr lang="ru-RU" sz="2800" dirty="0"/>
              <a:t>путем смешивания красок.</a:t>
            </a:r>
          </a:p>
          <a:p>
            <a:pPr marL="36576" indent="0" algn="ctr">
              <a:buNone/>
            </a:pPr>
            <a:r>
              <a:rPr lang="ru-RU" sz="2800" dirty="0"/>
              <a:t>А) орфографическая и грамматическая</a:t>
            </a: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ÐÐ°ÑÑÐ¸Ð½ÐºÐ¸ Ð¿Ð¾ Ð·Ð°Ð¿ÑÐ¾ÑÑ Ð¿Ð°Ð»Ð¸ÑÑ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12112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59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Сколько запятых надо проставить в предложении?</a:t>
            </a:r>
          </a:p>
          <a:p>
            <a:pPr marL="36576" indent="0" algn="ctr">
              <a:buNone/>
            </a:pPr>
            <a:r>
              <a:rPr lang="ru-RU" sz="3200" b="1" i="1" dirty="0" smtClean="0"/>
              <a:t>Видно здесь идет непримиримая борьба между деревьями не на жизнь а на смерть и в сущности перед нами не просто лес а поле битвы не прекращающейся ни днем ни ночью.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175775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895220" cy="5001419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600" dirty="0"/>
              <a:t>8</a:t>
            </a:r>
            <a:endParaRPr lang="ru-RU" sz="3600" dirty="0" smtClean="0"/>
          </a:p>
          <a:p>
            <a:pPr marL="36576" indent="0" algn="ctr">
              <a:buNone/>
            </a:pPr>
            <a:r>
              <a:rPr lang="ru-RU" sz="3600" dirty="0" smtClean="0"/>
              <a:t>Видно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  <a:r>
              <a:rPr lang="ru-RU" sz="3600" dirty="0" smtClean="0"/>
              <a:t> </a:t>
            </a:r>
            <a:r>
              <a:rPr lang="ru-RU" sz="3600" dirty="0"/>
              <a:t>здесь идет непримиримая борьба </a:t>
            </a:r>
            <a:r>
              <a:rPr lang="ru-RU" sz="3600" dirty="0" smtClean="0"/>
              <a:t>между деревьями не </a:t>
            </a:r>
            <a:r>
              <a:rPr lang="ru-RU" sz="3600" dirty="0"/>
              <a:t>на </a:t>
            </a:r>
            <a:r>
              <a:rPr lang="ru-RU" sz="3600" dirty="0" smtClean="0"/>
              <a:t>жизнь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  <a:r>
              <a:rPr lang="ru-RU" sz="3600" dirty="0" smtClean="0"/>
              <a:t> </a:t>
            </a:r>
            <a:r>
              <a:rPr lang="ru-RU" sz="3600" dirty="0"/>
              <a:t>а на </a:t>
            </a:r>
            <a:r>
              <a:rPr lang="ru-RU" sz="3600" dirty="0" smtClean="0"/>
              <a:t>смерть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  <a:r>
              <a:rPr lang="ru-RU" sz="3600" dirty="0" smtClean="0"/>
              <a:t> и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  <a:r>
              <a:rPr lang="ru-RU" sz="3600" dirty="0" smtClean="0"/>
              <a:t> </a:t>
            </a:r>
            <a:r>
              <a:rPr lang="ru-RU" sz="3600" dirty="0"/>
              <a:t>в </a:t>
            </a:r>
            <a:r>
              <a:rPr lang="ru-RU" sz="3600" dirty="0" smtClean="0"/>
              <a:t>сущности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  <a:r>
              <a:rPr lang="ru-RU" sz="3600" dirty="0" smtClean="0"/>
              <a:t> </a:t>
            </a:r>
            <a:r>
              <a:rPr lang="ru-RU" sz="3600" dirty="0"/>
              <a:t>перед нами не просто </a:t>
            </a:r>
            <a:r>
              <a:rPr lang="ru-RU" sz="3600" dirty="0" smtClean="0"/>
              <a:t>лес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  <a:r>
              <a:rPr lang="ru-RU" sz="3600" dirty="0" smtClean="0"/>
              <a:t> </a:t>
            </a:r>
            <a:r>
              <a:rPr lang="ru-RU" sz="3600" dirty="0"/>
              <a:t>а поле </a:t>
            </a:r>
            <a:r>
              <a:rPr lang="ru-RU" sz="3600" dirty="0" smtClean="0"/>
              <a:t>битвы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  <a:r>
              <a:rPr lang="ru-RU" sz="3600" dirty="0" smtClean="0"/>
              <a:t> </a:t>
            </a:r>
            <a:r>
              <a:rPr lang="ru-RU" sz="3600" dirty="0"/>
              <a:t>не прекращающейся ни </a:t>
            </a:r>
            <a:r>
              <a:rPr lang="ru-RU" sz="3600" dirty="0" smtClean="0"/>
              <a:t>днем</a:t>
            </a:r>
            <a:r>
              <a:rPr lang="ru-RU" sz="3600" dirty="0" smtClean="0">
                <a:solidFill>
                  <a:srgbClr val="FF0000"/>
                </a:solidFill>
              </a:rPr>
              <a:t>,</a:t>
            </a:r>
            <a:r>
              <a:rPr lang="ru-RU" sz="3600" dirty="0" smtClean="0"/>
              <a:t> </a:t>
            </a:r>
            <a:r>
              <a:rPr lang="ru-RU" sz="3600" dirty="0"/>
              <a:t>ни ночью.</a:t>
            </a:r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6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147248" cy="4713387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400" dirty="0" smtClean="0"/>
              <a:t>Назовите человека с портрета</a:t>
            </a:r>
            <a:endParaRPr lang="ru-RU" sz="4400" dirty="0"/>
          </a:p>
        </p:txBody>
      </p:sp>
      <p:pic>
        <p:nvPicPr>
          <p:cNvPr id="3074" name="Picture 2" descr="ÐÐ°ÑÑÐ¸Ð½ÐºÐ¸ Ð¿Ð¾ Ð·Ð°Ð¿ÑÐ¾ÑÑ Ð³ÑÐ¸Ð±Ð¾ÐµÐ´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539115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9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003232" cy="5073427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Александр Сергеевич Грибоедов</a:t>
            </a:r>
            <a:endParaRPr lang="ru-RU" sz="32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ÐÐ°ÑÑÐ¸Ð½ÐºÐ¸ Ð¿Ð¾ Ð·Ð°Ð¿ÑÐ¾ÑÑ Ð³ÑÐ¸Ð±Ð¾ÐµÐ´Ð¾Ð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028825"/>
            <a:ext cx="539115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56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800" dirty="0" smtClean="0"/>
              <a:t>Какое слово лишнее в ряду:</a:t>
            </a:r>
          </a:p>
          <a:p>
            <a:pPr marL="36576" indent="0" algn="ctr">
              <a:buNone/>
            </a:pPr>
            <a:r>
              <a:rPr lang="ru-RU" sz="4800" dirty="0" smtClean="0"/>
              <a:t>Преподаватель, выключатель, учитель, издатель, водитель?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1683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кот в мешке клипар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7416" y="1340768"/>
            <a:ext cx="617736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97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292080" y="764704"/>
            <a:ext cx="2736304" cy="2664296"/>
          </a:xfrm>
          <a:prstGeom prst="ellipse">
            <a:avLst/>
          </a:prstGeom>
          <a:solidFill>
            <a:schemeClr val="tx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bg2">
                    <a:lumMod val="60000"/>
                    <a:lumOff val="40000"/>
                  </a:schemeClr>
                </a:solidFill>
                <a:hlinkClick r:id="rId2" action="ppaction://hlinksldjump"/>
              </a:rPr>
              <a:t>5</a:t>
            </a:r>
            <a:r>
              <a:rPr lang="ru-RU" sz="8000" dirty="0" smtClean="0">
                <a:solidFill>
                  <a:schemeClr val="bg2">
                    <a:lumMod val="60000"/>
                    <a:lumOff val="40000"/>
                  </a:schemeClr>
                </a:solidFill>
                <a:hlinkClick r:id="rId2" action="ppaction://hlinksldjump"/>
              </a:rPr>
              <a:t>0</a:t>
            </a:r>
            <a:endParaRPr lang="ru-RU" sz="80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1304822" y="3212976"/>
            <a:ext cx="2736304" cy="266429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051720" y="3789040"/>
            <a:ext cx="1368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tx2">
                    <a:lumMod val="10000"/>
                  </a:schemeClr>
                </a:solidFill>
                <a:hlinkClick r:id="rId3" action="ppaction://hlinksldjump"/>
              </a:rPr>
              <a:t>10</a:t>
            </a:r>
            <a:endParaRPr lang="ru-RU" sz="80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5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400" dirty="0" smtClean="0"/>
              <a:t>Назовите обоих персонажей с иллюстрации</a:t>
            </a:r>
          </a:p>
          <a:p>
            <a:pPr marL="36576" indent="0" algn="ctr">
              <a:buNone/>
            </a:pPr>
            <a:endParaRPr lang="ru-RU" sz="4400" dirty="0"/>
          </a:p>
        </p:txBody>
      </p:sp>
      <p:pic>
        <p:nvPicPr>
          <p:cNvPr id="5122" name="Picture 2" descr="ÐÐ°ÑÑÐ¸Ð½ÐºÐ¸ Ð¿Ð¾ Ð·Ð°Ð¿ÑÐ¾ÑÑ ÐÐ±Ð»Ð¾Ð¼Ð¾Ð² Ð¸ ÐÐ°ÑÐ°Ñ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8699" y="2852936"/>
            <a:ext cx="459921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3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106688" cy="4525963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Обломов и Захар</a:t>
            </a:r>
            <a:endParaRPr lang="ru-RU" sz="32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ÐÐ°ÑÑÐ¸Ð½ÐºÐ¸ Ð¿Ð¾ Ð·Ð°Ð¿ÑÐ¾ÑÑ ÐÐ±Ð»Ð¾Ð¼Ð¾Ð² Ð¸ ÐÐ°ÑÐ°Ñ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708497"/>
            <a:ext cx="42862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92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Кто из писателей скрыт от вас на фото?</a:t>
            </a:r>
          </a:p>
          <a:p>
            <a:pPr marL="36576" indent="0" algn="ctr">
              <a:buNone/>
            </a:pPr>
            <a:endParaRPr lang="ru-RU" sz="4000" dirty="0"/>
          </a:p>
        </p:txBody>
      </p:sp>
      <p:sp>
        <p:nvSpPr>
          <p:cNvPr id="2" name="AutoShape 2" descr="ÐÐ°ÑÑÐ¸Ð½ÐºÐ¸ Ð¿Ð¾ Ð·Ð°Ð¿ÑÐ¾ÑÑ Ð¡ÑÐ°Ð»Ð¸Ð½ Ð¸ Ð³Ð¾ÑÑÐºÐ¸Ð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ÐÐ°ÑÑÐ¸Ð½ÐºÐ¸ Ð¿Ð¾ Ð·Ð°Ð¿ÑÐ¾ÑÑ Ð¡ÑÐ°Ð»Ð¸Ð½ Ð¸ Ð³Ð¾ÑÑÐºÐ¸Ð¹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ÐÐ°ÑÑÐ¸Ð½ÐºÐ¸ Ð¿Ð¾ Ð·Ð°Ð¿ÑÐ¾ÑÑ Ð¡ÑÐ°Ð»Ð¸Ð½ Ð¸ Ð³Ð¾ÑÑÐºÐ¸Ð¹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ÐÐ°ÑÑÐ¸Ð½ÐºÐ¸ Ð¿Ð¾ Ð·Ð°Ð¿ÑÐ¾ÑÑ Ð¡ÑÐ°Ð»Ð¸Ð½ Ð¸ Ð³Ð¾ÑÑÐºÐ¸Ð¹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ÐÐ°ÑÑÐ¸Ð½ÐºÐ¸ Ð¿Ð¾ Ð·Ð°Ð¿ÑÐ¾ÑÑ Ð¡ÑÐ°Ð»Ð¸Ð½ Ð¸ Ð³Ð¾ÑÑÐºÐ¸Ð¹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ÐÐ°ÑÑÐ¸Ð½ÐºÐ¸ Ð¿Ð¾ Ð·Ð°Ð¿ÑÐ¾ÑÑ Ð¡ÑÐ°Ð»Ð¸Ð½ Ð¸ Ð³Ð¾ÑÑÐºÐ¸Ð¹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ÐÐ°ÑÑÐ¸Ð½ÐºÐ¸ Ð¿Ð¾ Ð·Ð°Ð¿ÑÐ¾ÑÑ Ð¡ÑÐ°Ð»Ð¸Ð½ Ð¸ Ð³Ð¾ÑÑÐºÐ¸Ð¹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4" name="Picture 1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564904"/>
            <a:ext cx="5067300" cy="345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483768" y="3382710"/>
            <a:ext cx="2317626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66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6576" indent="0" algn="ctr">
              <a:buNone/>
            </a:pPr>
            <a:r>
              <a:rPr lang="ru-RU" dirty="0" smtClean="0"/>
              <a:t>Максим Горький</a:t>
            </a:r>
          </a:p>
          <a:p>
            <a:pPr marL="36576" indent="0" algn="ctr">
              <a:buNone/>
            </a:pPr>
            <a:endParaRPr lang="ru-RU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203672"/>
            <a:ext cx="5067300" cy="345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03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400" dirty="0" smtClean="0"/>
              <a:t>К какому произведению сделаны данные иллюстрации?</a:t>
            </a:r>
          </a:p>
          <a:p>
            <a:pPr marL="36576" indent="0" algn="ctr">
              <a:buNone/>
            </a:pPr>
            <a:endParaRPr lang="ru-RU" sz="4400" dirty="0"/>
          </a:p>
        </p:txBody>
      </p:sp>
      <p:pic>
        <p:nvPicPr>
          <p:cNvPr id="9218" name="Picture 2" descr="ÐÐ°ÑÑÐ¸Ð½ÐºÐ¸ Ð¿Ð¾ Ð·Ð°Ð¿ÑÐ¾ÑÑ Ð¸Ð»Ð»ÑÑÑÑÐ°ÑÐ¸Ñ Ðº ÐÐµÐ´Ð¾ÑÐ¾ÑÐ»Ñ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2440554" cy="338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ÐÐ°ÑÑÐ¸Ð½ÐºÐ¸ Ð¿Ð¾ Ð·Ð°Ð¿ÑÐ¾ÑÑ Ð¸Ð»Ð»ÑÑÑÑÐ°ÑÐ¸Ñ Ðº ÐÐµÐ´Ð¾ÑÐ¾ÑÐ»Ñ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743200"/>
            <a:ext cx="3617771" cy="361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96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5400" dirty="0" smtClean="0"/>
              <a:t>Д.И. Фонвизин «Недоросль»</a:t>
            </a:r>
            <a:endParaRPr lang="ru-RU" sz="5400" dirty="0"/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ÐÐ°ÑÑÐ¸Ð½ÐºÐ¸ Ð¿Ð¾ Ð·Ð°Ð¿ÑÐ¾ÑÑ Ð¸Ð»Ð»ÑÑÑÑÐ°ÑÐ¸Ñ Ðº ÐÐµÐ´Ð¾ÑÐ¾ÑÐ»Ñ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056308"/>
            <a:ext cx="3541043" cy="354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0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600" dirty="0" smtClean="0"/>
              <a:t>Перед вами один и тот же персонаж в разном исполнении. Кто это?</a:t>
            </a:r>
          </a:p>
          <a:p>
            <a:pPr marL="36576" indent="0" algn="ctr">
              <a:buNone/>
            </a:pPr>
            <a:endParaRPr lang="ru-RU" sz="3600" dirty="0"/>
          </a:p>
        </p:txBody>
      </p:sp>
      <p:sp>
        <p:nvSpPr>
          <p:cNvPr id="2" name="AutoShape 2" descr="ÐÐ°ÑÑÐ¸Ð½ÐºÐ¸ Ð¿Ð¾ Ð·Ð°Ð¿ÑÐ¾ÑÑ ÐÐ¸ÐºÐ¾Ð»Ð°Ð¹ Ð Ð¾ÑÑÐ¾Ð² Ð² ÑÐ°Ð·Ð½ÑÑ ÑÐ¸Ð»ÑÐ¼Ð°Ñ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ÐÐ°ÑÑÐ¸Ð½ÐºÐ¸ Ð¿Ð¾ Ð·Ð°Ð¿ÑÐ¾ÑÑ ÐÐ¸ÐºÐ¾Ð»Ð°Ð¹ Ð Ð¾ÑÑÐ¾Ð²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ÐÐ°ÑÑÐ¸Ð½ÐºÐ¸ Ð¿Ð¾ Ð·Ð°Ð¿ÑÐ¾ÑÑ ÐÐ¸ÐºÐ¾Ð»Ð°Ð¹ Ð Ð¾ÑÑÐ¾Ð²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5070" y="3645024"/>
            <a:ext cx="3842792" cy="256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2559956"/>
            <a:ext cx="2258647" cy="264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ÐÐ°ÑÑÐ¸Ð½ÐºÐ¸ Ð¿Ð¾ Ð·Ð°Ð¿ÑÐ¾ÑÑ ÐÐ¸ÐºÐ¾Ð»Ð°Ð¹ Ð Ð¾ÑÑÐ¾Ð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708920"/>
            <a:ext cx="2238375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50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217443"/>
          </a:xfrm>
        </p:spPr>
        <p:txBody>
          <a:bodyPr/>
          <a:lstStyle/>
          <a:p>
            <a:pPr marL="36576" indent="0" algn="ctr">
              <a:buNone/>
            </a:pPr>
            <a:endParaRPr lang="ru-RU" dirty="0" smtClean="0"/>
          </a:p>
          <a:p>
            <a:pPr marL="36576" indent="0" algn="ctr">
              <a:buNone/>
            </a:pPr>
            <a:r>
              <a:rPr lang="ru-RU" dirty="0" smtClean="0"/>
              <a:t>Николай Ростов «Война и мир»</a:t>
            </a:r>
            <a:endParaRPr lang="ru-RU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8" descr="ÐÐ°ÑÑÐ¸Ð½ÐºÐ¸ Ð¿Ð¾ Ð·Ð°Ð¿ÑÐ¾ÑÑ ÐÐ¸ÐºÐ¾Ð»Ð°Ð¹ Ð Ð¾ÑÑÐ¾Ð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322139"/>
            <a:ext cx="2238375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82656" y="2322139"/>
            <a:ext cx="2496063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50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145435"/>
          </a:xfrm>
        </p:spPr>
        <p:txBody>
          <a:bodyPr/>
          <a:lstStyle/>
          <a:p>
            <a:pPr marL="36576" indent="0" algn="ctr">
              <a:buNone/>
            </a:pPr>
            <a:endParaRPr lang="ru-RU" dirty="0" smtClean="0"/>
          </a:p>
          <a:p>
            <a:pPr marL="36576" indent="0" algn="ctr">
              <a:buNone/>
            </a:pPr>
            <a:r>
              <a:rPr lang="ru-RU" dirty="0" smtClean="0"/>
              <a:t>Выключатель</a:t>
            </a:r>
            <a:endParaRPr lang="ru-RU" dirty="0"/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7956376" y="5805264"/>
            <a:ext cx="936104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ÐÐ°ÑÑÐ¸Ð½ÐºÐ¸ Ð¿Ð¾ Ð·Ð°Ð¿ÑÐ¾ÑÑ Ð²ÑÐºÐ»ÑÑÐ°ÑÐµÐ»Ñ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564904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47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Какая личность изображена на фотографии?</a:t>
            </a:r>
            <a:endParaRPr lang="ru-RU" sz="4000" dirty="0"/>
          </a:p>
        </p:txBody>
      </p:sp>
      <p:pic>
        <p:nvPicPr>
          <p:cNvPr id="12290" name="Picture 2" descr="ÑÐµÐºÑÑ Ð¿ÑÐ¸ Ð½Ð°Ð²ÐµÐ´ÐµÐ½Ð¸Ð¸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38" r="11479" b="42939"/>
          <a:stretch/>
        </p:blipFill>
        <p:spPr bwMode="auto">
          <a:xfrm>
            <a:off x="2627784" y="2780928"/>
            <a:ext cx="3534064" cy="343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37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08374" y="692696"/>
            <a:ext cx="7467600" cy="4525963"/>
          </a:xfrm>
        </p:spPr>
        <p:txBody>
          <a:bodyPr/>
          <a:lstStyle/>
          <a:p>
            <a:pPr marL="36576" indent="0" algn="ctr">
              <a:buNone/>
            </a:pPr>
            <a:r>
              <a:rPr lang="ru-RU" dirty="0" smtClean="0"/>
              <a:t>Анна Андреевна Ахматова</a:t>
            </a:r>
            <a:endParaRPr lang="ru-RU" dirty="0"/>
          </a:p>
        </p:txBody>
      </p:sp>
      <p:sp>
        <p:nvSpPr>
          <p:cNvPr id="6" name="5-конечная звезда 5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ÑÐµÐºÑÑ Ð¿ÑÐ¸ Ð½Ð°Ð²ÐµÐ´ÐµÐ½Ð¸Ð¸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38" r="11479" b="42939"/>
          <a:stretch/>
        </p:blipFill>
        <p:spPr bwMode="auto">
          <a:xfrm>
            <a:off x="2627784" y="2260160"/>
            <a:ext cx="3534064" cy="343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68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Из какого произведения взяты строки: «Не хочу учиться – хочу жениться»?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6475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131840" y="2780928"/>
            <a:ext cx="7467600" cy="4525963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600" dirty="0" smtClean="0"/>
              <a:t>Д.И. Фонвизин </a:t>
            </a:r>
          </a:p>
          <a:p>
            <a:pPr marL="36576" indent="0" algn="ctr">
              <a:buNone/>
            </a:pPr>
            <a:r>
              <a:rPr lang="ru-RU" sz="3600" dirty="0" smtClean="0"/>
              <a:t>«Недоросль»</a:t>
            </a:r>
            <a:endParaRPr lang="ru-RU" sz="3600" dirty="0"/>
          </a:p>
        </p:txBody>
      </p:sp>
      <p:sp>
        <p:nvSpPr>
          <p:cNvPr id="6" name="5-конечная звезда 5">
            <a:hlinkClick r:id="rId2" action="ppaction://hlinksldjump"/>
          </p:cNvPr>
          <p:cNvSpPr/>
          <p:nvPr/>
        </p:nvSpPr>
        <p:spPr>
          <a:xfrm>
            <a:off x="7577875" y="5085184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ÐÐ°ÑÑÐ¸Ð½ÐºÐ¸ Ð¿Ð¾ Ð·Ð°Ð¿ÑÐ¾ÑÑ ÐÐ¸ÑÑÐ¾ÑÐ°Ð½ÑÑÐº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3312368" cy="432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65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400" dirty="0"/>
              <a:t>Из какого произведения взяты </a:t>
            </a:r>
            <a:r>
              <a:rPr lang="ru-RU" sz="4400" dirty="0" smtClean="0"/>
              <a:t>строки: «Служить бы рад – прислуживаться тошно»?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8590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600" dirty="0" smtClean="0"/>
              <a:t>А.С. Грибоедов «Горе от ума»</a:t>
            </a:r>
            <a:endParaRPr lang="ru-RU" sz="36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ÐÐ°ÑÑÐ¸Ð½ÐºÐ¸ Ð¿Ð¾ Ð·Ð°Ð¿ÑÐ¾ÑÑ Ð§Ð°ÑÐºÐ¸Ð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194148"/>
            <a:ext cx="46482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407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/>
              <a:t>Из какого произведения взяты </a:t>
            </a:r>
            <a:r>
              <a:rPr lang="ru-RU" sz="4000" dirty="0" smtClean="0"/>
              <a:t>строки: «Не приведи Бог видеть русский бунт, бессмысленный и беспощадный»?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5681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548680"/>
            <a:ext cx="7467600" cy="4525963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А.С. Пушкин «Капитанская дочка»</a:t>
            </a:r>
            <a:endParaRPr lang="ru-RU" sz="32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ÐÐ°ÑÑÐ¸Ð½ÐºÐ¸ Ð¿Ð¾ Ð·Ð°Ð¿ÑÐ¾ÑÑ ÐÐ°Ð¿Ð¸ÑÐ°Ð½ÑÐºÐ°Ñ Ð´Ð¾ÑÐºÐ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5759624" cy="4319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7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аукци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732803"/>
            <a:ext cx="3816424" cy="459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5445224"/>
            <a:ext cx="5789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Вопрос-аукцион</a:t>
            </a:r>
          </a:p>
        </p:txBody>
      </p:sp>
    </p:spTree>
    <p:extLst>
      <p:ext uri="{BB962C8B-B14F-4D97-AF65-F5344CB8AC3E}">
        <p14:creationId xmlns:p14="http://schemas.microsoft.com/office/powerpoint/2010/main" val="4205569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/>
              <a:t>Из какого произведения взяты </a:t>
            </a:r>
            <a:r>
              <a:rPr lang="ru-RU" sz="4000" dirty="0" smtClean="0"/>
              <a:t>строки: «Быть можно дельным человеком и думать о красе ногтей»?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129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5400" dirty="0" smtClean="0"/>
              <a:t>По какому признаку можно объединить слова: староста, соня, умница, зубрила?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156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6576" indent="0" algn="ctr">
              <a:buNone/>
            </a:pPr>
            <a:r>
              <a:rPr lang="ru-RU" dirty="0" smtClean="0"/>
              <a:t>А.С. Пушкин «Евгений Онегин»</a:t>
            </a:r>
            <a:endParaRPr lang="ru-RU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ÐÐ°ÑÑÐ¸Ð½ÐºÐ¸ Ð¿Ð¾ Ð·Ð°Ð¿ÑÐ¾ÑÑ ÐÐ½ÐµÐ³Ð¸Ð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160" y="2022697"/>
            <a:ext cx="6934200" cy="363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74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36576" indent="0" algn="ctr">
              <a:buNone/>
            </a:pPr>
            <a:r>
              <a:rPr lang="ru-RU" sz="4400" dirty="0" smtClean="0"/>
              <a:t>Какой герой произносит строки: «</a:t>
            </a:r>
            <a:r>
              <a:rPr lang="ru-RU" sz="4400" dirty="0"/>
              <a:t>А ведь есть необъятное наслаждение в обладании молодой, едва распустившейся души! Она как цветок, которого лучший аромат испаряется навстречу первому лучу солнца; его надо сорвать в эту минуту и, подышав им досыта, бросить на дороге: авось кто-нибудь поднимет!</a:t>
            </a:r>
            <a:r>
              <a:rPr lang="ru-RU" sz="4400" dirty="0" smtClean="0"/>
              <a:t>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992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073427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5400" dirty="0" smtClean="0"/>
              <a:t>Григорий Александрович Печорин</a:t>
            </a:r>
            <a:endParaRPr lang="ru-RU" sz="54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ÐÐ°ÑÑÐ¸Ð½ÐºÐ¸ Ð¿Ð¾ Ð·Ð°Ð¿ÑÐ¾ÑÑ ÐÐµÑÐ¾ÑÐ¸Ð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2040" y="2780928"/>
            <a:ext cx="2986104" cy="390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18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Этот писатель вспоминал о жестокости своей матери и в итоге сделал ее прототипом героини своего произведения – злой и своенравной барыни.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8595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787208" cy="4929411"/>
          </a:xfrm>
        </p:spPr>
        <p:txBody>
          <a:bodyPr/>
          <a:lstStyle/>
          <a:p>
            <a:pPr marL="36576" indent="0" algn="ctr">
              <a:buNone/>
            </a:pPr>
            <a:r>
              <a:rPr lang="ru-RU" dirty="0" smtClean="0"/>
              <a:t>И.С. Тургенев</a:t>
            </a:r>
            <a:endParaRPr lang="ru-RU" dirty="0"/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ÐÐ°ÑÑÐ¸Ð½ÐºÐ¸ Ð¿Ð¾ Ð·Ð°Ð¿ÑÐ¾ÑÑ Ð¢ÑÑÐ³ÐµÐ½ÐµÐ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2577" y="1844824"/>
            <a:ext cx="6599783" cy="43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51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800" dirty="0" smtClean="0"/>
              <a:t>Назовите имя и девичью фамилию жены А.С. Пушкина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5680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404664"/>
            <a:ext cx="7467600" cy="4525963"/>
          </a:xfrm>
        </p:spPr>
        <p:txBody>
          <a:bodyPr/>
          <a:lstStyle/>
          <a:p>
            <a:pPr marL="36576" indent="0" algn="ctr">
              <a:buNone/>
            </a:pPr>
            <a:r>
              <a:rPr lang="ru-RU" dirty="0" smtClean="0"/>
              <a:t>Наталья Гончарова</a:t>
            </a:r>
            <a:endParaRPr lang="ru-RU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 descr="ÐÐ°ÑÑÐ¸Ð½ÐºÐ¸ Ð¿Ð¾ Ð·Ð°Ð¿ÑÐ¾ÑÑ ÐÐ¾Ð½ÑÐ°ÑÐ¾Ð²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240659"/>
            <a:ext cx="4552506" cy="499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4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600" dirty="0" smtClean="0"/>
              <a:t>Сколько лет провел Ф.М. Достоевский в Омском остроге?</a:t>
            </a:r>
            <a:endParaRPr lang="ru-RU" sz="3600" dirty="0"/>
          </a:p>
        </p:txBody>
      </p:sp>
      <p:pic>
        <p:nvPicPr>
          <p:cNvPr id="22530" name="Picture 2" descr="ÐÐ°ÑÑÐ¸Ð½ÐºÐ¸ Ð¿Ð¾ Ð·Ð°Ð¿ÑÐ¾ÑÑ ÐÐ¼ÑÐº Ð² 19 Ð²ÐµÐº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564904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50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492941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4 года</a:t>
            </a:r>
            <a:endParaRPr lang="ru-RU" sz="3200" dirty="0"/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ÐÐ°ÑÑÐ¸Ð½ÐºÐ¸ Ð¿Ð¾ Ð·Ð°Ð¿ÑÐ¾ÑÑ ÐÐ¾ÑÑÐ¾ÐµÐ²ÑÐºÐ¸Ð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928774"/>
            <a:ext cx="2857500" cy="42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1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400" dirty="0" smtClean="0"/>
              <a:t>В каком знаменитом учебном заведении училась Анна Ахматова?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8059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492941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endParaRPr lang="ru-RU" sz="4400" dirty="0" smtClean="0"/>
          </a:p>
          <a:p>
            <a:pPr marL="36576" indent="0" algn="ctr">
              <a:buNone/>
            </a:pPr>
            <a:r>
              <a:rPr lang="ru-RU" sz="5400" dirty="0" smtClean="0"/>
              <a:t>Слова общего рода</a:t>
            </a:r>
            <a:endParaRPr lang="ru-RU" sz="54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56376" y="5805264"/>
            <a:ext cx="936104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3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Царскосельский лицей</a:t>
            </a:r>
            <a:endParaRPr lang="ru-RU" sz="40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ÐÐ°ÑÑÐ¸Ð½ÐºÐ¸ Ð¿Ð¾ Ð·Ð°Ð¿ÑÐ¾ÑÑ Ð¦Ð°ÑÑÐºÐ¾ÑÐµÐ»ÑÑÐºÐ¸Ð¹ Ð»Ð¸ÑÐµÐ¹ ÐÑÐ¼Ð°ÑÐ¾Ð²Ð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182" y="1916832"/>
            <a:ext cx="6751892" cy="4522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58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600" dirty="0" smtClean="0"/>
              <a:t>Эту женщину знают все с самого детства. Ей посвящены стихотворения одного из поэтов. Ее фамилия – Яковлева. Назовите имя и отчество.</a:t>
            </a:r>
          </a:p>
          <a:p>
            <a:pPr marL="36576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4631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Арина Родионовна</a:t>
            </a:r>
            <a:endParaRPr lang="ru-RU" sz="32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812360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 descr="ÐÐ°ÑÑÐ¸Ð½ÐºÐ¸ Ð¿Ð¾ Ð·Ð°Ð¿ÑÐ¾ÑÑ ÑÐ°Ð¼Ð¸Ð»Ð¸Ñ Ð°ÑÐ¸Ð½Ñ ÑÐ¾Ð´Ð¸Ð¾Ð½Ð¾Ð²Ð½Ñ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988840"/>
            <a:ext cx="3096344" cy="376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30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800" dirty="0" smtClean="0"/>
              <a:t>Что стало символом начала новой жизни Андрея Болконского?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4097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8308" y="1110102"/>
            <a:ext cx="7467600" cy="4525963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600" dirty="0" smtClean="0"/>
              <a:t>Дуб</a:t>
            </a:r>
            <a:endParaRPr lang="ru-RU" sz="3600" dirty="0"/>
          </a:p>
        </p:txBody>
      </p:sp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7955705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626" name="Picture 2" descr="ÐÐ°ÑÑÐ¸Ð½ÐºÐ¸ Ð¿Ð¾ Ð·Ð°Ð¿ÑÐ¾ÑÑ ÐÑÐ±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0449" y="1916832"/>
            <a:ext cx="580284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73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и по запросу купил кота в меш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908720"/>
            <a:ext cx="490305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71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>
            <a:hlinkClick r:id="rId2" action="ppaction://hlinksldjump"/>
          </p:cNvPr>
          <p:cNvSpPr/>
          <p:nvPr/>
        </p:nvSpPr>
        <p:spPr>
          <a:xfrm>
            <a:off x="611560" y="2060848"/>
            <a:ext cx="4032448" cy="3816424"/>
          </a:xfrm>
          <a:prstGeom prst="star5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2">
                    <a:lumMod val="25000"/>
                  </a:schemeClr>
                </a:solidFill>
              </a:rPr>
              <a:t>20</a:t>
            </a:r>
            <a:endParaRPr lang="ru-RU" sz="66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5" name="5-конечная звезда 4">
            <a:hlinkClick r:id="rId3" action="ppaction://hlinksldjump"/>
          </p:cNvPr>
          <p:cNvSpPr/>
          <p:nvPr/>
        </p:nvSpPr>
        <p:spPr>
          <a:xfrm>
            <a:off x="4954457" y="836712"/>
            <a:ext cx="4032448" cy="3816424"/>
          </a:xfrm>
          <a:prstGeom prst="star5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tx2">
                    <a:lumMod val="25000"/>
                  </a:schemeClr>
                </a:solidFill>
              </a:rPr>
              <a:t>50</a:t>
            </a:r>
            <a:endParaRPr lang="ru-RU" sz="66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1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000" dirty="0" smtClean="0"/>
              <a:t>Какие цветы продавала на базаре Лиза из произведения </a:t>
            </a:r>
            <a:r>
              <a:rPr lang="ru-RU" sz="4000" dirty="0" err="1" smtClean="0"/>
              <a:t>Кармзина</a:t>
            </a:r>
            <a:r>
              <a:rPr lang="ru-RU" sz="4000" dirty="0" smtClean="0"/>
              <a:t>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7059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787208" cy="5217443"/>
          </a:xfrm>
        </p:spPr>
        <p:txBody>
          <a:bodyPr/>
          <a:lstStyle/>
          <a:p>
            <a:pPr marL="36576" indent="0" algn="ctr">
              <a:buNone/>
            </a:pPr>
            <a:endParaRPr lang="ru-RU" dirty="0" smtClean="0"/>
          </a:p>
          <a:p>
            <a:pPr marL="36576" indent="0" algn="ctr">
              <a:buNone/>
            </a:pPr>
            <a:r>
              <a:rPr lang="ru-RU" sz="3200" dirty="0" smtClean="0"/>
              <a:t>Ландыши</a:t>
            </a:r>
            <a:endParaRPr lang="ru-RU" sz="32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55705" y="5661248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50" name="Picture 2" descr="ÐÐ°ÑÑÐ¸Ð½ÐºÐ¸ Ð¿Ð¾ Ð·Ð°Ð¿ÑÐ¾ÑÑ ÐÐµÐ´Ð½Ð°Ñ ÐÐ¸Ð·Ð° Ð¸ Ð»Ð°Ð½Ð´ÑÑÐ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086094"/>
            <a:ext cx="4464496" cy="357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272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99592" y="1340768"/>
            <a:ext cx="7467600" cy="4525963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600" dirty="0" smtClean="0"/>
              <a:t>В произведении Н.В. Гоголя есть один предмет, который, согласно тексту произведения, умещается в носовой платок, хотя в реальности это невозможно. Какой это предмет?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9411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400" dirty="0" smtClean="0"/>
              <a:t>Определите тип односоставного предложения:</a:t>
            </a:r>
          </a:p>
          <a:p>
            <a:pPr marL="36576" indent="0" algn="ctr">
              <a:buNone/>
            </a:pPr>
            <a:r>
              <a:rPr lang="ru-RU" sz="5400" i="1" dirty="0" smtClean="0"/>
              <a:t>Все время хотелось есть.</a:t>
            </a:r>
            <a:endParaRPr lang="ru-RU" sz="5400" i="1" dirty="0"/>
          </a:p>
        </p:txBody>
      </p:sp>
    </p:spTree>
    <p:extLst>
      <p:ext uri="{BB962C8B-B14F-4D97-AF65-F5344CB8AC3E}">
        <p14:creationId xmlns:p14="http://schemas.microsoft.com/office/powerpoint/2010/main" val="192892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980728"/>
            <a:ext cx="7467600" cy="492941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2800" dirty="0" smtClean="0"/>
              <a:t>Шинель</a:t>
            </a:r>
          </a:p>
          <a:p>
            <a:pPr marL="36576" indent="0" algn="ctr">
              <a:buNone/>
            </a:pPr>
            <a:r>
              <a:rPr lang="ru-RU" sz="2800" dirty="0" smtClean="0"/>
              <a:t>«</a:t>
            </a:r>
            <a:r>
              <a:rPr lang="ru-RU" sz="2800" dirty="0"/>
              <a:t>Он вынул </a:t>
            </a:r>
            <a:r>
              <a:rPr lang="ru-RU" sz="2800" b="1" dirty="0"/>
              <a:t>шинель</a:t>
            </a:r>
            <a:r>
              <a:rPr lang="ru-RU" sz="2800" dirty="0"/>
              <a:t> из носового платка, в котором ее </a:t>
            </a:r>
            <a:r>
              <a:rPr lang="ru-RU" sz="2800" dirty="0" smtClean="0"/>
              <a:t>принес…»</a:t>
            </a:r>
            <a:endParaRPr lang="ru-RU" sz="28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740352" y="5655809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 descr="ÐÐ°ÑÑÐ¸Ð½ÐºÐ¸ Ð¿Ð¾ Ð·Ð°Ð¿ÑÐ¾ÑÑ ÑÐ¸Ð½ÐµÐ»Ñ Ð³Ð¾Ð³Ð¾Ð»Ñ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390151"/>
            <a:ext cx="6858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85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6000" dirty="0" smtClean="0"/>
              <a:t>Что предостерегает князя Игоря от похода на половцев?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93959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492941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200" dirty="0" smtClean="0"/>
              <a:t>Солнечное затмение</a:t>
            </a:r>
            <a:endParaRPr lang="ru-RU" sz="32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740352" y="5655809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8" name="Picture 2" descr="ÐÐ°ÑÑÐ¸Ð½ÐºÐ¸ Ð¿Ð¾ Ð·Ð°Ð¿ÑÐ¾ÑÑ Ð·Ð°ÑÐ¼ÐµÐ½Ð¸Ðµ ÑÐ»Ð¾Ð²Ð¾ Ð¾ Ð¿Ð¾Ð»ÐºÑ Ð¸Ð³Ð¾ÑÐµÐ²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7056784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88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400" dirty="0" smtClean="0"/>
              <a:t>Какой персонаж хранил в своем шкафу засохший кусок кулича, чтобы предлагать его своим гостям?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1991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3600" dirty="0" smtClean="0"/>
              <a:t>Плюшкин из поэмы Н.В. Гоголя «Мертвые души»</a:t>
            </a:r>
            <a:endParaRPr lang="ru-RU" sz="36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740352" y="5655809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22" name="Picture 2" descr="ÐÐ»ÑÑÐºÐ¸Ð½, ÑÐ¸ÑÑÐ½Ð¾Ðº Ð. Ð. ÐÐ¾ÐºÐ»ÐµÐ²ÑÐºÐ¾Ð³Ð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684075"/>
            <a:ext cx="2543175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27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6576" indent="0" algn="ctr">
              <a:buNone/>
            </a:pPr>
            <a:r>
              <a:rPr lang="ru-RU" sz="4000" dirty="0" smtClean="0"/>
              <a:t>О каком герое идет речь: «</a:t>
            </a:r>
            <a:r>
              <a:rPr lang="ru-RU" sz="4000" dirty="0"/>
              <a:t>...</a:t>
            </a:r>
            <a:r>
              <a:rPr lang="ru-RU" sz="4000" dirty="0" err="1"/>
              <a:t>Видали</a:t>
            </a:r>
            <a:r>
              <a:rPr lang="ru-RU" sz="4000" dirty="0"/>
              <a:t> вы когда-нибудь </a:t>
            </a:r>
            <a:r>
              <a:rPr lang="ru-RU" sz="4000" u="sng" dirty="0"/>
              <a:t>глаза, словно присыпанные пеплом,</a:t>
            </a:r>
            <a:r>
              <a:rPr lang="ru-RU" sz="4000" dirty="0"/>
              <a:t> наполненные такой неизбывной смертной тоской, что в них трудно смотреть? Вот такие глаза были у моего случайного собеседника..</a:t>
            </a:r>
            <a:r>
              <a:rPr lang="ru-RU" sz="4000" dirty="0" smtClean="0"/>
              <a:t>»</a:t>
            </a:r>
            <a:endParaRPr lang="ru-RU" sz="4000" dirty="0"/>
          </a:p>
          <a:p>
            <a:pPr marL="3657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157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3770281" cy="3589859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ru-RU" sz="4000" dirty="0" smtClean="0"/>
              <a:t>Андрей Соколов из рассказа «Судьба человека» М.А. Шолохова</a:t>
            </a:r>
            <a:endParaRPr lang="ru-RU" sz="40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740352" y="5655809"/>
            <a:ext cx="1080120" cy="9361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46" name="Picture 2" descr="ÐÐ°ÑÑÐ¸Ð½ÐºÐ¸ Ð¿Ð¾ Ð·Ð°Ð¿ÑÐ¾ÑÑ Ð¡Ð¾ÐºÐ¾Ð»Ð¾Ð² ÐÐ½Ð´ÑÐµÐ¹ ÑÐ°ÑÑÐºÐ°Ð·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515734"/>
            <a:ext cx="3383682" cy="460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4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6600" dirty="0" smtClean="0"/>
              <a:t>Безличное</a:t>
            </a:r>
            <a:endParaRPr lang="ru-RU" sz="6600" dirty="0"/>
          </a:p>
        </p:txBody>
      </p:sp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7956376" y="5805264"/>
            <a:ext cx="936104" cy="7920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84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ru-RU" sz="4800" dirty="0" smtClean="0"/>
              <a:t>Определите способ образования современного слова «</a:t>
            </a:r>
            <a:r>
              <a:rPr lang="ru-RU" sz="4800" dirty="0" err="1" smtClean="0"/>
              <a:t>перепост</a:t>
            </a:r>
            <a:r>
              <a:rPr lang="ru-RU" sz="4800" dirty="0" smtClean="0"/>
              <a:t>».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0710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639</TotalTime>
  <Words>874</Words>
  <Application>Microsoft Office PowerPoint</Application>
  <PresentationFormat>Экран (4:3)</PresentationFormat>
  <Paragraphs>156</Paragraphs>
  <Slides>76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76</vt:i4>
      </vt:variant>
    </vt:vector>
  </HeadingPairs>
  <TitlesOfParts>
    <vt:vector size="77" baseType="lpstr">
      <vt:lpstr>Начальная</vt:lpstr>
      <vt:lpstr>Русский язык и литература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61</cp:revision>
  <dcterms:created xsi:type="dcterms:W3CDTF">2016-06-20T04:04:38Z</dcterms:created>
  <dcterms:modified xsi:type="dcterms:W3CDTF">2018-12-15T07:24:15Z</dcterms:modified>
</cp:coreProperties>
</file>