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81" r:id="rId4"/>
    <p:sldId id="282" r:id="rId5"/>
    <p:sldId id="283" r:id="rId6"/>
    <p:sldId id="284" r:id="rId7"/>
    <p:sldId id="273" r:id="rId8"/>
    <p:sldId id="274" r:id="rId9"/>
    <p:sldId id="275" r:id="rId10"/>
    <p:sldId id="276" r:id="rId11"/>
    <p:sldId id="278" r:id="rId12"/>
    <p:sldId id="279" r:id="rId13"/>
    <p:sldId id="280" r:id="rId14"/>
    <p:sldId id="285" r:id="rId15"/>
    <p:sldId id="287" r:id="rId16"/>
    <p:sldId id="288" r:id="rId17"/>
    <p:sldId id="289" r:id="rId18"/>
    <p:sldId id="292" r:id="rId19"/>
    <p:sldId id="291" r:id="rId20"/>
    <p:sldId id="293" r:id="rId21"/>
    <p:sldId id="294" r:id="rId22"/>
    <p:sldId id="296" r:id="rId23"/>
    <p:sldId id="297" r:id="rId24"/>
    <p:sldId id="298" r:id="rId25"/>
    <p:sldId id="29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FA5768-734C-46FE-8EAD-667D579F2DE8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D44BA4-7F97-4010-BB4E-7805D873D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1kvartirka.ru/kak-pomenjat-pasport-v-45-let/" TargetMode="External"/><Relationship Id="rId2" Type="http://schemas.openxmlformats.org/officeDocument/2006/relationships/hyperlink" Target="https://1kvartirka.ru/pasport-v-20-let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1kvartirka.ru/zamena-pasporta-pri-porche/" TargetMode="External"/><Relationship Id="rId4" Type="http://schemas.openxmlformats.org/officeDocument/2006/relationships/hyperlink" Target="https://1kvartirka.ru/zamena-pasporta-pri-smene-familii-posle-zamuzhestva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19256" cy="778098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Действительность и </a:t>
            </a:r>
            <a:r>
              <a:rPr lang="ru-RU" sz="4800" i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подлинноть</a:t>
            </a:r>
            <a:r>
              <a:rPr lang="ru-RU" sz="4800" i="1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 </a:t>
            </a:r>
            <a:r>
              <a:rPr lang="ru-RU" sz="4800" i="1" dirty="0" err="1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папорта</a:t>
            </a:r>
            <a:r>
              <a:rPr lang="ru-RU" sz="4800" i="1" dirty="0" smtClean="0">
                <a:solidFill>
                  <a:schemeClr val="accent4">
                    <a:lumMod val="50000"/>
                  </a:schemeClr>
                </a:solidFill>
                <a:effectLst/>
                <a:latin typeface="+mn-lt"/>
              </a:rPr>
              <a:t> гражданина РФ.</a:t>
            </a:r>
            <a:endParaRPr lang="ru-RU" sz="4800" i="1" dirty="0">
              <a:solidFill>
                <a:schemeClr val="accent4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7" name="Содержимое 6" descr="sp_04_vid_dok-06.pn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724128" y="2852936"/>
            <a:ext cx="2881460" cy="3694180"/>
          </a:xfrm>
        </p:spPr>
      </p:pic>
      <p:pic>
        <p:nvPicPr>
          <p:cNvPr id="9" name="Содержимое 8" descr="53c04f7dd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323528" y="2996952"/>
            <a:ext cx="3682094" cy="2928957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i="1" dirty="0" smtClean="0">
                <a:solidFill>
                  <a:schemeClr val="bg1"/>
                </a:solidFill>
                <a:effectLst/>
                <a:latin typeface="+mn-lt"/>
              </a:rPr>
              <a:t>ВИЗУАЛЬНЫЙ ОСМОТР стр.10-11</a:t>
            </a:r>
            <a:r>
              <a:rPr lang="ru-RU" sz="4400" i="1" u="sng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400" i="1" u="sng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80728"/>
            <a:ext cx="8291264" cy="514543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- Нить, которой прошит паспорт, состоит из двух сложений красного и желтого цветов, стежки одной величины, сплошные.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ВИЗУАЛЬНЫЙ ОСМОТР стр.18-20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	- </a:t>
            </a:r>
            <a:r>
              <a:rPr lang="ru-RU" dirty="0" smtClean="0">
                <a:solidFill>
                  <a:schemeClr val="bg1"/>
                </a:solidFill>
              </a:rPr>
              <a:t>На стр.18 визуально определяется часть стр.2 с голографическими элементами.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	- </a:t>
            </a:r>
            <a:r>
              <a:rPr lang="ru-RU" dirty="0" smtClean="0">
                <a:solidFill>
                  <a:schemeClr val="bg1"/>
                </a:solidFill>
              </a:rPr>
              <a:t>На стр.19-20  с 2006 года в бумагу введена защитная "ныряющая" металлизированная нить, меняющая цвет в зависимости от угла зрения, отдельные участки нити видны на поверхности девятнадцатой страницы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/>
                <a:latin typeface="+mn-lt"/>
              </a:rPr>
              <a:t>Защитные элементы паспорта гражданина Российской Федерации, распознаваемые с помощью приборов</a:t>
            </a:r>
            <a:endParaRPr lang="ru-RU" sz="28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496944" cy="187220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1. Защита бумаги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Трехтоновый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водяной знак в виде букв 	«РФ», регулярно повторяющийся по всей 	поверхности страницы / Контролируется 	на просвет с помощью приборов</a:t>
            </a:r>
          </a:p>
          <a:p>
            <a:endParaRPr lang="ru-RU" dirty="0"/>
          </a:p>
        </p:txBody>
      </p:sp>
      <p:pic>
        <p:nvPicPr>
          <p:cNvPr id="7" name="Содержимое 6" descr="10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971600" y="3212976"/>
            <a:ext cx="7056784" cy="340202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/>
                <a:latin typeface="+mn-lt"/>
              </a:rPr>
              <a:t>Защитные волокна трех видов:</a:t>
            </a:r>
            <a:endParaRPr lang="ru-RU" sz="28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363272" cy="2109912"/>
          </a:xfrm>
        </p:spPr>
        <p:txBody>
          <a:bodyPr>
            <a:normAutofit fontScale="55000" lnSpcReduction="20000"/>
          </a:bodyPr>
          <a:lstStyle/>
          <a:p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- видимые при обычном дневном освещении - красного цвета / контроль в белом отраженном свете с помощью лупы </a:t>
            </a:r>
          </a:p>
          <a:p>
            <a:endParaRPr lang="ru-RU" sz="33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	- видимые при подсветке ультрафиолетовыми лучами - светло-зеленого и желтого свечения / Контролируется с помощью приборов в режиме </a:t>
            </a:r>
            <a:r>
              <a:rPr lang="ru-RU" sz="3300" dirty="0" err="1" smtClean="0">
                <a:solidFill>
                  <a:schemeClr val="accent3">
                    <a:lumMod val="50000"/>
                  </a:schemeClr>
                </a:solidFill>
              </a:rPr>
              <a:t>УФ-подсветки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20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395288" y="3501009"/>
            <a:ext cx="8469379" cy="313367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chemeClr val="bg1"/>
                </a:solidFill>
                <a:effectLst/>
                <a:latin typeface="+mn-lt"/>
              </a:rPr>
              <a:t>2. Полиграфическая защита (способы печати):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251520" y="764704"/>
            <a:ext cx="8507288" cy="1305271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</a:rPr>
              <a:t>Фоновая сетка печатается с ирисовым раскатом - цвет линий сетки плавно меняется от одного края страницы к другому</a:t>
            </a:r>
            <a:endParaRPr lang="ru-RU" sz="18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30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1844824"/>
            <a:ext cx="5616624" cy="460851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2435870"/>
          </a:xfrm>
        </p:spPr>
        <p:txBody>
          <a:bodyPr>
            <a:normAutofit/>
          </a:bodyPr>
          <a:lstStyle/>
          <a:p>
            <a:r>
              <a:rPr lang="ru-RU" b="0" dirty="0" smtClean="0"/>
              <a:t> </a:t>
            </a:r>
            <a:r>
              <a:rPr lang="ru-RU" sz="2700" b="0" i="1" dirty="0" smtClean="0">
                <a:solidFill>
                  <a:schemeClr val="bg1"/>
                </a:solidFill>
                <a:effectLst/>
                <a:latin typeface="+mn-lt"/>
              </a:rPr>
              <a:t>слова «ПАСПОРТ ГРАЖДАНИНА РОССИЙСКОЙ ФЕДЕРАЦИИ» и виньетка на стр. 1 бланка паспорта / повышенная рельефность металлографской печати легко определяется на ощупь;</a:t>
            </a:r>
            <a:endParaRPr lang="ru-RU" sz="2700" b="0" i="1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50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2492896"/>
            <a:ext cx="4795242" cy="412390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3408"/>
            <a:ext cx="9612560" cy="2952328"/>
          </a:xfrm>
        </p:spPr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	</a:t>
            </a:r>
            <a:r>
              <a:rPr lang="ru-RU" sz="2400" i="1" dirty="0" smtClean="0">
                <a:solidFill>
                  <a:schemeClr val="bg1"/>
                </a:solidFill>
                <a:effectLst/>
                <a:latin typeface="+mn-lt"/>
              </a:rPr>
              <a:t>- </a:t>
            </a:r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Коричневая полоса с орнаментом на последней (20-й) 	странице паспорта; на полосе имеется скрытое 	изображение - КИПП-ЭФФЕКТ / контролировать 	визуально, используя источник </a:t>
            </a:r>
            <a:r>
              <a:rPr lang="ru-RU" sz="2400" b="0" i="1" dirty="0" err="1" smtClean="0">
                <a:solidFill>
                  <a:schemeClr val="bg1"/>
                </a:solidFill>
                <a:effectLst/>
                <a:latin typeface="+mn-lt"/>
              </a:rPr>
              <a:t>косопадаюшей</a:t>
            </a:r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	подсветки</a:t>
            </a:r>
            <a:r>
              <a:rPr lang="ru-RU" sz="2400" i="1" dirty="0" smtClean="0">
                <a:solidFill>
                  <a:schemeClr val="bg1"/>
                </a:solidFill>
                <a:effectLst/>
                <a:latin typeface="+mn-lt"/>
              </a:rPr>
              <a:t> 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60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2132856"/>
            <a:ext cx="6203032" cy="444692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188640"/>
            <a:ext cx="8435280" cy="21168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800" i="1" dirty="0" smtClean="0">
                <a:solidFill>
                  <a:schemeClr val="bg1"/>
                </a:solidFill>
              </a:rPr>
              <a:t>Микротекст: на страницах 2 и 3, где расположены личные данные, микротекст из повторяющихся слов «паспорт», «дата», «код», «имя» и др. образует линии строк / контролируется с помощь лупы.</a:t>
            </a: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6" name="Содержимое 5" descr="7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2132856"/>
            <a:ext cx="6806654" cy="447537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92273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	3. Защита на ламинирующей пленке</a:t>
            </a:r>
          </a:p>
          <a:p>
            <a:pPr>
              <a:buNone/>
            </a:pP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		Между стр. 2 и 3 паспорта вшита специальная защитная ламинирующая пленка (холодного или горячего тиснения). В местах прилегания пленки к левому и верхнему краю фотографии и по обеим сторонам от прошивки на внутренней стороне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</a:rPr>
              <a:t>ламината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нанесен узор из линий красного цвета, который в процессе тиснения переходит на бумагу / контролировать с помощью лупы отсутствие разрывов и смещений красных линий по краю фотографии и в районе прошивки.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332656"/>
            <a:ext cx="9144000" cy="180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	 4. Защитные элементы, люминесцирующие в 	</a:t>
            </a:r>
          </a:p>
          <a:p>
            <a:pPr algn="ctr">
              <a:buNone/>
            </a:pPr>
            <a:r>
              <a:rPr lang="ru-RU" sz="2800" b="1" i="1" dirty="0" err="1" smtClean="0">
                <a:solidFill>
                  <a:schemeClr val="bg1"/>
                </a:solidFill>
              </a:rPr>
              <a:t>УФ-лучах</a:t>
            </a:r>
            <a:endParaRPr lang="ru-RU" sz="2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/>
              <a:t>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10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267744" y="1556792"/>
            <a:ext cx="3888432" cy="513112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7" name="Содержимое 6" descr="11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19" y="404664"/>
            <a:ext cx="7979265" cy="2952328"/>
          </a:xfrm>
        </p:spPr>
      </p:pic>
      <p:pic>
        <p:nvPicPr>
          <p:cNvPr id="11" name="Содержимое 10" descr="13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763688" y="3429000"/>
            <a:ext cx="7139136" cy="319833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28596" y="285728"/>
            <a:ext cx="8258204" cy="7508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Паспорт гражданина РФ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pass133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14282" y="928671"/>
            <a:ext cx="3734422" cy="2928958"/>
          </a:xfrm>
        </p:spPr>
      </p:pic>
      <p:pic>
        <p:nvPicPr>
          <p:cNvPr id="9" name="Содержимое 8" descr="1536379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071934" y="928670"/>
            <a:ext cx="4857784" cy="5572164"/>
          </a:xfrm>
        </p:spPr>
      </p:pic>
      <p:sp>
        <p:nvSpPr>
          <p:cNvPr id="10" name="Прямоугольник 9"/>
          <p:cNvSpPr/>
          <p:nvPr/>
        </p:nvSpPr>
        <p:spPr>
          <a:xfrm>
            <a:off x="0" y="4357694"/>
            <a:ext cx="36433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Внимание! 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Данные в банковские документы вносятся в соответствие 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 указанием в основном документе.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2" name="Содержимое 11" descr="15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4077072"/>
            <a:ext cx="8280920" cy="2520280"/>
          </a:xfrm>
        </p:spPr>
      </p:pic>
      <p:pic>
        <p:nvPicPr>
          <p:cNvPr id="14" name="Содержимое 13" descr="18-kak-laminirovat-pasporta-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1907704" y="332656"/>
            <a:ext cx="5991388" cy="338437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6" name="Содержимое 5" descr="140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836712"/>
            <a:ext cx="6635080" cy="5732708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55576" y="332656"/>
            <a:ext cx="4402832" cy="968971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5. ИК-защита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55576" y="332656"/>
            <a:ext cx="8064896" cy="96897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000" b="1" i="1" dirty="0" smtClean="0">
                <a:solidFill>
                  <a:schemeClr val="bg1"/>
                </a:solidFill>
              </a:rPr>
              <a:t>Когда паспорт недействителен и подлежит замене</a:t>
            </a:r>
          </a:p>
          <a:p>
            <a:pPr algn="ctr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	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- достижение возраста 20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 или 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3"/>
              </a:rPr>
              <a:t>45 лет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4"/>
              </a:rPr>
              <a:t>	- вступление в брачные отношения с последующей сменой фамилии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hlinkClick r:id="rId5"/>
              </a:rPr>
              <a:t>	- порча имеющегося удостоверения личности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, в связи с чем пропала возможность дальнейшего использования этого документа;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- наличие каких-либо ошибок в оформленном паспорте;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- замена документа по причине внесения изменений во внешность;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- внесение корректировок в личные данные по тем или иным причинам.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55576" y="188640"/>
            <a:ext cx="7931224" cy="6336704"/>
          </a:xfrm>
        </p:spPr>
        <p:txBody>
          <a:bodyPr>
            <a:normAutofit fontScale="92500" lnSpcReduction="10000"/>
          </a:bodyPr>
          <a:lstStyle/>
          <a:p>
            <a:pPr algn="ctr" fontAlgn="base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	</a:t>
            </a:r>
            <a:r>
              <a:rPr lang="ru-RU" sz="3300" b="1" i="1" dirty="0" smtClean="0">
                <a:solidFill>
                  <a:schemeClr val="bg1"/>
                </a:solidFill>
              </a:rPr>
              <a:t>	Порча, имеющегося документа, в связи с чем пропала возможность дальнейшего использования этого документа: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- наличие каких-либо нарушений целостности документа, включая отсутствие обложки, отдельных страниц или физическое повреждение структуры документа;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- наличие пятен от воды или каких-либо других веществ, а также всевозможные физические повреждения, препятствующие полноценному восприятию информации или изучению имеющихся печатей и штампов;</a:t>
            </a:r>
          </a:p>
          <a:p>
            <a:pPr fontAlgn="base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- наличие всевозможных отметок или записей, которые были внесены в документ лицами, не имеющими на то соответствующих полномочий.</a:t>
            </a:r>
          </a:p>
          <a:p>
            <a:pPr fontAlgn="base"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55576" y="1600200"/>
            <a:ext cx="7931224" cy="4525963"/>
          </a:xfrm>
        </p:spPr>
        <p:txBody>
          <a:bodyPr>
            <a:normAutofit fontScale="25000" lnSpcReduction="20000"/>
          </a:bodyPr>
          <a:lstStyle/>
          <a:p>
            <a:pPr algn="ctr" fontAlgn="base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	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gl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764704"/>
            <a:ext cx="8229484" cy="532859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i="1" dirty="0" smtClean="0">
                <a:solidFill>
                  <a:schemeClr val="bg1"/>
                </a:solidFill>
                <a:effectLst/>
                <a:latin typeface="+mn-lt"/>
              </a:rPr>
              <a:t> </a:t>
            </a:r>
            <a:endParaRPr lang="ru-RU" sz="2400" i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411760" y="188640"/>
            <a:ext cx="4402832" cy="968971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Форма 2-П</a:t>
            </a:r>
          </a:p>
          <a:p>
            <a:endParaRPr lang="ru-RU" dirty="0"/>
          </a:p>
        </p:txBody>
      </p:sp>
      <p:pic>
        <p:nvPicPr>
          <p:cNvPr id="8" name="Содержимое 7" descr="vremennoeudostoverenielichnostiprizamene_1B414F28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2051720" y="1196752"/>
            <a:ext cx="5400600" cy="5400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251520" y="332656"/>
            <a:ext cx="8712968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7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700" dirty="0" smtClean="0">
                <a:solidFill>
                  <a:schemeClr val="bg1"/>
                </a:solidFill>
              </a:rPr>
              <a:t>Изучение паспорта должно осуществляться в три этапа: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- Проверка действительности документа</a:t>
            </a:r>
          </a:p>
          <a:p>
            <a:pPr>
              <a:buNone/>
            </a:pPr>
            <a:endParaRPr lang="ru-RU" sz="1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	- Установление его принадлежности предъявителю</a:t>
            </a:r>
          </a:p>
          <a:p>
            <a:pPr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	- Выявление признаков подделки документа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31032" y="-171400"/>
            <a:ext cx="8712968" cy="7029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7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	</a:t>
            </a:r>
            <a:r>
              <a:rPr lang="ru-RU" sz="3300" b="1" dirty="0" smtClean="0">
                <a:solidFill>
                  <a:schemeClr val="accent4">
                    <a:lumMod val="50000"/>
                  </a:schemeClr>
                </a:solidFill>
              </a:rPr>
              <a:t>- Проверка действительности документа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ru-RU" sz="2100" i="1" dirty="0" smtClean="0">
                <a:solidFill>
                  <a:schemeClr val="accent4">
                    <a:lumMod val="50000"/>
                  </a:schemeClr>
                </a:solidFill>
              </a:rPr>
              <a:t>(На первом этапе устанавливаются юридическая сила документа и соответствие бланка паспорта утвержденной и действующей форме. Затем проверяются все реквизиты (обязательные сведения, содержащиеся в документе), наличие печатей и штампов, их содержание.)</a:t>
            </a:r>
          </a:p>
          <a:p>
            <a:pPr>
              <a:buNone/>
            </a:pPr>
            <a:r>
              <a:rPr lang="ru-RU" sz="2100" i="1" dirty="0" smtClean="0">
                <a:solidFill>
                  <a:schemeClr val="accent4">
                    <a:lumMod val="50000"/>
                  </a:schemeClr>
                </a:solidFill>
              </a:rPr>
              <a:t>	-</a:t>
            </a:r>
            <a:r>
              <a:rPr lang="ru-RU" sz="2100" dirty="0" smtClean="0">
                <a:solidFill>
                  <a:schemeClr val="accent4">
                    <a:lumMod val="50000"/>
                  </a:schemeClr>
                </a:solidFill>
              </a:rPr>
              <a:t> Необходимо проверить срок действия паспорта и подписи должностных лиц. При отсутствии одного из обязательных реквизитов документ теряет юридическую силу.</a:t>
            </a:r>
          </a:p>
          <a:p>
            <a:pPr>
              <a:buNone/>
            </a:pPr>
            <a:r>
              <a:rPr lang="ru-RU" sz="2100" dirty="0" smtClean="0">
                <a:solidFill>
                  <a:schemeClr val="accent4">
                    <a:lumMod val="50000"/>
                  </a:schemeClr>
                </a:solidFill>
              </a:rPr>
              <a:t>	- При логическом изучении содержания паспорта необходимо обращать внимание на соответствие даты рождения датам выдачи документа и выпуска образца паспорта. В поддельных документах эти даты могут противоречить друг другу. Дата выдачи паспорта должна соответствовать возрасту его владельца.</a:t>
            </a:r>
          </a:p>
          <a:p>
            <a:pPr>
              <a:buNone/>
            </a:pPr>
            <a:r>
              <a:rPr lang="ru-RU" sz="2100" dirty="0" smtClean="0">
                <a:solidFill>
                  <a:schemeClr val="accent4">
                    <a:lumMod val="50000"/>
                  </a:schemeClr>
                </a:solidFill>
              </a:rPr>
              <a:t>	- Необходимо проверить соответствие записи о регионе, в котором производилась выдача паспорта, штампу о регистрации гражданина по месту жительства, на тот момент.</a:t>
            </a:r>
          </a:p>
          <a:p>
            <a:pPr>
              <a:buNone/>
            </a:pPr>
            <a:r>
              <a:rPr lang="ru-RU" sz="2100" dirty="0" smtClean="0">
                <a:solidFill>
                  <a:schemeClr val="accent4">
                    <a:lumMod val="50000"/>
                  </a:schemeClr>
                </a:solidFill>
              </a:rPr>
              <a:t>	- Примерный возраст изображенного на фотокарточке лица должен соответствовать указанному в документе.</a:t>
            </a:r>
          </a:p>
          <a:p>
            <a:pPr>
              <a:buNone/>
            </a:pPr>
            <a:r>
              <a:rPr lang="ru-RU" sz="2100" dirty="0" smtClean="0">
                <a:solidFill>
                  <a:schemeClr val="accent4">
                    <a:lumMod val="50000"/>
                  </a:schemeClr>
                </a:solidFill>
              </a:rPr>
              <a:t>	- При возникновении сомнений в подлинности представленного документа целесообразно сверить записи в паспорте с данными в свидетельстве о рождении, военном билете либо ином документе</a:t>
            </a: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251520" y="332656"/>
            <a:ext cx="8712968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	- Установление его принадлежности предъявителю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	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На втором этапе проводится проверка принадлежности документа предъявителю путем сравнения изображения на фотографической карточке с внешностью гражданина. Предпочтительно сопоставлять фотографические карточки, фамилию, имя, отчество и другие сведения в разных документах.</a:t>
            </a:r>
          </a:p>
          <a:p>
            <a:pPr>
              <a:buNone/>
            </a:pPr>
            <a:endParaRPr lang="ru-RU" i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	- Выявление признаков подделки документа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На третьем этапе проводится тщательное изучение паспорта с целью выявления признаков, которые могли бы свидетельствовать о его возможной подделке.</a:t>
            </a: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assport.pn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8496944" cy="612254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Этапы проверки подлинности паспорта гражданина РФ: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025352"/>
            <a:ext cx="8363272" cy="5832648"/>
          </a:xfrm>
        </p:spPr>
        <p:txBody>
          <a:bodyPr>
            <a:normAutofit/>
          </a:bodyPr>
          <a:lstStyle/>
          <a:p>
            <a:pPr marL="457200" indent="-457200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ru-RU" i="1" u="sng" dirty="0" smtClean="0">
                <a:solidFill>
                  <a:schemeClr val="accent5">
                    <a:lumMod val="50000"/>
                  </a:schemeClr>
                </a:solidFill>
              </a:rPr>
              <a:t>Визуальный осмотр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1.	 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Попросить клиента предоставить документ  без  обложки (общей на паспорт и/или обложек индивидуальных страниц)</a:t>
            </a:r>
          </a:p>
          <a:p>
            <a:pPr marL="457200" indent="-457200"/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</a:rPr>
              <a:t>зачастую подчистки, вздутия под </a:t>
            </a:r>
            <a:r>
              <a:rPr lang="ru-RU" sz="1600" i="1" dirty="0" err="1" smtClean="0">
                <a:solidFill>
                  <a:schemeClr val="accent5">
                    <a:lumMod val="50000"/>
                  </a:schemeClr>
                </a:solidFill>
              </a:rPr>
              <a:t>ламинацией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</a:rPr>
              <a:t> мошенники пытаются скрыть с помощью применения обложек и </a:t>
            </a:r>
            <a:r>
              <a:rPr lang="ru-RU" sz="1600" i="1" dirty="0" err="1" smtClean="0">
                <a:solidFill>
                  <a:schemeClr val="accent5">
                    <a:lumMod val="50000"/>
                  </a:schemeClr>
                </a:solidFill>
              </a:rPr>
              <a:t>пр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2.	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осмотр  паспорта: </a:t>
            </a:r>
          </a:p>
          <a:p>
            <a:pPr marL="457200" indent="-45720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	 - нить, которой прошит паспорт не должна быть видна с наружной стороны, на внешней стороне не должно быть наклеенных фрагментов, в  т.ч. И в цвет обложки  паспорта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/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	-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стр.1 «паспорт гражданина РФ», данная надпись выполнена металлографическим способом печати 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</a:rPr>
              <a:t>(если Вы проведете рукой, то почувствуете рельефность надписи)</a:t>
            </a:r>
          </a:p>
          <a:p>
            <a:pPr marL="457200" indent="-457200"/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457200" indent="-457200"/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	3.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на каждой страницы видны цветные волокна, водяной знак на просвет (в проходящем свете)</a:t>
            </a:r>
          </a:p>
          <a:p>
            <a:pPr marL="457200" indent="-457200"/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	4.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серия и номер на каждой странице паспорта совпадают,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</a:rPr>
              <a:t> причем с 5 страницы серия и номер выполнены с помощью </a:t>
            </a:r>
            <a:r>
              <a:rPr lang="ru-RU" sz="1600" i="1" dirty="0" err="1" smtClean="0">
                <a:solidFill>
                  <a:schemeClr val="accent5">
                    <a:lumMod val="50000"/>
                  </a:schemeClr>
                </a:solidFill>
              </a:rPr>
              <a:t>микроперфорации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</a:rPr>
              <a:t> внизу страницы</a:t>
            </a:r>
            <a:endParaRPr lang="ru-RU" sz="1600" b="1" i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0" dirty="0" smtClean="0">
                <a:solidFill>
                  <a:schemeClr val="accent5">
                    <a:lumMod val="50000"/>
                  </a:schemeClr>
                </a:solidFill>
                <a:effectLst/>
                <a:latin typeface="+mn-lt"/>
              </a:rPr>
              <a:t>	</a:t>
            </a:r>
            <a:r>
              <a:rPr lang="ru-RU" sz="2400" b="0" i="1" u="sng" dirty="0" smtClean="0">
                <a:solidFill>
                  <a:schemeClr val="bg1"/>
                </a:solidFill>
                <a:effectLst/>
                <a:latin typeface="+mn-lt"/>
              </a:rPr>
              <a:t>ВИЗУАЛЬНЫЙ ОСМОТР стр.2-3</a:t>
            </a:r>
            <a:r>
              <a:rPr lang="ru-RU" sz="2400" i="1" u="sng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400" i="1" u="sng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2400" b="0" dirty="0">
              <a:solidFill>
                <a:schemeClr val="accent5">
                  <a:lumMod val="50000"/>
                </a:schemeClr>
              </a:solidFill>
              <a:effectLst/>
              <a:latin typeface="+mn-lt"/>
            </a:endParaRPr>
          </a:p>
        </p:txBody>
      </p:sp>
      <p:pic>
        <p:nvPicPr>
          <p:cNvPr id="8" name="Содержимое 7" descr="12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395536" y="911624"/>
            <a:ext cx="8426395" cy="51096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108278"/>
          </a:xfrm>
        </p:spPr>
        <p:txBody>
          <a:bodyPr>
            <a:normAutofit/>
          </a:bodyPr>
          <a:lstStyle/>
          <a:p>
            <a:pPr algn="l"/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 Единый шрифт и на 2, и на 3 </a:t>
            </a: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страницах</a:t>
            </a: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 Код подразделения на 2 странице и на печати органа, выдавшего </a:t>
            </a: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документ, </a:t>
            </a: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должны совпадать,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-Рамка по краю фотографии должна размещаться как на самой фотографии, так и на странице (без смещений в рисунке)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 Голографические элементы «РФ» и двуглавый орел должны быть видны при изменении угла зрения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 не должна быть увеличена толщина (особое внимание в области фотографии)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 в правом верхнем углу  обозначение РФ в круге, должно менять оттенок цвета с красного на золотисто-желтый при изменении угла зрения(</a:t>
            </a:r>
            <a:r>
              <a:rPr lang="ru-RU" sz="2400" b="0" dirty="0" err="1" smtClean="0">
                <a:solidFill>
                  <a:schemeClr val="bg1"/>
                </a:solidFill>
                <a:effectLst/>
                <a:latin typeface="+mn-lt"/>
              </a:rPr>
              <a:t>цветопеременная</a:t>
            </a: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 краска)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+mn-lt"/>
              </a:rPr>
              <a:t>- цветные волокна расположены хаотично по всей площади</a:t>
            </a:r>
            <a:endParaRPr lang="ru-RU" sz="2400" b="0" dirty="0">
              <a:solidFill>
                <a:schemeClr val="bg1"/>
              </a:solidFill>
              <a:effectLst/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467</TotalTime>
  <Words>119</Words>
  <Application>Microsoft Office PowerPoint</Application>
  <PresentationFormat>Экран (4:3)</PresentationFormat>
  <Paragraphs>95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Действительность и подлинноть папорта гражданина РФ.</vt:lpstr>
      <vt:lpstr> </vt:lpstr>
      <vt:lpstr> </vt:lpstr>
      <vt:lpstr> </vt:lpstr>
      <vt:lpstr> </vt:lpstr>
      <vt:lpstr> </vt:lpstr>
      <vt:lpstr>Этапы проверки подлинности паспорта гражданина РФ:</vt:lpstr>
      <vt:lpstr> ВИЗУАЛЬНЫЙ ОСМОТР стр.2-3 </vt:lpstr>
      <vt:lpstr>- Единый шрифт и на 2, и на 3 страницах - Код подразделения на 2 странице и на печати органа, выдавшего документ, должны совпадать, -Рамка по краю фотографии должна размещаться как на самой фотографии, так и на странице (без смещений в рисунке) - Голографические элементы «РФ» и двуглавый орел должны быть видны при изменении угла зрения - не должна быть увеличена толщина (особое внимание в области фотографии) - в правом верхнем углу  обозначение РФ в круге, должно менять оттенок цвета с красного на золотисто-желтый при изменении угла зрения(цветопеременная краска) - цветные волокна расположены хаотично по всей площади</vt:lpstr>
      <vt:lpstr>ВИЗУАЛЬНЫЙ ОСМОТР стр.10-11 </vt:lpstr>
      <vt:lpstr>Защитные элементы паспорта гражданина Российской Федерации, распознаваемые с помощью приборов</vt:lpstr>
      <vt:lpstr>Защитные волокна трех видов:</vt:lpstr>
      <vt:lpstr>2. Полиграфическая защита (способы печати): </vt:lpstr>
      <vt:lpstr> слова «ПАСПОРТ ГРАЖДАНИНА РОССИЙСКОЙ ФЕДЕРАЦИИ» и виньетка на стр. 1 бланка паспорта / повышенная рельефность металлографской печати легко определяется на ощупь;</vt:lpstr>
      <vt:lpstr>  - Коричневая полоса с орнаментом на последней (20-й)  странице паспорта; на полосе имеется скрытое  изображение - КИПП-ЭФФЕКТ / контролировать  визуально, используя источник косопадаюшей  подсветки 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Идентификация  личности клиента</dc:title>
  <dc:creator>User_5</dc:creator>
  <cp:lastModifiedBy>Dasha</cp:lastModifiedBy>
  <cp:revision>49</cp:revision>
  <dcterms:created xsi:type="dcterms:W3CDTF">2018-11-27T08:12:04Z</dcterms:created>
  <dcterms:modified xsi:type="dcterms:W3CDTF">2018-12-15T21:14:53Z</dcterms:modified>
</cp:coreProperties>
</file>