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5" r:id="rId2"/>
  </p:sldMasterIdLst>
  <p:notesMasterIdLst>
    <p:notesMasterId r:id="rId20"/>
  </p:notesMasterIdLst>
  <p:sldIdLst>
    <p:sldId id="259" r:id="rId3"/>
    <p:sldId id="278" r:id="rId4"/>
    <p:sldId id="299" r:id="rId5"/>
    <p:sldId id="303" r:id="rId6"/>
    <p:sldId id="304" r:id="rId7"/>
    <p:sldId id="305" r:id="rId8"/>
    <p:sldId id="306" r:id="rId9"/>
    <p:sldId id="302" r:id="rId10"/>
    <p:sldId id="307" r:id="rId11"/>
    <p:sldId id="308" r:id="rId12"/>
    <p:sldId id="309" r:id="rId13"/>
    <p:sldId id="310" r:id="rId14"/>
    <p:sldId id="311" r:id="rId15"/>
    <p:sldId id="312" r:id="rId16"/>
    <p:sldId id="300" r:id="rId17"/>
    <p:sldId id="301" r:id="rId18"/>
    <p:sldId id="268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FFFF"/>
    <a:srgbClr val="E6E6E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>
        <p:scale>
          <a:sx n="50" d="100"/>
          <a:sy n="50" d="100"/>
        </p:scale>
        <p:origin x="-240" y="-3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13CD8E4-145B-440D-B595-906381ACA656}" type="doc">
      <dgm:prSet loTypeId="urn:microsoft.com/office/officeart/2005/8/layout/default#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4798AC5-D3B3-48A7-81DE-8520F6A68DFD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Карта обследования жилищных условий трудного подростка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F6FF51D5-124B-412E-A1C5-68F2BADF9FC7}" type="parTrans" cxnId="{69729203-8FA0-46A5-8BC1-E93A25568587}">
      <dgm:prSet/>
      <dgm:spPr/>
      <dgm:t>
        <a:bodyPr/>
        <a:lstStyle/>
        <a:p>
          <a:endParaRPr lang="ru-RU"/>
        </a:p>
      </dgm:t>
    </dgm:pt>
    <dgm:pt modelId="{B0057E8B-C0E5-43D3-AFD5-BA15B75CAC7C}" type="sibTrans" cxnId="{69729203-8FA0-46A5-8BC1-E93A25568587}">
      <dgm:prSet/>
      <dgm:spPr/>
      <dgm:t>
        <a:bodyPr/>
        <a:lstStyle/>
        <a:p>
          <a:endParaRPr lang="ru-RU"/>
        </a:p>
      </dgm:t>
    </dgm:pt>
    <dgm:pt modelId="{66D56E48-423D-4B17-92BF-33E667D2171C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Психолого-педагогическая характеристика 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девиантного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подростка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A4C8DBB8-FCD0-4E87-B77E-6901BD1D6D95}" type="parTrans" cxnId="{48869452-1A86-481F-9CB7-EA118992B25B}">
      <dgm:prSet/>
      <dgm:spPr/>
      <dgm:t>
        <a:bodyPr/>
        <a:lstStyle/>
        <a:p>
          <a:endParaRPr lang="ru-RU"/>
        </a:p>
      </dgm:t>
    </dgm:pt>
    <dgm:pt modelId="{5BD2EB9F-5D25-4B4F-BFA2-BAA3F68C35EF}" type="sibTrans" cxnId="{48869452-1A86-481F-9CB7-EA118992B25B}">
      <dgm:prSet/>
      <dgm:spPr/>
      <dgm:t>
        <a:bodyPr/>
        <a:lstStyle/>
        <a:p>
          <a:endParaRPr lang="ru-RU"/>
        </a:p>
      </dgm:t>
    </dgm:pt>
    <dgm:pt modelId="{8DD75DD5-0479-4CB5-9AEC-B0A31C098243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Социально-психологическая карта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456D42A2-E412-4098-B46D-35C0CB7FC57C}" type="parTrans" cxnId="{AA267559-C1B6-4EAC-9117-D8D23BE4963D}">
      <dgm:prSet/>
      <dgm:spPr/>
      <dgm:t>
        <a:bodyPr/>
        <a:lstStyle/>
        <a:p>
          <a:endParaRPr lang="ru-RU"/>
        </a:p>
      </dgm:t>
    </dgm:pt>
    <dgm:pt modelId="{2E194C04-B673-47E0-96C3-A591F3539A3A}" type="sibTrans" cxnId="{AA267559-C1B6-4EAC-9117-D8D23BE4963D}">
      <dgm:prSet/>
      <dgm:spPr/>
      <dgm:t>
        <a:bodyPr/>
        <a:lstStyle/>
        <a:p>
          <a:endParaRPr lang="ru-RU"/>
        </a:p>
      </dgm:t>
    </dgm:pt>
    <dgm:pt modelId="{631F4FA3-BA13-483F-857B-C905978DE760}" type="pres">
      <dgm:prSet presAssocID="{F13CD8E4-145B-440D-B595-906381ACA65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3BD5CB6-C3B1-4FFF-B82B-F01CF448D044}" type="pres">
      <dgm:prSet presAssocID="{54798AC5-D3B3-48A7-81DE-8520F6A68DFD}" presName="node" presStyleLbl="node1" presStyleIdx="0" presStyleCnt="3" custLinFactNeighborX="2456" custLinFactNeighborY="-42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919F52-AB55-4782-A9FC-A9417D6D921F}" type="pres">
      <dgm:prSet presAssocID="{B0057E8B-C0E5-43D3-AFD5-BA15B75CAC7C}" presName="sibTrans" presStyleCnt="0"/>
      <dgm:spPr/>
    </dgm:pt>
    <dgm:pt modelId="{57DA5096-ECD7-46C5-BF7A-80EA40F3CF2C}" type="pres">
      <dgm:prSet presAssocID="{66D56E48-423D-4B17-92BF-33E667D2171C}" presName="node" presStyleLbl="node1" presStyleIdx="1" presStyleCnt="3" custLinFactY="15698" custLinFactNeighborX="-54575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48542B-8760-4BE6-9603-F359C6396B7D}" type="pres">
      <dgm:prSet presAssocID="{5BD2EB9F-5D25-4B4F-BFA2-BAA3F68C35EF}" presName="sibTrans" presStyleCnt="0"/>
      <dgm:spPr/>
    </dgm:pt>
    <dgm:pt modelId="{7EDAE740-485E-4171-BC5A-5E18686F6676}" type="pres">
      <dgm:prSet presAssocID="{8DD75DD5-0479-4CB5-9AEC-B0A31C098243}" presName="node" presStyleLbl="node1" presStyleIdx="2" presStyleCnt="3" custLinFactY="-16758" custLinFactNeighborX="51029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9729203-8FA0-46A5-8BC1-E93A25568587}" srcId="{F13CD8E4-145B-440D-B595-906381ACA656}" destId="{54798AC5-D3B3-48A7-81DE-8520F6A68DFD}" srcOrd="0" destOrd="0" parTransId="{F6FF51D5-124B-412E-A1C5-68F2BADF9FC7}" sibTransId="{B0057E8B-C0E5-43D3-AFD5-BA15B75CAC7C}"/>
    <dgm:cxn modelId="{F4F0504E-6A8A-4BCA-8999-7727497B0C43}" type="presOf" srcId="{66D56E48-423D-4B17-92BF-33E667D2171C}" destId="{57DA5096-ECD7-46C5-BF7A-80EA40F3CF2C}" srcOrd="0" destOrd="0" presId="urn:microsoft.com/office/officeart/2005/8/layout/default#1"/>
    <dgm:cxn modelId="{0CBDF632-348B-4D64-950A-21BCC4F23B21}" type="presOf" srcId="{F13CD8E4-145B-440D-B595-906381ACA656}" destId="{631F4FA3-BA13-483F-857B-C905978DE760}" srcOrd="0" destOrd="0" presId="urn:microsoft.com/office/officeart/2005/8/layout/default#1"/>
    <dgm:cxn modelId="{AA267559-C1B6-4EAC-9117-D8D23BE4963D}" srcId="{F13CD8E4-145B-440D-B595-906381ACA656}" destId="{8DD75DD5-0479-4CB5-9AEC-B0A31C098243}" srcOrd="2" destOrd="0" parTransId="{456D42A2-E412-4098-B46D-35C0CB7FC57C}" sibTransId="{2E194C04-B673-47E0-96C3-A591F3539A3A}"/>
    <dgm:cxn modelId="{0F57FA93-F3D5-4876-A58C-2667DC8B4446}" type="presOf" srcId="{8DD75DD5-0479-4CB5-9AEC-B0A31C098243}" destId="{7EDAE740-485E-4171-BC5A-5E18686F6676}" srcOrd="0" destOrd="0" presId="urn:microsoft.com/office/officeart/2005/8/layout/default#1"/>
    <dgm:cxn modelId="{0A3C6B53-64AD-473D-A213-CBB9ADDFF1E1}" type="presOf" srcId="{54798AC5-D3B3-48A7-81DE-8520F6A68DFD}" destId="{53BD5CB6-C3B1-4FFF-B82B-F01CF448D044}" srcOrd="0" destOrd="0" presId="urn:microsoft.com/office/officeart/2005/8/layout/default#1"/>
    <dgm:cxn modelId="{48869452-1A86-481F-9CB7-EA118992B25B}" srcId="{F13CD8E4-145B-440D-B595-906381ACA656}" destId="{66D56E48-423D-4B17-92BF-33E667D2171C}" srcOrd="1" destOrd="0" parTransId="{A4C8DBB8-FCD0-4E87-B77E-6901BD1D6D95}" sibTransId="{5BD2EB9F-5D25-4B4F-BFA2-BAA3F68C35EF}"/>
    <dgm:cxn modelId="{90566E05-48D5-449C-9EF0-5066B7F91A0C}" type="presParOf" srcId="{631F4FA3-BA13-483F-857B-C905978DE760}" destId="{53BD5CB6-C3B1-4FFF-B82B-F01CF448D044}" srcOrd="0" destOrd="0" presId="urn:microsoft.com/office/officeart/2005/8/layout/default#1"/>
    <dgm:cxn modelId="{0DFD1EB6-4B86-48D1-99A4-6CEACFF92C0B}" type="presParOf" srcId="{631F4FA3-BA13-483F-857B-C905978DE760}" destId="{B7919F52-AB55-4782-A9FC-A9417D6D921F}" srcOrd="1" destOrd="0" presId="urn:microsoft.com/office/officeart/2005/8/layout/default#1"/>
    <dgm:cxn modelId="{E24C456E-A714-475F-950E-59AD8C7C6F12}" type="presParOf" srcId="{631F4FA3-BA13-483F-857B-C905978DE760}" destId="{57DA5096-ECD7-46C5-BF7A-80EA40F3CF2C}" srcOrd="2" destOrd="0" presId="urn:microsoft.com/office/officeart/2005/8/layout/default#1"/>
    <dgm:cxn modelId="{1A691319-3291-4DE2-98B7-85126F1DB81A}" type="presParOf" srcId="{631F4FA3-BA13-483F-857B-C905978DE760}" destId="{4C48542B-8760-4BE6-9603-F359C6396B7D}" srcOrd="3" destOrd="0" presId="urn:microsoft.com/office/officeart/2005/8/layout/default#1"/>
    <dgm:cxn modelId="{F19AEC4A-3BDA-4DCA-91D4-CA61889B3807}" type="presParOf" srcId="{631F4FA3-BA13-483F-857B-C905978DE760}" destId="{7EDAE740-485E-4171-BC5A-5E18686F6676}" srcOrd="4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3BD5CB6-C3B1-4FFF-B82B-F01CF448D044}">
      <dsp:nvSpPr>
        <dsp:cNvPr id="0" name=""/>
        <dsp:cNvSpPr/>
      </dsp:nvSpPr>
      <dsp:spPr>
        <a:xfrm>
          <a:off x="72020" y="72016"/>
          <a:ext cx="2902148" cy="174128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>
              <a:latin typeface="Times New Roman" pitchFamily="18" charset="0"/>
              <a:cs typeface="Times New Roman" pitchFamily="18" charset="0"/>
            </a:rPr>
            <a:t>Карта обследования жилищных условий трудного подростка</a:t>
          </a:r>
          <a:endParaRPr lang="ru-RU" sz="23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72020" y="72016"/>
        <a:ext cx="2902148" cy="1741289"/>
      </dsp:txXfrm>
    </dsp:sp>
    <dsp:sp modelId="{57DA5096-ECD7-46C5-BF7A-80EA40F3CF2C}">
      <dsp:nvSpPr>
        <dsp:cNvPr id="0" name=""/>
        <dsp:cNvSpPr/>
      </dsp:nvSpPr>
      <dsp:spPr>
        <a:xfrm>
          <a:off x="1609259" y="2160240"/>
          <a:ext cx="2902148" cy="174128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>
              <a:latin typeface="Times New Roman" pitchFamily="18" charset="0"/>
              <a:cs typeface="Times New Roman" pitchFamily="18" charset="0"/>
            </a:rPr>
            <a:t>Психолого-педагогическая характеристика </a:t>
          </a:r>
          <a:r>
            <a:rPr lang="ru-RU" sz="2300" kern="1200" dirty="0" err="1" smtClean="0">
              <a:latin typeface="Times New Roman" pitchFamily="18" charset="0"/>
              <a:cs typeface="Times New Roman" pitchFamily="18" charset="0"/>
            </a:rPr>
            <a:t>девиантного</a:t>
          </a:r>
          <a:r>
            <a:rPr lang="ru-RU" sz="2300" kern="1200" dirty="0" smtClean="0">
              <a:latin typeface="Times New Roman" pitchFamily="18" charset="0"/>
              <a:cs typeface="Times New Roman" pitchFamily="18" charset="0"/>
            </a:rPr>
            <a:t> подростка</a:t>
          </a:r>
          <a:endParaRPr lang="ru-RU" sz="23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609259" y="2160240"/>
        <a:ext cx="2902148" cy="1741289"/>
      </dsp:txXfrm>
    </dsp:sp>
    <dsp:sp modelId="{7EDAE740-485E-4171-BC5A-5E18686F6676}">
      <dsp:nvSpPr>
        <dsp:cNvPr id="0" name=""/>
        <dsp:cNvSpPr/>
      </dsp:nvSpPr>
      <dsp:spPr>
        <a:xfrm>
          <a:off x="3077863" y="144013"/>
          <a:ext cx="2902148" cy="174128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>
              <a:latin typeface="Times New Roman" pitchFamily="18" charset="0"/>
              <a:cs typeface="Times New Roman" pitchFamily="18" charset="0"/>
            </a:rPr>
            <a:t>Социально-психологическая карта</a:t>
          </a:r>
          <a:endParaRPr lang="ru-RU" sz="23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077863" y="144013"/>
        <a:ext cx="2902148" cy="17412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69097F-F01B-452B-8EB3-6ABA775013F3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414719-0A95-4FBB-AC4A-01940A201E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043709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14719-0A95-4FBB-AC4A-01940A201E14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408738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123FE3-53D5-4C09-B7DD-64B1A8C07371}" type="datetimeFigureOut">
              <a:rPr lang="ru-RU"/>
              <a:pPr>
                <a:defRPr/>
              </a:pPr>
              <a:t>16.12.2018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A99850-9787-4864-A387-661B77EEFE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65D77A-58C2-4AE2-88CA-5FB9BA4E38D4}" type="datetimeFigureOut">
              <a:rPr lang="ru-RU"/>
              <a:pPr>
                <a:defRPr/>
              </a:pPr>
              <a:t>16.12.2018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CAB6ED-3565-42E6-9CA8-42B8B32989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DCF37B-5439-46AF-AC75-ADE7C5CA6FAC}" type="datetimeFigureOut">
              <a:rPr lang="ru-RU"/>
              <a:pPr>
                <a:defRPr/>
              </a:pPr>
              <a:t>16.12.2018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C5D56-EDCE-4556-AD03-EC8D267986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C8E4C47-9BED-4949-9D13-6F093DE64716}" type="datetimeFigureOut">
              <a:rPr lang="ru-RU" smtClean="0"/>
              <a:pPr>
                <a:defRPr/>
              </a:pPr>
              <a:t>16.12.2018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7EF238-3DA0-422A-AD7A-2D0DD6E53B2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72D21B2-11E4-4516-87BC-63227136F27A}" type="datetimeFigureOut">
              <a:rPr lang="ru-RU" smtClean="0"/>
              <a:pPr>
                <a:defRPr/>
              </a:pPr>
              <a:t>16.12.2018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553BF8-49CC-4EAC-AFBC-F7E758C4CB1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39EB047-3413-4B9C-A953-A4945A50E975}" type="datetimeFigureOut">
              <a:rPr lang="ru-RU" smtClean="0"/>
              <a:pPr>
                <a:defRPr/>
              </a:pPr>
              <a:t>16.12.2018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09BD8D-43B3-4772-AF63-A00193B1D2A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D7D21F-3C7A-494A-857C-938812861D90}" type="datetimeFigureOut">
              <a:rPr lang="ru-RU" smtClean="0"/>
              <a:pPr>
                <a:defRPr/>
              </a:pPr>
              <a:t>16.12.2018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A65E1C-29DF-4591-94A1-B37A6204605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FF6AF0B-C812-445F-A702-9B87C92B21B1}" type="datetimeFigureOut">
              <a:rPr lang="ru-RU" smtClean="0"/>
              <a:pPr>
                <a:defRPr/>
              </a:pPr>
              <a:t>16.12.2018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FC298D-2E94-462F-8C87-7D7E279E003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F945624-B6B4-4D25-B37F-7136267B97AB}" type="datetimeFigureOut">
              <a:rPr lang="ru-RU" smtClean="0"/>
              <a:pPr>
                <a:defRPr/>
              </a:pPr>
              <a:t>16.12.2018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29C29E-353C-4C96-9478-FFDDAC0D844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CF29E73-099D-4FF7-95F1-8AB03185DBF1}" type="datetimeFigureOut">
              <a:rPr lang="ru-RU" smtClean="0"/>
              <a:pPr>
                <a:defRPr/>
              </a:pPr>
              <a:t>16.12.2018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2FBCD5-1944-4569-932E-FEA17757C1F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9936E0F-C55A-410C-AD10-FC9DEC321AD5}" type="datetimeFigureOut">
              <a:rPr lang="ru-RU" smtClean="0"/>
              <a:pPr>
                <a:defRPr/>
              </a:pPr>
              <a:t>16.12.2018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ED4EBA-21C1-4BAE-BB00-389791EA303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716C3-3685-4AEF-BBBB-5D3C1BB88980}" type="datetimeFigureOut">
              <a:rPr lang="ru-RU"/>
              <a:pPr>
                <a:defRPr/>
              </a:pPr>
              <a:t>16.12.2018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563FC-89C3-4985-BE7A-5AEBDF4033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0E0B9E3-1C80-4D5D-AC03-D311F17558E7}" type="datetimeFigureOut">
              <a:rPr lang="ru-RU" smtClean="0"/>
              <a:pPr>
                <a:defRPr/>
              </a:pPr>
              <a:t>16.12.2018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824699-D84E-42FA-B2E6-4C0AECCE2E7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B85D1A9-7C8B-4BBA-B353-BBEA29FE319E}" type="datetimeFigureOut">
              <a:rPr lang="ru-RU" smtClean="0"/>
              <a:pPr>
                <a:defRPr/>
              </a:pPr>
              <a:t>16.12.2018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CCE5BC-C9A7-437F-A33A-DB99EBD3218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39B9440-B8E2-4217-AA55-CE742068857B}" type="datetimeFigureOut">
              <a:rPr lang="ru-RU" smtClean="0"/>
              <a:pPr>
                <a:defRPr/>
              </a:pPr>
              <a:t>16.12.2018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BB6800-D73F-4AE4-A6D3-F0CB3D7FD8B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2A2DD2-44DF-4DB8-B593-2AC7FA0BB4B1}" type="datetimeFigureOut">
              <a:rPr lang="ru-RU"/>
              <a:pPr>
                <a:defRPr/>
              </a:pPr>
              <a:t>16.12.2018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A1E26C-B954-4A37-8A41-1D155B491A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DF7C7B-C035-4202-B5A8-A99E14DCDCF1}" type="datetimeFigureOut">
              <a:rPr lang="ru-RU"/>
              <a:pPr>
                <a:defRPr/>
              </a:pPr>
              <a:t>16.12.2018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FE8603-4FC5-4C4E-AC22-E29A69A8F0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C0CD1C-E3F5-4283-AC98-F60045B1F4AC}" type="datetimeFigureOut">
              <a:rPr lang="ru-RU"/>
              <a:pPr>
                <a:defRPr/>
              </a:pPr>
              <a:t>16.12.2018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A47228-8677-47D9-8F52-9C04C20C51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90904A-8A69-483A-B15E-78A05518554A}" type="datetimeFigureOut">
              <a:rPr lang="ru-RU"/>
              <a:pPr>
                <a:defRPr/>
              </a:pPr>
              <a:t>16.12.2018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7F873-2F16-4708-A5C2-7DD494335F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360A34-2124-46E2-9A28-17D0E55D4395}" type="datetimeFigureOut">
              <a:rPr lang="ru-RU"/>
              <a:pPr>
                <a:defRPr/>
              </a:pPr>
              <a:t>16.12.2018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5FABB4-CE3A-432A-9B1A-FF2F96006D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F2BD26-EA7B-45BC-A1E7-22737C5CB6F5}" type="datetimeFigureOut">
              <a:rPr lang="ru-RU"/>
              <a:pPr>
                <a:defRPr/>
              </a:pPr>
              <a:t>16.12.2018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255B0-B95C-48B0-8767-823FD70943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CB7D67-E38C-44F4-9563-E384397592E7}" type="datetimeFigureOut">
              <a:rPr lang="ru-RU"/>
              <a:pPr>
                <a:defRPr/>
              </a:pPr>
              <a:t>16.12.2018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B5A415-2DF4-4612-B389-3B645A9FA6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9C8BDE9-9C4E-4F7A-ACFF-299ED1C5BDA0}" type="datetimeFigureOut">
              <a:rPr lang="ru-RU"/>
              <a:pPr>
                <a:defRPr/>
              </a:pPr>
              <a:t>16.12.2018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454A435-D973-451A-89D8-F08AD7E87A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9C8BDE9-9C4E-4F7A-ACFF-299ED1C5BDA0}" type="datetimeFigureOut">
              <a:rPr lang="ru-RU" smtClean="0"/>
              <a:pPr>
                <a:defRPr/>
              </a:pPr>
              <a:t>16.12.2018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454A435-D973-451A-89D8-F08AD7E87A1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ctrTitle"/>
          </p:nvPr>
        </p:nvSpPr>
        <p:spPr>
          <a:xfrm>
            <a:off x="251520" y="2636912"/>
            <a:ext cx="6696744" cy="230668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Формы представления результатов диагностики </a:t>
            </a:r>
            <a:r>
              <a:rPr lang="ru-RU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девиантного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поведения подростков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87624" y="1916832"/>
            <a:ext cx="75963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ИНСТИТУТ ПСИХОЛОГИИ И ОБРАЗОВАНИЯ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481534"/>
            <a:ext cx="8784976" cy="6376466"/>
          </a:xfrm>
        </p:spPr>
        <p:txBody>
          <a:bodyPr/>
          <a:lstStyle/>
          <a:p>
            <a:pPr algn="just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Отношение к общественной деятельности и общественно-полезному труду:</a:t>
            </a:r>
          </a:p>
          <a:p>
            <a:pPr marL="0" indent="0" algn="just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6.1 Выполнение общественных поручений: добросовестное, с инициативой, по настроению, недобросовестное, под нажимом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Направленность интересов:</a:t>
            </a:r>
          </a:p>
          <a:p>
            <a:pPr marL="0" indent="0" algn="just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7.1 Проявляет интерес к деятельности: физической, умственной, организаторской, художественной (артистической, литературной, музыкальной, хореографической), спортивной</a:t>
            </a:r>
          </a:p>
          <a:p>
            <a:pPr algn="just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 Психологические особенности личности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 algn="just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8.1 Развитие познавательных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процессов</a:t>
            </a:r>
          </a:p>
          <a:p>
            <a:pPr marL="0" indent="0" algn="just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8.2 Сформированность волевых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8.3 Самооценка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учащегося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9. Особенности поведения:</a:t>
            </a:r>
          </a:p>
          <a:p>
            <a:pPr marL="0" indent="0" algn="just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9.1 Положительные поступки учащегося</a:t>
            </a:r>
          </a:p>
          <a:p>
            <a:pPr marL="0" indent="0" algn="just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9.2 Отрицательные поступки</a:t>
            </a:r>
          </a:p>
          <a:p>
            <a:pPr marL="0" indent="0" algn="just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9.3 Отношение к своим проступкам</a:t>
            </a:r>
          </a:p>
          <a:p>
            <a:pPr marL="0" indent="0" algn="just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9.5 Правонарушения учащегося</a:t>
            </a:r>
          </a:p>
          <a:p>
            <a:pPr marL="0" indent="0" algn="just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9.6. Состоит на учете</a:t>
            </a: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457200" y="188640"/>
            <a:ext cx="8229600" cy="292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СОЦИАЛЬНО-ПСИХОЛОГИЧЕСКАЯ КАРТА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504501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44824"/>
            <a:ext cx="8856984" cy="4824536"/>
          </a:xfrm>
        </p:spPr>
        <p:txBody>
          <a:bodyPr/>
          <a:lstStyle/>
          <a:p>
            <a:pPr marL="0" indent="0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   Состояние здоровья и развитие учащегося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(заполняется совместно со школьным врачом):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1.1.    Общая оценка здоровья учащегося (по данным медицинской карты).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1.2.    Признаки повышенной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нервозности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1.3.    Патологические влечения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1.4.    Состоит на диспансерном учете, по поводу чего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______</a:t>
            </a:r>
          </a:p>
          <a:p>
            <a:pPr marL="0" indent="0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   Психологическая атмосфера семьи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2.1.    Данные о родителях 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2.2.    Другие члены семьи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2.3.    Тип семьи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2.4.    Характер взаимоотношений родителей с ребенком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2.5.    Организация режима труда и отдыха</a:t>
            </a:r>
          </a:p>
          <a:p>
            <a:pPr marL="0" indent="0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179512" y="981943"/>
            <a:ext cx="8856984" cy="578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Психолого-педагогическая характеристика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девиантного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подростка</a:t>
            </a:r>
          </a:p>
        </p:txBody>
      </p:sp>
    </p:spTree>
    <p:extLst>
      <p:ext uri="{BB962C8B-B14F-4D97-AF65-F5344CB8AC3E}">
        <p14:creationId xmlns:p14="http://schemas.microsoft.com/office/powerpoint/2010/main" xmlns="" val="7228169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595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   Особенности учебной деятельности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3.1.    Успеваемость учащегося.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3.2.    Отношение к учению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3.3.    Интеллектуальные возможности учащегося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3.4.    Мотивы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учения</a:t>
            </a:r>
          </a:p>
          <a:p>
            <a:pPr marL="0" indent="0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   Положение в классном коллективе, отношение к коллективу: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4.1.    Позиция учащегося в коллективе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4.2.    С кем из класса наиболее близок. Характер взаимного влияния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4.3.    Взаимоотношения с другими одноклассниками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4.4.    Манера и стиль общения с окружающими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4.5.    Отношение к общественному мнению</a:t>
            </a:r>
          </a:p>
          <a:p>
            <a:pPr marL="0" indent="0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179512" y="981943"/>
            <a:ext cx="8856984" cy="578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Психолого-педагогическая характеристика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девиантного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подростка</a:t>
            </a:r>
          </a:p>
        </p:txBody>
      </p:sp>
    </p:spTree>
    <p:extLst>
      <p:ext uri="{BB962C8B-B14F-4D97-AF65-F5344CB8AC3E}">
        <p14:creationId xmlns:p14="http://schemas.microsoft.com/office/powerpoint/2010/main" xmlns="" val="24546597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/>
          <a:lstStyle/>
          <a:p>
            <a:pPr marL="0" indent="0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   Отношение к общественной деятельности и общественно-полезному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труду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5.1. Отношение к общественным поручения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5.2. Выполнение общественных поручений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5.3. Отношение к трудовым делам класса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5.4. Отношение к физическому труду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5.5. Отношение к общественному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имуществу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Направленность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интересов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6.1. Проявляет интерес к деятельности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6.2. В каких кружках, секциях состоит (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состоял)?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6.3. Культурный кругозор</a:t>
            </a:r>
          </a:p>
          <a:p>
            <a:pPr marL="0" indent="0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179512" y="981943"/>
            <a:ext cx="8856984" cy="578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Психолого-педагогическая характеристика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девиантного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подростка</a:t>
            </a:r>
          </a:p>
        </p:txBody>
      </p:sp>
    </p:spTree>
    <p:extLst>
      <p:ext uri="{BB962C8B-B14F-4D97-AF65-F5344CB8AC3E}">
        <p14:creationId xmlns:p14="http://schemas.microsoft.com/office/powerpoint/2010/main" xmlns="" val="6601622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476673"/>
            <a:ext cx="8856984" cy="6192688"/>
          </a:xfrm>
        </p:spPr>
        <p:txBody>
          <a:bodyPr/>
          <a:lstStyle/>
          <a:p>
            <a:pPr marL="0" indent="0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Особенности сферы свободного общения учащегося: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7.1. Сколько времени уделяется «уличному» общению в течение недели, часы вечернего прихода домой.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7.2. С кем имеет дружеские связи вне класса, какое влияние они оказывают на учащегося.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7.3. Постоянное или предпочитаемое место «уличного» общения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7.4. Содержание общения в уличных играх</a:t>
            </a:r>
          </a:p>
          <a:p>
            <a:pPr marL="0" indent="0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 Самооценка личности: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8.1. Уровень самооценки</a:t>
            </a:r>
          </a:p>
          <a:p>
            <a:pPr marL="0" indent="0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9. Особенности поведения: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9.1. Положительные поступки учащегося, как часто они совершаются, возможные мотивы их совершения.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9.2. Отрицательные поступки (проступки), их проявления (эпизодические, систематически, их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характер)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9.3. Правонарушения учащегося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9.4. Отношение к своим поступкам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9.5. Как относится к педагогическим воздействиям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9.6. Состоит на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учете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179512" y="36240"/>
            <a:ext cx="8856984" cy="578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Психолого-педагогическая характеристика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девиантного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подростка</a:t>
            </a:r>
          </a:p>
        </p:txBody>
      </p:sp>
    </p:spTree>
    <p:extLst>
      <p:ext uri="{BB962C8B-B14F-4D97-AF65-F5344CB8AC3E}">
        <p14:creationId xmlns:p14="http://schemas.microsoft.com/office/powerpoint/2010/main" xmlns="" val="12387739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/>
          <a:lstStyle/>
          <a:p>
            <a:pPr indent="455613"/>
            <a:r>
              <a:rPr lang="ru-RU" sz="1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ПСИХОЛОГО-ПЕДАГОГИЧЕСКАЯ КАРТА УЧАЩЕГОСЯ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Ф.И.О. ____________________________________________________________________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Дата рождения _________________________________ класс _____________________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11"/>
          <p:cNvGraphicFramePr>
            <a:graphicFrameLocks/>
          </p:cNvGraphicFramePr>
          <p:nvPr/>
        </p:nvGraphicFramePr>
        <p:xfrm>
          <a:off x="0" y="1124740"/>
          <a:ext cx="9143999" cy="5733259"/>
        </p:xfrm>
        <a:graphic>
          <a:graphicData uri="http://schemas.openxmlformats.org/drawingml/2006/table">
            <a:tbl>
              <a:tblPr/>
              <a:tblGrid>
                <a:gridCol w="3859515"/>
                <a:gridCol w="697586"/>
                <a:gridCol w="708103"/>
                <a:gridCol w="3878795"/>
              </a:tblGrid>
              <a:tr h="268513"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Позитив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•</a:t>
                      </a: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•</a:t>
                      </a: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Негатив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8513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8513">
                <a:tc gridSpan="4"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Учеба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8513"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Успевающий ученик</a:t>
                      </a: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Неуспевающий ученик</a:t>
                      </a: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8513"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Много читает</a:t>
                      </a: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Читает мало</a:t>
                      </a: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8513"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Учится с интересом</a:t>
                      </a: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Учебой не интересуется</a:t>
                      </a: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8513">
                <a:tc gridSpan="4"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Поведение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8513"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Покладистый</a:t>
                      </a: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Упрямый</a:t>
                      </a: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8513"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Отсутствие конфликта с учителями</a:t>
                      </a: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Частые конфликты с учителями</a:t>
                      </a: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4381"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Удовлетворительный стиль поведения</a:t>
                      </a: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Агрессивное поведение</a:t>
                      </a: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8513">
                <a:tc gridSpan="4"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Общественная активность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8513"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Высокая общественная активность</a:t>
                      </a: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Низкая общественная активность</a:t>
                      </a: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4381"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Хороший организатор</a:t>
                      </a: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Слабые организаторские способности</a:t>
                      </a: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8513"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Высокая инициативность</a:t>
                      </a: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Низкая инициативность</a:t>
                      </a: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7023"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Занимает ведущие (лидерские) позиции</a:t>
                      </a: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Обычно выступает в роли «ведомого», следует за лидерами</a:t>
                      </a: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4381"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Высокий авторитет среди сверстников</a:t>
                      </a: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Низкий авторитет среди сверстников</a:t>
                      </a: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0937"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Охотно выполняет общественные поручения</a:t>
                      </a: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Неохотно выполняет общественные поручения</a:t>
                      </a: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11"/>
          <p:cNvGraphicFramePr>
            <a:graphicFrameLocks noGrp="1"/>
          </p:cNvGraphicFramePr>
          <p:nvPr>
            <p:ph idx="1"/>
          </p:nvPr>
        </p:nvGraphicFramePr>
        <p:xfrm>
          <a:off x="251520" y="1196755"/>
          <a:ext cx="8641655" cy="5328588"/>
        </p:xfrm>
        <a:graphic>
          <a:graphicData uri="http://schemas.openxmlformats.org/drawingml/2006/table">
            <a:tbl>
              <a:tblPr/>
              <a:tblGrid>
                <a:gridCol w="3647484"/>
                <a:gridCol w="659264"/>
                <a:gridCol w="669202"/>
                <a:gridCol w="3665705"/>
              </a:tblGrid>
              <a:tr h="393807"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Позитив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•</a:t>
                      </a: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•</a:t>
                      </a: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Негатив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807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4581">
                <a:tc gridSpan="4"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Общение в школе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2514"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Любит быть на людях, ищет новых друзей</a:t>
                      </a: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Замкнутый, общается с узким кругом людей</a:t>
                      </a: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4581"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боится выступать перед людьми</a:t>
                      </a: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Робкий, застенчивый </a:t>
                      </a: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4581"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Отзывчивый</a:t>
                      </a: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Черствый</a:t>
                      </a: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9162"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Ориентируется преимущественно на собственное мнение</a:t>
                      </a: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Озабочен мнением окружающих о себе</a:t>
                      </a: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4581">
                <a:tc gridSpan="4"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Общение в семье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4581"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Атмосфера в семье дружелюбная, теплая</a:t>
                      </a: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Атмосфера недружелюбная, конфликтная</a:t>
                      </a: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4581"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Отношения близкие, доверительные</a:t>
                      </a: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Отношения отчужденные</a:t>
                      </a: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4581"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Строгий контроль за поведением ребенка</a:t>
                      </a: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Слабый контроль</a:t>
                      </a: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8282"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Родители охотно сотрудничают с учителями</a:t>
                      </a: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Родители вступают в противоречие с учителями</a:t>
                      </a: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8949"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Большая самостоятельность ребенка</a:t>
                      </a: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Ограниченная самостоятельность ребенка</a:t>
                      </a:r>
                    </a:p>
                  </a:txBody>
                  <a:tcPr marL="59856" marR="598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3417243"/>
          </a:xfrm>
        </p:spPr>
        <p:txBody>
          <a:bodyPr/>
          <a:lstStyle/>
          <a:p>
            <a:pPr marL="0" indent="0" algn="ctr">
              <a:buNone/>
            </a:pPr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Благодарю за внимание!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41620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95536" y="836712"/>
            <a:ext cx="8280920" cy="95410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Формы представления результатов на основе составления следующих документов</a:t>
            </a:r>
            <a:endParaRPr lang="ru-RU" sz="24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xmlns="" val="1938639611"/>
              </p:ext>
            </p:extLst>
          </p:nvPr>
        </p:nvGraphicFramePr>
        <p:xfrm>
          <a:off x="1475656" y="2060848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944216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Комплексная характеристика ребенка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/>
          <a:lstStyle/>
          <a:p>
            <a:pPr algn="just" defTabSz="912813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Комплексная характеристика ребенка составляется на основе результатов социально-педагогического и психолого-педагогического исследования личности ребенка, изучения материалов, имеющихся в учреждении, бесед со специалистами, родителями или лицами, их заменяющими.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229600" cy="292894"/>
          </a:xfrm>
        </p:spPr>
        <p:txBody>
          <a:bodyPr/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ОБСЛЕДОВАНИЯ ЖИЛИЩНО-БЫТОВЫХ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СЕМЬИ УЧАЩЕГОСЯ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916832"/>
            <a:ext cx="8856984" cy="4209331"/>
          </a:xfrm>
        </p:spPr>
        <p:txBody>
          <a:bodyPr/>
          <a:lstStyle/>
          <a:p>
            <a:pPr algn="just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Жилищно-бытовые условия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 отдельный дом,  квартира,  наличие детской комнаты,  двора, где учащийся может быть без присмотра взрослых</a:t>
            </a:r>
          </a:p>
          <a:p>
            <a:pPr algn="just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Физическое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учащегося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 полностью здоров,  часто болеет,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 хронически болен (чем?) ___________________________________________</a:t>
            </a:r>
          </a:p>
          <a:p>
            <a:pPr algn="just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Культурно-бытовые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домашней жизни  учащегося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 наличие специального уголка, комнаты-мастерской для занятий по интересам;  книг,  спортивного инвентаря,  музыкальных инструментов;  бытовой техники, с которой ребенок постоянно имеет дело дома _______________________________________;  собственного уголка  природы, животных,  птиц, растений, за которыми он постоянно ухаживает.</a:t>
            </a:r>
          </a:p>
          <a:p>
            <a:pPr algn="just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Культурно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гигиенические условия  дома и двора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 наличие детской площадки,   специальных предметов и инвентаря, предназначенного для  физического развития учащегося.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492102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772816"/>
            <a:ext cx="9144000" cy="4824536"/>
          </a:xfrm>
        </p:spPr>
        <p:txBody>
          <a:bodyPr/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Обычное проведение времени учащегося дома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 самостоятельное,  под контролем взрослых,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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 участии в его делах,  при участии его в делах взрослых,  бесконтрольное, ребенок сам контролирует свое время,  контролирует и свое время,  и занятия младших членов семьи</a:t>
            </a:r>
          </a:p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Часто ли ребенок (подросток) конфликтует с членами семьи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кем?: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 родителями (мать, отец),  бабушкой, дедушкой,   старшими/  младшими  братьями, сестрами</a:t>
            </a:r>
          </a:p>
          <a:p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Характеристика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отношений в семье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 семья ведет здоровый образ жизни,  один из родителей склонен к выпивкам, скандалам,  у родителей эпизодические запои, семейные скандалы,  частые запои, дебоши,  аморальное поведение родителей,  алкоголизм</a:t>
            </a:r>
          </a:p>
          <a:p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Убеждения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семье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 семья характеризуется разумным сочетанием духовных и материальных потребностей,  духовные потребности недооцениваются,  преобладают стяжательские настроения</a:t>
            </a:r>
          </a:p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 эмоциональных отношений в семье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 атмосфера дружбы,  отношения ровные, но без эмоциональной близости,  эпизодически возникающие конфликты,  отчуждения,  холодность,  напряженно-конфликтные отношения</a:t>
            </a:r>
          </a:p>
          <a:p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457200" y="1124744"/>
            <a:ext cx="8229600" cy="292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 ОБСЛЕДОВАНИЯ ЖИЛИЩНО-БЫТОВЫХ УСЛОВИЙ СЕМЬИ УЧАЩЕГОСЯ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887709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844824"/>
            <a:ext cx="9144000" cy="5013176"/>
          </a:xfrm>
        </p:spPr>
        <p:txBody>
          <a:bodyPr/>
          <a:lstStyle/>
          <a:p>
            <a:pPr algn="just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Участвует ли в полезном труде по благоустройству 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своего дома ( да,  изредка,  никогда), двора ( да,  нет) </a:t>
            </a: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Трудится ли вместе с родителями на приусадебном участке, даче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( постоянно,  изредка,  никогда,  только по просьбе родителей;  приусадебного участка нет)</a:t>
            </a: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Отношение семьи к учебным делам учащегося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постоянно заинтересованное, жестко контролирующее, поддерживающее, непоследовательное, постоянно конфликтное из-за оценок.</a:t>
            </a:r>
          </a:p>
          <a:p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457200" y="1124744"/>
            <a:ext cx="8229600" cy="292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 ОБСЛЕДОВАНИЯ ЖИЛИЩНО-БЫТОВЫХ УСЛОВИЙ СЕМЬИ УЧАЩЕГОСЯ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683393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412776"/>
            <a:ext cx="8640960" cy="5112568"/>
          </a:xfrm>
        </p:spPr>
        <p:txBody>
          <a:bodyPr/>
          <a:lstStyle/>
          <a:p>
            <a:pPr algn="just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Общие сведения о ребенке:</a:t>
            </a:r>
          </a:p>
          <a:p>
            <a:pPr marL="0" indent="0" algn="just">
              <a:buNone/>
            </a:pP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Ф.И.О._______________________________________Дата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рождения ___________________________</a:t>
            </a:r>
          </a:p>
          <a:p>
            <a:pPr marL="0" indent="0" algn="just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Домашний адрес ____________________________________________, телефон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</a:t>
            </a:r>
          </a:p>
          <a:p>
            <a:pPr algn="just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Состояние здоровья и развития учащегося.</a:t>
            </a:r>
          </a:p>
          <a:p>
            <a:pPr marL="0" indent="0" algn="just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2.1. Общая оценка здоровья (по данным медицинской карты)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___________________________________________________</a:t>
            </a:r>
          </a:p>
          <a:p>
            <a:pPr marL="0" indent="0" algn="just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2.3 Патологические влечения:</a:t>
            </a:r>
          </a:p>
          <a:p>
            <a:pPr marL="0" indent="0" algn="just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курение (не курит, эпизодически, систематически);</a:t>
            </a:r>
          </a:p>
          <a:p>
            <a:pPr marL="0" indent="0" algn="just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употребление спиртных напитков (не употребляет, эпизодически, систематически);</a:t>
            </a:r>
          </a:p>
          <a:p>
            <a:pPr marL="0" indent="0" algn="just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употребление ПАВ (не употребляет,  пробовал один раз, систематически).</a:t>
            </a:r>
          </a:p>
          <a:p>
            <a:pPr marL="0" indent="0" algn="just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457200" y="978297"/>
            <a:ext cx="8229600" cy="292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СОЦИАЛЬНО-ПСИХОЛОГИЧЕСКАЯ КАРТА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119350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412776"/>
            <a:ext cx="8640960" cy="5184576"/>
          </a:xfrm>
        </p:spPr>
        <p:txBody>
          <a:bodyPr/>
          <a:lstStyle/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Социально-психологическая атмосфера семьи:</a:t>
            </a:r>
          </a:p>
          <a:p>
            <a:pPr marL="0" indent="0" algn="just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3.1 Сведения о родителях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 algn="just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3.3.1 Тип семьи (нужное подчеркнуть):</a:t>
            </a:r>
          </a:p>
          <a:p>
            <a:pPr marL="0" indent="0" algn="just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благополучная (родители морально устойчивы, владеют культурой воспитания, эмоциональная атмосфера семьи положительная);</a:t>
            </a:r>
          </a:p>
          <a:p>
            <a:pPr marL="0" indent="0" algn="just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неблагополучная, в том числе:</a:t>
            </a:r>
          </a:p>
          <a:p>
            <a:pPr marL="0" indent="0" algn="just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педагогически; </a:t>
            </a:r>
          </a:p>
          <a:p>
            <a:pPr marL="0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нравственно;</a:t>
            </a:r>
          </a:p>
          <a:p>
            <a:pPr marL="0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конфликтная.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3.3.4 Имеются ли отклонения в поведении кого-либо  из  членов  семьи (алкоголизм, хулиганство, судимость и т. д.)?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3.3.5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режима труда и отдыха.</a:t>
            </a:r>
          </a:p>
          <a:p>
            <a:pPr marL="0" indent="0" algn="just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обязанности ребенок выполняет в семье? </a:t>
            </a:r>
          </a:p>
          <a:p>
            <a:pPr marL="0" indent="0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457200" y="978297"/>
            <a:ext cx="8229600" cy="292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СОЦИАЛЬНО-ПСИХОЛОГИЧЕСКАЯ КАРТА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462492928"/>
              </p:ext>
            </p:extLst>
          </p:nvPr>
        </p:nvGraphicFramePr>
        <p:xfrm>
          <a:off x="323528" y="2204864"/>
          <a:ext cx="6789738" cy="879475"/>
        </p:xfrm>
        <a:graphic>
          <a:graphicData uri="http://schemas.openxmlformats.org/presentationml/2006/ole">
            <p:oleObj spid="_x0000_s1033" name="Документ" r:id="rId3" imgW="6789746" imgH="879872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08720"/>
            <a:ext cx="9144000" cy="5832648"/>
          </a:xfrm>
        </p:spPr>
        <p:txBody>
          <a:bodyPr/>
          <a:lstStyle/>
          <a:p>
            <a:pPr algn="just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Особенности учебной деятельности:</a:t>
            </a:r>
          </a:p>
          <a:p>
            <a:pPr marL="0" indent="0" algn="just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.1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Успеваемость учащегося __________________________________</a:t>
            </a:r>
          </a:p>
          <a:p>
            <a:pPr marL="0" indent="0" algn="just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4.2 Отношение к учению: положительное, нейтральное, равнодушное, отрицательное.</a:t>
            </a:r>
          </a:p>
          <a:p>
            <a:pPr marL="0" indent="0" algn="just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4.3 Интеллектуальные возможности: высокие, средние, низкие.</a:t>
            </a:r>
          </a:p>
          <a:p>
            <a:pPr marL="0" indent="0" algn="just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4.4 Мотивы учения: познавательный интерес к предметам, осознание необходимости учиться в школьном возрасте, стремление получить оценку, заслужить одобрение взрослых и избежать наказания, стремление к самоуважению в группе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сверстников.</a:t>
            </a:r>
          </a:p>
          <a:p>
            <a:pPr algn="just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Положение в классном коллективе, отношение к нему:</a:t>
            </a:r>
          </a:p>
          <a:p>
            <a:pPr marL="0" indent="0" algn="just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5.1 Позиция учащегося в коллективе: лидер, предпочитаемый, отвергаемый, изолированный.</a:t>
            </a:r>
          </a:p>
          <a:p>
            <a:pPr marL="0" indent="0" algn="just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5.5 Отношение к общественному мнению:</a:t>
            </a:r>
          </a:p>
          <a:p>
            <a:pPr marL="0" indent="0" algn="just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активно-положительное</a:t>
            </a:r>
          </a:p>
          <a:p>
            <a:pPr marL="0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пассивно-положительное</a:t>
            </a:r>
          </a:p>
          <a:p>
            <a:pPr marL="0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безразличное</a:t>
            </a:r>
          </a:p>
          <a:p>
            <a:pPr marL="0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негативное.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457200" y="332656"/>
            <a:ext cx="8229600" cy="292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СОЦИАЛЬНО-ПСИХОЛОГИЧЕСКАЯ КАРТА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57986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езентация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1262</TotalTime>
  <Words>1434</Words>
  <Application>Microsoft Office PowerPoint</Application>
  <PresentationFormat>Экран (4:3)</PresentationFormat>
  <Paragraphs>197</Paragraphs>
  <Slides>17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0" baseType="lpstr">
      <vt:lpstr>Презентация1</vt:lpstr>
      <vt:lpstr>Тема Office</vt:lpstr>
      <vt:lpstr>Документ</vt:lpstr>
      <vt:lpstr>Формы представления результатов диагностики девиантного поведения подростков</vt:lpstr>
      <vt:lpstr>Слайд 2</vt:lpstr>
      <vt:lpstr>Комплексная характеристика ребенка </vt:lpstr>
      <vt:lpstr>АКТ ОБСЛЕДОВАНИЯ ЖИЛИЩНО-БЫТОВЫХ УСЛОВИЙ СЕМЬИ УЧАЩЕГОСЯ 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ПСИХОЛОГО-ПЕДАГОГИЧЕСКАЯ КАРТА УЧАЩЕГОСЯ Ф.И.О. ____________________________________________________________________ Дата рождения _________________________________ класс _____________________ 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Кошелева Тамара</dc:creator>
  <cp:lastModifiedBy>Admin</cp:lastModifiedBy>
  <cp:revision>100</cp:revision>
  <dcterms:created xsi:type="dcterms:W3CDTF">2012-02-24T04:41:03Z</dcterms:created>
  <dcterms:modified xsi:type="dcterms:W3CDTF">2018-12-16T14:11:32Z</dcterms:modified>
</cp:coreProperties>
</file>