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64" r:id="rId2"/>
    <p:sldId id="258" r:id="rId3"/>
    <p:sldId id="259" r:id="rId4"/>
    <p:sldId id="260" r:id="rId5"/>
    <p:sldId id="262" r:id="rId6"/>
    <p:sldId id="265" r:id="rId7"/>
    <p:sldId id="272" r:id="rId8"/>
    <p:sldId id="274" r:id="rId9"/>
    <p:sldId id="315" r:id="rId10"/>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7" d="100"/>
          <a:sy n="67" d="100"/>
        </p:scale>
        <p:origin x="-1452"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44"/>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03B61E-57F7-45E2-909E-EB8DFC98C5AC}" type="datetimeFigureOut">
              <a:rPr lang="ru-RU" smtClean="0"/>
              <a:pPr/>
              <a:t>16.12.2018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CB2D3C-E6AC-4BCF-919A-A96D645B911E}"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Учитель</a:t>
            </a:r>
            <a:r>
              <a:rPr lang="ru-RU" baseline="0" dirty="0" smtClean="0"/>
              <a:t> калмыцкого языка и литературы </a:t>
            </a:r>
            <a:r>
              <a:rPr lang="ru-RU" baseline="0" dirty="0" err="1" smtClean="0"/>
              <a:t>Никеева</a:t>
            </a:r>
            <a:r>
              <a:rPr lang="ru-RU" baseline="0" smtClean="0"/>
              <a:t> Виктория Васильевна</a:t>
            </a:r>
            <a:endParaRPr lang="ru-RU" dirty="0"/>
          </a:p>
        </p:txBody>
      </p:sp>
      <p:sp>
        <p:nvSpPr>
          <p:cNvPr id="4" name="Номер слайда 3"/>
          <p:cNvSpPr>
            <a:spLocks noGrp="1"/>
          </p:cNvSpPr>
          <p:nvPr>
            <p:ph type="sldNum" sz="quarter" idx="10"/>
          </p:nvPr>
        </p:nvSpPr>
        <p:spPr/>
        <p:txBody>
          <a:bodyPr/>
          <a:lstStyle/>
          <a:p>
            <a:fld id="{9BCB2D3C-E6AC-4BCF-919A-A96D645B911E}" type="slidenum">
              <a:rPr lang="ru-RU" smtClean="0"/>
              <a:pPr/>
              <a:t>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BC0D040D-31F6-46D1-8ACA-7BAD14EF432E}" type="datetimeFigureOut">
              <a:rPr lang="ru-RU"/>
              <a:pPr>
                <a:defRPr/>
              </a:pPr>
              <a:t>16.12.2018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90DA6DE-B203-4FA6-A02C-46D7214E962D}" type="slidenum">
              <a:rPr lang="ru-RU"/>
              <a:pPr>
                <a:defRPr/>
              </a:pPr>
              <a:t>‹#›</a:t>
            </a:fld>
            <a:endParaRPr lang="ru-RU"/>
          </a:p>
        </p:txBody>
      </p:sp>
    </p:spTree>
  </p:cSld>
  <p:clrMapOvr>
    <a:masterClrMapping/>
  </p:clrMapOvr>
  <p:transition spd="slow">
    <p:split orient="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937B512-CF16-4F0A-9F5E-0B468D32DC55}" type="datetimeFigureOut">
              <a:rPr lang="ru-RU"/>
              <a:pPr>
                <a:defRPr/>
              </a:pPr>
              <a:t>16.12.2018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8711F20-B3A9-450E-8C70-E570AE0766C0}" type="slidenum">
              <a:rPr lang="ru-RU"/>
              <a:pPr>
                <a:defRPr/>
              </a:pPr>
              <a:t>‹#›</a:t>
            </a:fld>
            <a:endParaRPr lang="ru-RU"/>
          </a:p>
        </p:txBody>
      </p:sp>
    </p:spTree>
  </p:cSld>
  <p:clrMapOvr>
    <a:masterClrMapping/>
  </p:clrMapOvr>
  <p:transition spd="slow">
    <p:split orient="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AF5D7E85-FE0E-4B52-8938-EC90CA9B6E72}" type="datetimeFigureOut">
              <a:rPr lang="ru-RU"/>
              <a:pPr>
                <a:defRPr/>
              </a:pPr>
              <a:t>16.12.2018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7CAF2982-9122-480E-A6AC-1E4113AB4483}" type="slidenum">
              <a:rPr lang="ru-RU"/>
              <a:pPr>
                <a:defRPr/>
              </a:pPr>
              <a:t>‹#›</a:t>
            </a:fld>
            <a:endParaRPr lang="ru-RU"/>
          </a:p>
        </p:txBody>
      </p:sp>
    </p:spTree>
  </p:cSld>
  <p:clrMapOvr>
    <a:masterClrMapping/>
  </p:clrMapOvr>
  <p:transition spd="slow">
    <p:split orient="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0CC48E39-F801-44FF-8F88-F34ECCD6B694}" type="datetimeFigureOut">
              <a:rPr lang="ru-RU"/>
              <a:pPr>
                <a:defRPr/>
              </a:pPr>
              <a:t>16.12.2018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DB0830D9-2CB6-4F74-A31C-70F52EE3F3C5}" type="slidenum">
              <a:rPr lang="ru-RU"/>
              <a:pPr>
                <a:defRPr/>
              </a:pPr>
              <a:t>‹#›</a:t>
            </a:fld>
            <a:endParaRPr lang="ru-RU"/>
          </a:p>
        </p:txBody>
      </p:sp>
    </p:spTree>
  </p:cSld>
  <p:clrMapOvr>
    <a:masterClrMapping/>
  </p:clrMapOvr>
  <p:transition spd="slow">
    <p:split orient="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7914059B-28C2-4284-B464-472B77AEC708}" type="datetimeFigureOut">
              <a:rPr lang="ru-RU"/>
              <a:pPr>
                <a:defRPr/>
              </a:pPr>
              <a:t>16.12.2018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2876FCA8-E70D-4731-B047-7885C23C45A1}" type="slidenum">
              <a:rPr lang="ru-RU"/>
              <a:pPr>
                <a:defRPr/>
              </a:pPr>
              <a:t>‹#›</a:t>
            </a:fld>
            <a:endParaRPr lang="ru-RU"/>
          </a:p>
        </p:txBody>
      </p:sp>
    </p:spTree>
  </p:cSld>
  <p:clrMapOvr>
    <a:masterClrMapping/>
  </p:clrMapOvr>
  <p:transition spd="slow">
    <p:split orient="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1F503805-8906-4A31-AF43-58D03559A8A8}" type="datetimeFigureOut">
              <a:rPr lang="ru-RU"/>
              <a:pPr>
                <a:defRPr/>
              </a:pPr>
              <a:t>16.12.2018</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A1496A04-47E2-4112-B570-61F3241942D7}" type="slidenum">
              <a:rPr lang="ru-RU"/>
              <a:pPr>
                <a:defRPr/>
              </a:pPr>
              <a:t>‹#›</a:t>
            </a:fld>
            <a:endParaRPr lang="ru-RU"/>
          </a:p>
        </p:txBody>
      </p:sp>
    </p:spTree>
  </p:cSld>
  <p:clrMapOvr>
    <a:masterClrMapping/>
  </p:clrMapOvr>
  <p:transition spd="slow">
    <p:split orient="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5FB10B7F-27D2-4AB7-8AB6-9661065E7585}" type="datetimeFigureOut">
              <a:rPr lang="ru-RU"/>
              <a:pPr>
                <a:defRPr/>
              </a:pPr>
              <a:t>16.12.2018</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C9EC2067-98F3-4756-81A7-5FD0B2FBAD06}" type="slidenum">
              <a:rPr lang="ru-RU"/>
              <a:pPr>
                <a:defRPr/>
              </a:pPr>
              <a:t>‹#›</a:t>
            </a:fld>
            <a:endParaRPr lang="ru-RU"/>
          </a:p>
        </p:txBody>
      </p:sp>
    </p:spTree>
  </p:cSld>
  <p:clrMapOvr>
    <a:masterClrMapping/>
  </p:clrMapOvr>
  <p:transition spd="slow">
    <p:split orient="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80A0227-8C6B-4894-B8E4-1962174345B4}" type="datetimeFigureOut">
              <a:rPr lang="ru-RU"/>
              <a:pPr>
                <a:defRPr/>
              </a:pPr>
              <a:t>16.12.2018</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4B6827A2-5B0B-459C-BF72-3EAE8C29B4D2}" type="slidenum">
              <a:rPr lang="ru-RU"/>
              <a:pPr>
                <a:defRPr/>
              </a:pPr>
              <a:t>‹#›</a:t>
            </a:fld>
            <a:endParaRPr lang="ru-RU"/>
          </a:p>
        </p:txBody>
      </p:sp>
    </p:spTree>
  </p:cSld>
  <p:clrMapOvr>
    <a:masterClrMapping/>
  </p:clrMapOvr>
  <p:transition spd="slow">
    <p:split orient="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ED9F7C01-AAA5-4334-A330-EAD746500F8C}" type="datetimeFigureOut">
              <a:rPr lang="ru-RU"/>
              <a:pPr>
                <a:defRPr/>
              </a:pPr>
              <a:t>16.12.2018</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7AA40569-1F80-4E8D-8BDD-510938D32F44}" type="slidenum">
              <a:rPr lang="ru-RU"/>
              <a:pPr>
                <a:defRPr/>
              </a:pPr>
              <a:t>‹#›</a:t>
            </a:fld>
            <a:endParaRPr lang="ru-RU"/>
          </a:p>
        </p:txBody>
      </p:sp>
    </p:spTree>
  </p:cSld>
  <p:clrMapOvr>
    <a:masterClrMapping/>
  </p:clrMapOvr>
  <p:transition spd="slow">
    <p:split orient="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B0027CDC-BFD5-4FAE-A00F-676212DBDC7A}" type="datetimeFigureOut">
              <a:rPr lang="ru-RU"/>
              <a:pPr>
                <a:defRPr/>
              </a:pPr>
              <a:t>16.12.2018</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A5C929B9-95A3-4313-9E32-76E3F0D8BEF0}" type="slidenum">
              <a:rPr lang="ru-RU"/>
              <a:pPr>
                <a:defRPr/>
              </a:pPr>
              <a:t>‹#›</a:t>
            </a:fld>
            <a:endParaRPr lang="ru-RU"/>
          </a:p>
        </p:txBody>
      </p:sp>
    </p:spTree>
  </p:cSld>
  <p:clrMapOvr>
    <a:masterClrMapping/>
  </p:clrMapOvr>
  <p:transition spd="slow">
    <p:split orient="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182BA811-F234-4D05-9F63-990380100C2C}" type="datetimeFigureOut">
              <a:rPr lang="ru-RU"/>
              <a:pPr>
                <a:defRPr/>
              </a:pPr>
              <a:t>16.12.2018</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30DEF820-378C-4FD5-B886-9512594D75D1}" type="slidenum">
              <a:rPr lang="ru-RU"/>
              <a:pPr>
                <a:defRPr/>
              </a:pPr>
              <a:t>‹#›</a:t>
            </a:fld>
            <a:endParaRPr lang="ru-RU"/>
          </a:p>
        </p:txBody>
      </p:sp>
    </p:spTree>
  </p:cSld>
  <p:clrMapOvr>
    <a:masterClrMapping/>
  </p:clrMapOvr>
  <p:transition spd="slow">
    <p:split orient="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AC92EA96-030A-4314-9E12-0A8B32C16FB9}" type="datetimeFigureOut">
              <a:rPr lang="ru-RU"/>
              <a:pPr>
                <a:defRPr/>
              </a:pPr>
              <a:t>16.12.2018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53282615-E8C3-4991-88FA-E17A8C51AE45}"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ransition spd="slow">
    <p:split orient="vert"/>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p:cNvSpPr>
          <p:nvPr>
            <p:ph type="ctrTitle"/>
          </p:nvPr>
        </p:nvSpPr>
        <p:spPr>
          <a:xfrm>
            <a:off x="685800" y="692150"/>
            <a:ext cx="7772400" cy="792163"/>
          </a:xfrm>
        </p:spPr>
        <p:txBody>
          <a:bodyPr/>
          <a:lstStyle/>
          <a:p>
            <a:pPr eaLnBrk="1" hangingPunct="1"/>
            <a:r>
              <a:rPr lang="ru-RU" sz="2400" smtClean="0">
                <a:latin typeface="Arial Black" pitchFamily="34" charset="0"/>
              </a:rPr>
              <a:t>Классный час посвящен трагической дате в жизни калмыцкого народа депортации в Сибирь – 28 декабря 1943 года.</a:t>
            </a:r>
          </a:p>
        </p:txBody>
      </p:sp>
      <p:sp>
        <p:nvSpPr>
          <p:cNvPr id="13314" name="Rectangle 3"/>
          <p:cNvSpPr>
            <a:spLocks noGrp="1"/>
          </p:cNvSpPr>
          <p:nvPr>
            <p:ph type="subTitle" idx="1"/>
          </p:nvPr>
        </p:nvSpPr>
        <p:spPr/>
        <p:txBody>
          <a:bodyPr/>
          <a:lstStyle/>
          <a:p>
            <a:pPr eaLnBrk="1" hangingPunct="1"/>
            <a:endParaRPr lang="ru-RU" smtClean="0">
              <a:solidFill>
                <a:schemeClr val="tx1"/>
              </a:solidFill>
            </a:endParaRPr>
          </a:p>
        </p:txBody>
      </p:sp>
      <p:pic>
        <p:nvPicPr>
          <p:cNvPr id="13315" name="Picture 4" descr="x_070f75b8"/>
          <p:cNvPicPr>
            <a:picLocks noChangeAspect="1" noChangeArrowheads="1"/>
          </p:cNvPicPr>
          <p:nvPr/>
        </p:nvPicPr>
        <p:blipFill>
          <a:blip r:embed="rId2"/>
          <a:srcRect/>
          <a:stretch>
            <a:fillRect/>
          </a:stretch>
        </p:blipFill>
        <p:spPr bwMode="auto">
          <a:xfrm>
            <a:off x="5328604" y="1844675"/>
            <a:ext cx="3420108" cy="1941515"/>
          </a:xfrm>
          <a:prstGeom prst="rect">
            <a:avLst/>
          </a:prstGeom>
          <a:noFill/>
          <a:ln w="9525">
            <a:noFill/>
            <a:miter lim="800000"/>
            <a:headEnd/>
            <a:tailEnd/>
          </a:ln>
        </p:spPr>
      </p:pic>
    </p:spTree>
  </p:cSld>
  <p:clrMapOvr>
    <a:masterClrMapping/>
  </p:clrMapOvr>
  <p:transition spd="slow">
    <p:split orient="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Заголовок 1"/>
          <p:cNvSpPr>
            <a:spLocks noGrp="1"/>
          </p:cNvSpPr>
          <p:nvPr>
            <p:ph type="title"/>
          </p:nvPr>
        </p:nvSpPr>
        <p:spPr/>
        <p:txBody>
          <a:bodyPr/>
          <a:lstStyle/>
          <a:p>
            <a:pPr eaLnBrk="1" hangingPunct="1"/>
            <a:r>
              <a:rPr lang="ru-RU" sz="2000" smtClean="0"/>
              <a:t/>
            </a:r>
            <a:br>
              <a:rPr lang="ru-RU" sz="2000" smtClean="0"/>
            </a:br>
            <a:r>
              <a:rPr lang="ru-RU" sz="2000" smtClean="0"/>
              <a:t/>
            </a:r>
            <a:br>
              <a:rPr lang="ru-RU" sz="2000" smtClean="0"/>
            </a:br>
            <a:endParaRPr lang="ru-RU" sz="2000" smtClean="0"/>
          </a:p>
        </p:txBody>
      </p:sp>
      <p:sp>
        <p:nvSpPr>
          <p:cNvPr id="3" name="Содержимое 2"/>
          <p:cNvSpPr>
            <a:spLocks noGrp="1"/>
          </p:cNvSpPr>
          <p:nvPr>
            <p:ph idx="1"/>
          </p:nvPr>
        </p:nvSpPr>
        <p:spPr>
          <a:xfrm>
            <a:off x="4284663" y="0"/>
            <a:ext cx="4859337" cy="6858000"/>
          </a:xfrm>
        </p:spPr>
        <p:txBody>
          <a:bodyPr rtlCol="0">
            <a:normAutofit fontScale="92500" lnSpcReduction="10000"/>
          </a:bodyPr>
          <a:lstStyle/>
          <a:p>
            <a:pPr eaLnBrk="1" fontAlgn="auto" hangingPunct="1">
              <a:spcAft>
                <a:spcPts val="0"/>
              </a:spcAft>
              <a:buFont typeface="Arial" pitchFamily="34" charset="0"/>
              <a:buChar char="•"/>
              <a:defRPr/>
            </a:pPr>
            <a:r>
              <a:rPr lang="ru-RU" dirty="0" smtClean="0"/>
              <a:t>За то, что я посмел в крутое время</a:t>
            </a:r>
            <a:br>
              <a:rPr lang="ru-RU" dirty="0" smtClean="0"/>
            </a:br>
            <a:r>
              <a:rPr lang="ru-RU" dirty="0" smtClean="0"/>
              <a:t>Судить в стихах жестокий  произвол, –</a:t>
            </a:r>
            <a:br>
              <a:rPr lang="ru-RU" dirty="0" smtClean="0"/>
            </a:br>
            <a:r>
              <a:rPr lang="ru-RU" dirty="0" smtClean="0"/>
              <a:t>Ни денег я не получил, ни премий,</a:t>
            </a:r>
            <a:br>
              <a:rPr lang="ru-RU" dirty="0" smtClean="0"/>
            </a:br>
            <a:r>
              <a:rPr lang="ru-RU" dirty="0" smtClean="0"/>
              <a:t>Широкий славы я не приобрел…</a:t>
            </a:r>
            <a:br>
              <a:rPr lang="ru-RU" dirty="0" smtClean="0"/>
            </a:br>
            <a:r>
              <a:rPr lang="ru-RU" dirty="0" smtClean="0"/>
              <a:t>Да это, может статься, и не надо.</a:t>
            </a:r>
            <a:br>
              <a:rPr lang="ru-RU" dirty="0" smtClean="0"/>
            </a:br>
            <a:r>
              <a:rPr lang="ru-RU" dirty="0" smtClean="0"/>
              <a:t>Иною – высшей – счастлив я наградой. </a:t>
            </a:r>
            <a:br>
              <a:rPr lang="ru-RU" dirty="0" smtClean="0"/>
            </a:br>
            <a:r>
              <a:rPr lang="ru-RU" dirty="0" smtClean="0"/>
              <a:t>                       Д.Н.Кугультинов</a:t>
            </a:r>
            <a:br>
              <a:rPr lang="ru-RU" dirty="0" smtClean="0"/>
            </a:br>
            <a:endParaRPr lang="ru-RU" dirty="0"/>
          </a:p>
        </p:txBody>
      </p:sp>
      <p:pic>
        <p:nvPicPr>
          <p:cNvPr id="14339" name="Содержимое 5" descr="i (4).jpg"/>
          <p:cNvPicPr>
            <a:picLocks noChangeAspect="1"/>
          </p:cNvPicPr>
          <p:nvPr/>
        </p:nvPicPr>
        <p:blipFill>
          <a:blip r:embed="rId2"/>
          <a:srcRect/>
          <a:stretch>
            <a:fillRect/>
          </a:stretch>
        </p:blipFill>
        <p:spPr bwMode="auto">
          <a:xfrm>
            <a:off x="539750" y="620713"/>
            <a:ext cx="1625525" cy="2593973"/>
          </a:xfrm>
          <a:prstGeom prst="rect">
            <a:avLst/>
          </a:prstGeom>
          <a:noFill/>
          <a:ln w="9525">
            <a:noFill/>
            <a:miter lim="800000"/>
            <a:headEnd/>
            <a:tailEnd/>
          </a:ln>
        </p:spPr>
      </p:pic>
    </p:spTree>
  </p:cSld>
  <p:clrMapOvr>
    <a:masterClrMapping/>
  </p:clrMapOvr>
  <p:transition spd="slow">
    <p:split orient="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850" y="3429000"/>
            <a:ext cx="8229600" cy="1143000"/>
          </a:xfrm>
        </p:spPr>
        <p:txBody>
          <a:bodyPr rtlCol="0">
            <a:normAutofit fontScale="90000"/>
          </a:bodyPr>
          <a:lstStyle/>
          <a:p>
            <a:pPr eaLnBrk="1" fontAlgn="auto" hangingPunct="1">
              <a:spcAft>
                <a:spcPts val="0"/>
              </a:spcAft>
              <a:defRPr/>
            </a:pPr>
            <a:r>
              <a:rPr lang="ru-RU" sz="1600" dirty="0" smtClean="0"/>
              <a:t>УКАЗ</a:t>
            </a:r>
            <a:br>
              <a:rPr lang="ru-RU" sz="1600" dirty="0" smtClean="0"/>
            </a:br>
            <a:r>
              <a:rPr lang="ru-RU" sz="1600" dirty="0" smtClean="0"/>
              <a:t>ПРЕЗИДИУМА ВЕРХОВНОГО СОВЕТА СССР</a:t>
            </a:r>
            <a:br>
              <a:rPr lang="ru-RU" sz="1600" dirty="0" smtClean="0"/>
            </a:br>
            <a:r>
              <a:rPr lang="ru-RU" sz="1600" dirty="0" smtClean="0"/>
              <a:t>О ликвидации Калмыцкой АССР</a:t>
            </a:r>
            <a:br>
              <a:rPr lang="ru-RU" sz="1600" dirty="0" smtClean="0"/>
            </a:br>
            <a:r>
              <a:rPr lang="ru-RU" sz="1600" dirty="0" smtClean="0"/>
              <a:t>и образовании Астраханской области в составе РСФСР</a:t>
            </a:r>
            <a:br>
              <a:rPr lang="ru-RU" sz="1600" dirty="0" smtClean="0"/>
            </a:br>
            <a:r>
              <a:rPr lang="ru-RU" sz="1600" dirty="0" smtClean="0"/>
              <a:t>Учитывая, что в период оккупации немецко-фашистскими захватчиками территории Калмыцкой АССР многое калмыки изменили Родине, вступали в организованные немцами воинские отряды для борьбы против Красной Армии, предавали немцам честных советских граждан, захватывали и передавали немцам эвакуированный из Ростовской области и Украины колхозный скот, а после изгнания Красной Армией оккупантов организовывали банды и активно противодействуют органам Советской власти по восстановлению разрушенного немцами хозяйства, совершают бандитские налеты на колхозы и терроризируют окружающее население, – Президиум Верховного Совета СССР постановляет:</a:t>
            </a:r>
            <a:br>
              <a:rPr lang="ru-RU" sz="1600" dirty="0" smtClean="0"/>
            </a:br>
            <a:r>
              <a:rPr lang="ru-RU" sz="1600" dirty="0" smtClean="0"/>
              <a:t>1. Всех калмыков, проживающих на территории Калмыцкой АССР, переселить в другие районы СССР, а Калмыцкую АССР ликвидировать. Совету Народных Комиссаров СССР наделить калмыков в новых местах поселения землей и оказать им необходимую государственную помощь по хозяйственному устройству.</a:t>
            </a:r>
            <a:br>
              <a:rPr lang="ru-RU" sz="1600" dirty="0" smtClean="0"/>
            </a:br>
            <a:r>
              <a:rPr lang="ru-RU" sz="1600" dirty="0" smtClean="0"/>
              <a:t>2. Образовать в составе РСФСР Астраханскую область с центром в </a:t>
            </a:r>
            <a:r>
              <a:rPr lang="ru-RU" sz="1600" dirty="0" err="1" smtClean="0"/>
              <a:t>гор.Астрахани</a:t>
            </a:r>
            <a:r>
              <a:rPr lang="ru-RU" sz="1600" dirty="0" smtClean="0"/>
              <a:t>. Включить в состав Астраханской области районы бывшей Калмыцкой АССР – </a:t>
            </a:r>
            <a:r>
              <a:rPr lang="ru-RU" sz="1600" dirty="0" err="1" smtClean="0"/>
              <a:t>Долбанский</a:t>
            </a:r>
            <a:r>
              <a:rPr lang="ru-RU" sz="1600" dirty="0" smtClean="0"/>
              <a:t>, </a:t>
            </a:r>
            <a:r>
              <a:rPr lang="ru-RU" sz="1600" dirty="0" err="1" smtClean="0"/>
              <a:t>Кетченеровский</a:t>
            </a:r>
            <a:r>
              <a:rPr lang="ru-RU" sz="1600" dirty="0" smtClean="0"/>
              <a:t>, </a:t>
            </a:r>
            <a:r>
              <a:rPr lang="ru-RU" sz="1600" dirty="0" err="1" smtClean="0"/>
              <a:t>Лаганский</a:t>
            </a:r>
            <a:r>
              <a:rPr lang="ru-RU" sz="1600" dirty="0" smtClean="0"/>
              <a:t>, Приволжский, Троицкий, </a:t>
            </a:r>
            <a:r>
              <a:rPr lang="ru-RU" sz="1600" dirty="0" err="1" smtClean="0"/>
              <a:t>Улан-Хольский</a:t>
            </a:r>
            <a:r>
              <a:rPr lang="ru-RU" sz="1600" dirty="0" smtClean="0"/>
              <a:t>, Черноземельский и </a:t>
            </a:r>
            <a:r>
              <a:rPr lang="ru-RU" sz="1600" dirty="0" err="1" smtClean="0"/>
              <a:t>Юстинский</a:t>
            </a:r>
            <a:r>
              <a:rPr lang="ru-RU" sz="1600" dirty="0" smtClean="0"/>
              <a:t> </a:t>
            </a:r>
            <a:r>
              <a:rPr lang="ru-RU" sz="1600" dirty="0" err="1" smtClean="0"/>
              <a:t>и</a:t>
            </a:r>
            <a:r>
              <a:rPr lang="ru-RU" sz="1600" dirty="0" smtClean="0"/>
              <a:t> </a:t>
            </a:r>
            <a:r>
              <a:rPr lang="ru-RU" sz="1600" dirty="0" err="1" smtClean="0"/>
              <a:t>гор.Элиста</a:t>
            </a:r>
            <a:r>
              <a:rPr lang="ru-RU" sz="1600" dirty="0" smtClean="0"/>
              <a:t>; районы Астраханского округа – </a:t>
            </a:r>
            <a:r>
              <a:rPr lang="ru-RU" sz="1600" dirty="0" err="1" smtClean="0"/>
              <a:t>Владимировский</a:t>
            </a:r>
            <a:r>
              <a:rPr lang="ru-RU" sz="1600" dirty="0" smtClean="0"/>
              <a:t>, Володарский, </a:t>
            </a:r>
            <a:r>
              <a:rPr lang="ru-RU" sz="1600" dirty="0" err="1" smtClean="0"/>
              <a:t>Енотаевский</a:t>
            </a:r>
            <a:r>
              <a:rPr lang="ru-RU" sz="1600" dirty="0" smtClean="0"/>
              <a:t>, </a:t>
            </a:r>
            <a:r>
              <a:rPr lang="ru-RU" sz="1600" dirty="0" err="1" smtClean="0"/>
              <a:t>Икрянинский</a:t>
            </a:r>
            <a:r>
              <a:rPr lang="ru-RU" sz="1600" dirty="0" smtClean="0"/>
              <a:t>, </a:t>
            </a:r>
            <a:r>
              <a:rPr lang="ru-RU" sz="1600" dirty="0" err="1" smtClean="0"/>
              <a:t>Камызякский</a:t>
            </a:r>
            <a:r>
              <a:rPr lang="ru-RU" sz="1600" dirty="0" smtClean="0"/>
              <a:t>, Красноярский, </a:t>
            </a:r>
            <a:r>
              <a:rPr lang="ru-RU" sz="1600" dirty="0" err="1" smtClean="0"/>
              <a:t>Наримановский</a:t>
            </a:r>
            <a:r>
              <a:rPr lang="ru-RU" sz="1600" dirty="0" smtClean="0"/>
              <a:t>, </a:t>
            </a:r>
            <a:r>
              <a:rPr lang="ru-RU" sz="1600" dirty="0" err="1" smtClean="0"/>
              <a:t>Харабалинский</a:t>
            </a:r>
            <a:r>
              <a:rPr lang="ru-RU" sz="1600" dirty="0" smtClean="0"/>
              <a:t> и </a:t>
            </a:r>
            <a:r>
              <a:rPr lang="ru-RU" sz="1600" dirty="0" err="1" smtClean="0"/>
              <a:t>гор.Астрахань</a:t>
            </a:r>
            <a:r>
              <a:rPr lang="ru-RU" sz="1600" dirty="0" smtClean="0"/>
              <a:t>.</a:t>
            </a:r>
            <a:br>
              <a:rPr lang="ru-RU" sz="1600" dirty="0" smtClean="0"/>
            </a:br>
            <a:r>
              <a:rPr lang="ru-RU" sz="1600" dirty="0" smtClean="0"/>
              <a:t>Астраханский округ Сталинградской области ликвидировать.</a:t>
            </a:r>
            <a:br>
              <a:rPr lang="ru-RU" sz="1600" dirty="0" smtClean="0"/>
            </a:br>
            <a:r>
              <a:rPr lang="ru-RU" sz="1600" dirty="0" smtClean="0"/>
              <a:t>3. Районы бывшей Калмыцкой АССР – </a:t>
            </a:r>
            <a:r>
              <a:rPr lang="ru-RU" sz="1600" dirty="0" err="1" smtClean="0"/>
              <a:t>Мало-Дербетовский</a:t>
            </a:r>
            <a:r>
              <a:rPr lang="ru-RU" sz="1600" dirty="0" smtClean="0"/>
              <a:t> и </a:t>
            </a:r>
            <a:r>
              <a:rPr lang="ru-RU" sz="1600" dirty="0" err="1" smtClean="0"/>
              <a:t>Сарпинский</a:t>
            </a:r>
            <a:r>
              <a:rPr lang="ru-RU" sz="1600" dirty="0" smtClean="0"/>
              <a:t> включить в состав Сталинградской области; Западный (Башанта), </a:t>
            </a:r>
            <a:r>
              <a:rPr lang="ru-RU" sz="1600" dirty="0" err="1" smtClean="0"/>
              <a:t>Яшалтинский</a:t>
            </a:r>
            <a:r>
              <a:rPr lang="ru-RU" sz="1600" dirty="0" smtClean="0"/>
              <a:t> – включить в состав Ростовской области; </a:t>
            </a:r>
            <a:r>
              <a:rPr lang="ru-RU" sz="1600" dirty="0" err="1" smtClean="0"/>
              <a:t>Приютненский</a:t>
            </a:r>
            <a:r>
              <a:rPr lang="ru-RU" sz="1600" dirty="0" smtClean="0"/>
              <a:t> – в состав Ставропольского края.</a:t>
            </a:r>
            <a:br>
              <a:rPr lang="ru-RU" sz="1600" dirty="0" smtClean="0"/>
            </a:br>
            <a:r>
              <a:rPr lang="ru-RU" sz="1600" dirty="0" smtClean="0"/>
              <a:t>Председатель Президиума</a:t>
            </a:r>
            <a:br>
              <a:rPr lang="ru-RU" sz="1600" dirty="0" smtClean="0"/>
            </a:br>
            <a:r>
              <a:rPr lang="ru-RU" sz="1600" dirty="0" smtClean="0"/>
              <a:t>Верховного Совета СССР (М.Калинин)</a:t>
            </a:r>
            <a:br>
              <a:rPr lang="ru-RU" sz="1600" dirty="0" smtClean="0"/>
            </a:br>
            <a:r>
              <a:rPr lang="ru-RU" sz="1600" dirty="0" smtClean="0"/>
              <a:t>Секретарь Президиума</a:t>
            </a:r>
            <a:br>
              <a:rPr lang="ru-RU" sz="1600" dirty="0" smtClean="0"/>
            </a:br>
            <a:r>
              <a:rPr lang="ru-RU" sz="1600" dirty="0" smtClean="0"/>
              <a:t>Верховного Совета СССР (</a:t>
            </a:r>
            <a:r>
              <a:rPr lang="ru-RU" sz="1600" dirty="0" err="1" smtClean="0"/>
              <a:t>А.Горкин</a:t>
            </a:r>
            <a:r>
              <a:rPr lang="ru-RU" sz="1600" dirty="0" smtClean="0"/>
              <a:t>)</a:t>
            </a:r>
            <a:br>
              <a:rPr lang="ru-RU" sz="1600" dirty="0" smtClean="0"/>
            </a:br>
            <a:r>
              <a:rPr lang="ru-RU" sz="1600" dirty="0" smtClean="0"/>
              <a:t>Москва, Кремль</a:t>
            </a:r>
            <a:br>
              <a:rPr lang="ru-RU" sz="1600" dirty="0" smtClean="0"/>
            </a:br>
            <a:r>
              <a:rPr lang="ru-RU" sz="1600" dirty="0" smtClean="0"/>
              <a:t>27 декабря 1943 г.</a:t>
            </a:r>
            <a:r>
              <a:rPr lang="ru-RU" dirty="0" smtClean="0"/>
              <a:t/>
            </a:r>
            <a:br>
              <a:rPr lang="ru-RU" dirty="0" smtClean="0"/>
            </a:br>
            <a:r>
              <a:rPr lang="ru-RU" dirty="0" smtClean="0"/>
              <a:t> </a:t>
            </a:r>
            <a:br>
              <a:rPr lang="ru-RU" dirty="0" smtClean="0"/>
            </a:br>
            <a:endParaRPr lang="ru-RU" dirty="0"/>
          </a:p>
        </p:txBody>
      </p:sp>
      <p:pic>
        <p:nvPicPr>
          <p:cNvPr id="15362" name="Содержимое 7" descr="i.jpg"/>
          <p:cNvPicPr>
            <a:picLocks noGrp="1" noChangeAspect="1"/>
          </p:cNvPicPr>
          <p:nvPr>
            <p:ph idx="1"/>
          </p:nvPr>
        </p:nvPicPr>
        <p:blipFill>
          <a:blip r:embed="rId2"/>
          <a:srcRect/>
          <a:stretch>
            <a:fillRect/>
          </a:stretch>
        </p:blipFill>
        <p:spPr>
          <a:xfrm>
            <a:off x="6372225" y="5010150"/>
            <a:ext cx="2771775" cy="1847850"/>
          </a:xfrm>
        </p:spPr>
      </p:pic>
      <p:pic>
        <p:nvPicPr>
          <p:cNvPr id="15363" name="Содержимое 3" descr="i (1).jpg"/>
          <p:cNvPicPr>
            <a:picLocks noChangeAspect="1"/>
          </p:cNvPicPr>
          <p:nvPr/>
        </p:nvPicPr>
        <p:blipFill>
          <a:blip r:embed="rId3"/>
          <a:srcRect/>
          <a:stretch>
            <a:fillRect/>
          </a:stretch>
        </p:blipFill>
        <p:spPr bwMode="auto">
          <a:xfrm>
            <a:off x="0" y="4941888"/>
            <a:ext cx="2555875" cy="1916112"/>
          </a:xfrm>
          <a:prstGeom prst="rect">
            <a:avLst/>
          </a:prstGeom>
          <a:noFill/>
          <a:ln w="9525">
            <a:noFill/>
            <a:miter lim="800000"/>
            <a:headEnd/>
            <a:tailEnd/>
          </a:ln>
        </p:spPr>
      </p:pic>
    </p:spTree>
  </p:cSld>
  <p:clrMapOvr>
    <a:masterClrMapping/>
  </p:clrMapOvr>
  <p:transition spd="slow">
    <p:split orient="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750" y="-315913"/>
            <a:ext cx="8229600" cy="1143001"/>
          </a:xfrm>
        </p:spPr>
        <p:txBody>
          <a:bodyPr rtlCol="0">
            <a:normAutofit fontScale="90000"/>
          </a:bodyPr>
          <a:lstStyle/>
          <a:p>
            <a:pPr eaLnBrk="1" fontAlgn="auto" hangingPunct="1">
              <a:spcAft>
                <a:spcPts val="0"/>
              </a:spcAft>
              <a:defRPr/>
            </a:pPr>
            <a:r>
              <a:rPr lang="ru-RU" sz="3500" dirty="0" smtClean="0">
                <a:latin typeface="Arial Black" pitchFamily="34" charset="0"/>
              </a:rPr>
              <a:t>Жертвам Сталинских репрессий.</a:t>
            </a:r>
            <a:endParaRPr lang="ru-RU" sz="3500" dirty="0">
              <a:latin typeface="Arial Black" pitchFamily="34" charset="0"/>
            </a:endParaRPr>
          </a:p>
        </p:txBody>
      </p:sp>
      <p:pic>
        <p:nvPicPr>
          <p:cNvPr id="16387" name="Содержимое 7" descr="y_28b32a30.jpg"/>
          <p:cNvPicPr>
            <a:picLocks noChangeAspect="1"/>
          </p:cNvPicPr>
          <p:nvPr/>
        </p:nvPicPr>
        <p:blipFill>
          <a:blip r:embed="rId2"/>
          <a:srcRect/>
          <a:stretch>
            <a:fillRect/>
          </a:stretch>
        </p:blipFill>
        <p:spPr bwMode="auto">
          <a:xfrm>
            <a:off x="5034337" y="500063"/>
            <a:ext cx="4109662" cy="2857499"/>
          </a:xfrm>
          <a:prstGeom prst="rect">
            <a:avLst/>
          </a:prstGeom>
          <a:noFill/>
          <a:ln w="9525">
            <a:noFill/>
            <a:miter lim="800000"/>
            <a:headEnd/>
            <a:tailEnd/>
          </a:ln>
        </p:spPr>
      </p:pic>
      <p:sp>
        <p:nvSpPr>
          <p:cNvPr id="6" name="Содержимое 5"/>
          <p:cNvSpPr>
            <a:spLocks noGrp="1"/>
          </p:cNvSpPr>
          <p:nvPr>
            <p:ph idx="1"/>
          </p:nvPr>
        </p:nvSpPr>
        <p:spPr/>
        <p:txBody>
          <a:bodyPr/>
          <a:lstStyle/>
          <a:p>
            <a:endParaRPr lang="ru-RU"/>
          </a:p>
        </p:txBody>
      </p:sp>
    </p:spTree>
  </p:cSld>
  <p:clrMapOvr>
    <a:masterClrMapping/>
  </p:clrMapOvr>
  <p:transition spd="slow">
    <p:split orient="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Заголовок 1"/>
          <p:cNvSpPr>
            <a:spLocks noGrp="1"/>
          </p:cNvSpPr>
          <p:nvPr>
            <p:ph type="title" idx="4294967295"/>
          </p:nvPr>
        </p:nvSpPr>
        <p:spPr>
          <a:xfrm>
            <a:off x="0" y="1916113"/>
            <a:ext cx="3995738" cy="3241675"/>
          </a:xfrm>
        </p:spPr>
        <p:txBody>
          <a:bodyPr/>
          <a:lstStyle/>
          <a:p>
            <a:pPr eaLnBrk="1" hangingPunct="1"/>
            <a:r>
              <a:rPr lang="ru-RU" sz="1800" b="1" i="1" smtClean="0"/>
              <a:t>Когда мы вернёмся домой всем народом,</a:t>
            </a:r>
            <a:br>
              <a:rPr lang="ru-RU" sz="1800" b="1" i="1" smtClean="0"/>
            </a:br>
            <a:r>
              <a:rPr lang="ru-RU" sz="1800" b="1" i="1" smtClean="0"/>
              <a:t/>
            </a:r>
            <a:br>
              <a:rPr lang="ru-RU" sz="1800" b="1" i="1" smtClean="0"/>
            </a:br>
            <a:r>
              <a:rPr lang="ru-RU" sz="1800" b="1" i="1" smtClean="0"/>
              <a:t>Придётся вам вспомнить откуда мы родом,</a:t>
            </a:r>
            <a:br>
              <a:rPr lang="ru-RU" sz="1800" b="1" i="1" smtClean="0"/>
            </a:br>
            <a:r>
              <a:rPr lang="ru-RU" sz="1800" b="1" i="1" smtClean="0"/>
              <a:t/>
            </a:r>
            <a:br>
              <a:rPr lang="ru-RU" sz="1800" b="1" i="1" smtClean="0"/>
            </a:br>
            <a:r>
              <a:rPr lang="ru-RU" sz="1800" b="1" i="1" smtClean="0"/>
              <a:t>Придётся вам вспомнить откуда вы сами</a:t>
            </a:r>
            <a:br>
              <a:rPr lang="ru-RU" sz="1800" b="1" i="1" smtClean="0"/>
            </a:br>
            <a:r>
              <a:rPr lang="ru-RU" sz="1800" b="1" i="1" smtClean="0"/>
              <a:t/>
            </a:r>
            <a:br>
              <a:rPr lang="ru-RU" sz="1800" b="1" i="1" smtClean="0"/>
            </a:br>
            <a:r>
              <a:rPr lang="ru-RU" sz="1800" b="1" i="1" smtClean="0"/>
              <a:t>Незваными здесь объявились гостями.</a:t>
            </a:r>
            <a:br>
              <a:rPr lang="ru-RU" sz="1800" b="1" i="1" smtClean="0"/>
            </a:br>
            <a:r>
              <a:rPr lang="ru-RU" sz="1800" b="1" i="1" smtClean="0"/>
              <a:t/>
            </a:r>
            <a:br>
              <a:rPr lang="ru-RU" sz="1800" b="1" i="1" smtClean="0"/>
            </a:br>
            <a:r>
              <a:rPr lang="ru-RU" sz="1800" b="1" i="1" smtClean="0"/>
              <a:t>Как станет невмочь быть послушными псами,</a:t>
            </a:r>
            <a:br>
              <a:rPr lang="ru-RU" sz="1800" b="1" i="1" smtClean="0"/>
            </a:br>
            <a:r>
              <a:rPr lang="ru-RU" sz="1800" b="1" i="1" smtClean="0"/>
              <a:t/>
            </a:r>
            <a:br>
              <a:rPr lang="ru-RU" sz="1800" b="1" i="1" smtClean="0"/>
            </a:br>
            <a:r>
              <a:rPr lang="ru-RU" sz="1800" b="1" i="1" smtClean="0"/>
              <a:t>Мы милости вашей просить перестанем.</a:t>
            </a:r>
            <a:br>
              <a:rPr lang="ru-RU" sz="1800" b="1" i="1" smtClean="0"/>
            </a:br>
            <a:r>
              <a:rPr lang="ru-RU" sz="1800" b="1" i="1" smtClean="0"/>
              <a:t/>
            </a:r>
            <a:br>
              <a:rPr lang="ru-RU" sz="1800" b="1" i="1" smtClean="0"/>
            </a:br>
            <a:r>
              <a:rPr lang="ru-RU" sz="1800" b="1" i="1" smtClean="0"/>
              <a:t>Мы гордость свою вековую припомним,</a:t>
            </a:r>
            <a:br>
              <a:rPr lang="ru-RU" sz="1800" b="1" i="1" smtClean="0"/>
            </a:br>
            <a:r>
              <a:rPr lang="ru-RU" sz="1800" b="1" i="1" smtClean="0"/>
              <a:t/>
            </a:r>
            <a:br>
              <a:rPr lang="ru-RU" sz="1800" b="1" i="1" smtClean="0"/>
            </a:br>
            <a:r>
              <a:rPr lang="ru-RU" sz="1800" b="1" i="1" smtClean="0"/>
              <a:t>От скифов и тавров ведущую корни.</a:t>
            </a:r>
            <a:br>
              <a:rPr lang="ru-RU" sz="1800" b="1" i="1" smtClean="0"/>
            </a:br>
            <a:r>
              <a:rPr lang="ru-RU" sz="1800" b="1" i="1" smtClean="0"/>
              <a:t/>
            </a:r>
            <a:br>
              <a:rPr lang="ru-RU" sz="1800" b="1" i="1" smtClean="0"/>
            </a:br>
            <a:r>
              <a:rPr lang="ru-RU" sz="1800" b="1" i="1" smtClean="0"/>
              <a:t>Когда мы вернемся, а мы все вернемся! Л. Буджурова</a:t>
            </a:r>
            <a:r>
              <a:rPr lang="ru-RU" sz="1800" i="1" smtClean="0"/>
              <a:t/>
            </a:r>
            <a:br>
              <a:rPr lang="ru-RU" sz="1800" i="1" smtClean="0"/>
            </a:br>
            <a:endParaRPr lang="ru-RU" sz="1800" i="1" smtClean="0"/>
          </a:p>
        </p:txBody>
      </p:sp>
      <p:pic>
        <p:nvPicPr>
          <p:cNvPr id="18434" name="Содержимое 9" descr="x_a35c3294.jpg"/>
          <p:cNvPicPr>
            <a:picLocks noGrp="1" noChangeAspect="1"/>
          </p:cNvPicPr>
          <p:nvPr>
            <p:ph idx="4294967295"/>
          </p:nvPr>
        </p:nvPicPr>
        <p:blipFill>
          <a:blip r:embed="rId2"/>
          <a:srcRect/>
          <a:stretch>
            <a:fillRect/>
          </a:stretch>
        </p:blipFill>
        <p:spPr>
          <a:xfrm>
            <a:off x="4747869" y="0"/>
            <a:ext cx="4396131" cy="5857892"/>
          </a:xfrm>
        </p:spPr>
      </p:pic>
    </p:spTree>
  </p:cSld>
  <p:clrMapOvr>
    <a:masterClrMapping/>
  </p:clrMapOvr>
  <p:transition spd="slow">
    <p:split orient="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p:cNvSpPr>
          <p:nvPr>
            <p:ph type="title"/>
          </p:nvPr>
        </p:nvSpPr>
        <p:spPr>
          <a:xfrm>
            <a:off x="457200" y="274638"/>
            <a:ext cx="8229600" cy="2217737"/>
          </a:xfrm>
        </p:spPr>
        <p:txBody>
          <a:bodyPr/>
          <a:lstStyle/>
          <a:p>
            <a:pPr eaLnBrk="1" hangingPunct="1"/>
            <a:r>
              <a:rPr lang="ru-RU" sz="4000" i="1" smtClean="0">
                <a:latin typeface="Arial" charset="0"/>
              </a:rPr>
              <a:t>Никеев Тимофей Петрович с супругой  Марией Цереновной </a:t>
            </a:r>
            <a:br>
              <a:rPr lang="ru-RU" sz="4000" i="1" smtClean="0">
                <a:latin typeface="Arial" charset="0"/>
              </a:rPr>
            </a:br>
            <a:r>
              <a:rPr lang="ru-RU" sz="4000" i="1" smtClean="0">
                <a:latin typeface="Arial" charset="0"/>
              </a:rPr>
              <a:t>и сестрой Валентиной. </a:t>
            </a:r>
            <a:r>
              <a:rPr lang="ru-RU" sz="4000" smtClean="0">
                <a:latin typeface="Arial" charset="0"/>
              </a:rPr>
              <a:t/>
            </a:r>
            <a:br>
              <a:rPr lang="ru-RU" sz="4000" smtClean="0">
                <a:latin typeface="Arial" charset="0"/>
              </a:rPr>
            </a:br>
            <a:endParaRPr lang="ru-RU" sz="4000" smtClean="0">
              <a:latin typeface="Arial" charset="0"/>
            </a:endParaRPr>
          </a:p>
        </p:txBody>
      </p:sp>
      <p:pic>
        <p:nvPicPr>
          <p:cNvPr id="19458" name="Picture 4" descr="сканирование0023"/>
          <p:cNvPicPr>
            <a:picLocks noGrp="1" noChangeAspect="1" noChangeArrowheads="1"/>
          </p:cNvPicPr>
          <p:nvPr>
            <p:ph type="body" idx="1"/>
          </p:nvPr>
        </p:nvPicPr>
        <p:blipFill>
          <a:blip r:embed="rId2" cstate="print"/>
          <a:srcRect/>
          <a:stretch>
            <a:fillRect/>
          </a:stretch>
        </p:blipFill>
        <p:spPr>
          <a:xfrm>
            <a:off x="2444955" y="2133600"/>
            <a:ext cx="5943395" cy="3652854"/>
          </a:xfrm>
        </p:spPr>
      </p:pic>
    </p:spTree>
  </p:cSld>
  <p:clrMapOvr>
    <a:masterClrMapping/>
  </p:clrMapOvr>
  <p:transition spd="slow">
    <p:split orient="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Заголовок 1"/>
          <p:cNvSpPr>
            <a:spLocks noGrp="1"/>
          </p:cNvSpPr>
          <p:nvPr>
            <p:ph type="title"/>
          </p:nvPr>
        </p:nvSpPr>
        <p:spPr>
          <a:xfrm>
            <a:off x="1042988" y="260350"/>
            <a:ext cx="7262812" cy="1152525"/>
          </a:xfrm>
        </p:spPr>
        <p:txBody>
          <a:bodyPr/>
          <a:lstStyle/>
          <a:p>
            <a:pPr eaLnBrk="1" hangingPunct="1"/>
            <a:endParaRPr lang="ru-RU" smtClean="0"/>
          </a:p>
        </p:txBody>
      </p:sp>
      <p:sp>
        <p:nvSpPr>
          <p:cNvPr id="24578"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u-RU"/>
          </a:p>
        </p:txBody>
      </p:sp>
      <p:pic>
        <p:nvPicPr>
          <p:cNvPr id="24579" name="Picture 1" descr="сканирование0025"/>
          <p:cNvPicPr>
            <a:picLocks noChangeAspect="1" noChangeArrowheads="1"/>
          </p:cNvPicPr>
          <p:nvPr/>
        </p:nvPicPr>
        <p:blipFill>
          <a:blip r:embed="rId2"/>
          <a:srcRect t="2145" r="57100" b="55786"/>
          <a:stretch>
            <a:fillRect/>
          </a:stretch>
        </p:blipFill>
        <p:spPr bwMode="auto">
          <a:xfrm>
            <a:off x="5272510" y="260351"/>
            <a:ext cx="3547639" cy="2668584"/>
          </a:xfrm>
          <a:prstGeom prst="rect">
            <a:avLst/>
          </a:prstGeom>
          <a:noFill/>
          <a:ln w="9525">
            <a:noFill/>
            <a:miter lim="800000"/>
            <a:headEnd/>
            <a:tailEnd/>
          </a:ln>
        </p:spPr>
      </p:pic>
      <p:pic>
        <p:nvPicPr>
          <p:cNvPr id="5" name="Picture 1" descr="сканирование0025"/>
          <p:cNvPicPr>
            <a:picLocks noChangeAspect="1" noChangeArrowheads="1"/>
          </p:cNvPicPr>
          <p:nvPr/>
        </p:nvPicPr>
        <p:blipFill>
          <a:blip r:embed="rId2"/>
          <a:srcRect l="47093" t="51111" r="7590" b="7356"/>
          <a:stretch>
            <a:fillRect/>
          </a:stretch>
        </p:blipFill>
        <p:spPr bwMode="auto">
          <a:xfrm>
            <a:off x="714348" y="2643182"/>
            <a:ext cx="2632810" cy="1928826"/>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Заголовок 1"/>
          <p:cNvSpPr>
            <a:spLocks noGrp="1"/>
          </p:cNvSpPr>
          <p:nvPr>
            <p:ph type="title"/>
          </p:nvPr>
        </p:nvSpPr>
        <p:spPr>
          <a:xfrm>
            <a:off x="1258888" y="476250"/>
            <a:ext cx="6513512" cy="1143000"/>
          </a:xfrm>
        </p:spPr>
        <p:txBody>
          <a:bodyPr/>
          <a:lstStyle/>
          <a:p>
            <a:pPr eaLnBrk="1" hangingPunct="1"/>
            <a:endParaRPr lang="ru-RU" smtClean="0"/>
          </a:p>
        </p:txBody>
      </p:sp>
      <p:sp>
        <p:nvSpPr>
          <p:cNvPr id="26626"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u-RU"/>
          </a:p>
        </p:txBody>
      </p:sp>
      <p:pic>
        <p:nvPicPr>
          <p:cNvPr id="26627" name="Picture 1" descr="сканирование0025"/>
          <p:cNvPicPr>
            <a:picLocks noChangeAspect="1" noChangeArrowheads="1"/>
          </p:cNvPicPr>
          <p:nvPr/>
        </p:nvPicPr>
        <p:blipFill>
          <a:blip r:embed="rId2"/>
          <a:srcRect l="50479" t="4536" r="7709" b="54590"/>
          <a:stretch>
            <a:fillRect/>
          </a:stretch>
        </p:blipFill>
        <p:spPr bwMode="auto">
          <a:xfrm>
            <a:off x="4810030" y="635533"/>
            <a:ext cx="4010120" cy="3007781"/>
          </a:xfrm>
          <a:prstGeom prst="rect">
            <a:avLst/>
          </a:prstGeom>
          <a:noFill/>
          <a:ln w="9525">
            <a:noFill/>
            <a:miter lim="800000"/>
            <a:headEnd/>
            <a:tailEnd/>
          </a:ln>
        </p:spPr>
      </p:pic>
      <p:pic>
        <p:nvPicPr>
          <p:cNvPr id="5" name="Picture 1" descr="сканирование0037"/>
          <p:cNvPicPr>
            <a:picLocks noChangeAspect="1" noChangeArrowheads="1"/>
          </p:cNvPicPr>
          <p:nvPr/>
        </p:nvPicPr>
        <p:blipFill>
          <a:blip r:embed="rId3"/>
          <a:srcRect l="5392" t="2892" b="2341"/>
          <a:stretch>
            <a:fillRect/>
          </a:stretch>
        </p:blipFill>
        <p:spPr bwMode="auto">
          <a:xfrm>
            <a:off x="214282" y="2928934"/>
            <a:ext cx="4739287" cy="3454402"/>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Заголовок 1"/>
          <p:cNvSpPr>
            <a:spLocks noGrp="1"/>
          </p:cNvSpPr>
          <p:nvPr>
            <p:ph type="title"/>
          </p:nvPr>
        </p:nvSpPr>
        <p:spPr/>
        <p:txBody>
          <a:bodyPr/>
          <a:lstStyle/>
          <a:p>
            <a:pPr eaLnBrk="1" hangingPunct="1"/>
            <a:r>
              <a:rPr lang="ru-RU" b="1" smtClean="0">
                <a:latin typeface="Arial" charset="0"/>
              </a:rPr>
              <a:t>Помнить вечно, забыть нельзя</a:t>
            </a:r>
          </a:p>
        </p:txBody>
      </p:sp>
      <p:pic>
        <p:nvPicPr>
          <p:cNvPr id="61442" name="Содержимое 5" descr="свеча.jpg"/>
          <p:cNvPicPr>
            <a:picLocks noGrp="1" noChangeAspect="1"/>
          </p:cNvPicPr>
          <p:nvPr>
            <p:ph idx="1"/>
          </p:nvPr>
        </p:nvPicPr>
        <p:blipFill>
          <a:blip r:embed="rId3"/>
          <a:srcRect/>
          <a:stretch>
            <a:fillRect/>
          </a:stretch>
        </p:blipFill>
        <p:spPr>
          <a:xfrm>
            <a:off x="3453488" y="1628775"/>
            <a:ext cx="4593550" cy="3086109"/>
          </a:xfrm>
        </p:spPr>
      </p:pic>
    </p:spTree>
  </p:cSld>
  <p:clrMapOvr>
    <a:masterClrMapping/>
  </p:clrMapOvr>
  <p:transition spd="slow">
    <p:split orient="vert"/>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118</TotalTime>
  <Words>60</Words>
  <Application>Microsoft Office PowerPoint</Application>
  <PresentationFormat>Экран (4:3)</PresentationFormat>
  <Paragraphs>10</Paragraphs>
  <Slides>9</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Тема Office</vt:lpstr>
      <vt:lpstr>Классный час посвящен трагической дате в жизни калмыцкого народа депортации в Сибирь – 28 декабря 1943 года.</vt:lpstr>
      <vt:lpstr>  </vt:lpstr>
      <vt:lpstr>УКАЗ ПРЕЗИДИУМА ВЕРХОВНОГО СОВЕТА СССР О ликвидации Калмыцкой АССР и образовании Астраханской области в составе РСФСР Учитывая, что в период оккупации немецко-фашистскими захватчиками территории Калмыцкой АССР многое калмыки изменили Родине, вступали в организованные немцами воинские отряды для борьбы против Красной Армии, предавали немцам честных советских граждан, захватывали и передавали немцам эвакуированный из Ростовской области и Украины колхозный скот, а после изгнания Красной Армией оккупантов организовывали банды и активно противодействуют органам Советской власти по восстановлению разрушенного немцами хозяйства, совершают бандитские налеты на колхозы и терроризируют окружающее население, – Президиум Верховного Совета СССР постановляет: 1. Всех калмыков, проживающих на территории Калмыцкой АССР, переселить в другие районы СССР, а Калмыцкую АССР ликвидировать. Совету Народных Комиссаров СССР наделить калмыков в новых местах поселения землей и оказать им необходимую государственную помощь по хозяйственному устройству. 2. Образовать в составе РСФСР Астраханскую область с центром в гор.Астрахани. Включить в состав Астраханской области районы бывшей Калмыцкой АССР – Долбанский, Кетченеровский, Лаганский, Приволжский, Троицкий, Улан-Хольский, Черноземельский и Юстинский и гор.Элиста; районы Астраханского округа – Владимировский, Володарский, Енотаевский, Икрянинский, Камызякский, Красноярский, Наримановский, Харабалинский и гор.Астрахань. Астраханский округ Сталинградской области ликвидировать. 3. Районы бывшей Калмыцкой АССР – Мало-Дербетовский и Сарпинский включить в состав Сталинградской области; Западный (Башанта), Яшалтинский – включить в состав Ростовской области; Приютненский – в состав Ставропольского края. Председатель Президиума Верховного Совета СССР (М.Калинин) Секретарь Президиума Верховного Совета СССР (А.Горкин) Москва, Кремль 27 декабря 1943 г.   </vt:lpstr>
      <vt:lpstr>Жертвам Сталинских репрессий.</vt:lpstr>
      <vt:lpstr>Когда мы вернёмся домой всем народом,  Придётся вам вспомнить откуда мы родом,  Придётся вам вспомнить откуда вы сами  Незваными здесь объявились гостями.  Как станет невмочь быть послушными псами,  Мы милости вашей просить перестанем.  Мы гордость свою вековую припомним,  От скифов и тавров ведущую корни.  Когда мы вернемся, а мы все вернемся! Л. Буджурова </vt:lpstr>
      <vt:lpstr>Никеев Тимофей Петрович с супругой  Марией Цереновной  и сестрой Валентиной.  </vt:lpstr>
      <vt:lpstr>Слайд 7</vt:lpstr>
      <vt:lpstr>Слайд 8</vt:lpstr>
      <vt:lpstr>Помнить вечно, забыть нельзя</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Моя   семья</dc:title>
  <dc:creator>FBI#A-Z</dc:creator>
  <cp:lastModifiedBy>toshiba</cp:lastModifiedBy>
  <cp:revision>20</cp:revision>
  <dcterms:created xsi:type="dcterms:W3CDTF">2013-10-23T08:04:46Z</dcterms:created>
  <dcterms:modified xsi:type="dcterms:W3CDTF">2018-12-16T20:36:07Z</dcterms:modified>
</cp:coreProperties>
</file>