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0" r:id="rId4"/>
    <p:sldId id="259" r:id="rId5"/>
    <p:sldId id="262" r:id="rId6"/>
    <p:sldId id="263" r:id="rId7"/>
    <p:sldId id="267" r:id="rId8"/>
    <p:sldId id="273" r:id="rId9"/>
    <p:sldId id="274" r:id="rId10"/>
    <p:sldId id="272" r:id="rId11"/>
    <p:sldId id="265" r:id="rId12"/>
    <p:sldId id="275" r:id="rId13"/>
    <p:sldId id="276" r:id="rId14"/>
    <p:sldId id="277" r:id="rId15"/>
    <p:sldId id="278" r:id="rId16"/>
    <p:sldId id="279" r:id="rId17"/>
    <p:sldId id="264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5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229600" cy="557202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 </a:t>
            </a:r>
            <a:r>
              <a:rPr lang="en-US" sz="1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Детский сад № 45 </a:t>
            </a:r>
            <a:endParaRPr lang="ru-RU" sz="16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64305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Моя Мама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4365104"/>
            <a:ext cx="3106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Гаврилова Е.В.,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воспитатель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2149" y="5661248"/>
            <a:ext cx="964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2018г.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Саров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476" y="977274"/>
            <a:ext cx="1525301" cy="1942247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67395"/>
            <a:ext cx="1488722" cy="1942247"/>
          </a:xfrm>
          <a:prstGeom prst="rect">
            <a:avLst/>
          </a:prstGeom>
          <a:noFill/>
          <a:ln w="3492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19872" y="332656"/>
            <a:ext cx="232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построю маме дом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943668"/>
            <a:ext cx="2448271" cy="1640210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384127" y="3109839"/>
            <a:ext cx="3275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Цветы и открытки для мамы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696" y="3933056"/>
            <a:ext cx="2515537" cy="1650822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Desktop\Изображение 4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423146"/>
            <a:ext cx="2428892" cy="1661873"/>
          </a:xfrm>
          <a:prstGeom prst="rect">
            <a:avLst/>
          </a:prstGeom>
          <a:noFill/>
        </p:spPr>
      </p:pic>
      <p:pic>
        <p:nvPicPr>
          <p:cNvPr id="2052" name="Picture 4" descr="G:\Фото Мастер класс\Изображение 4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9734" y="2771499"/>
            <a:ext cx="2428892" cy="1651647"/>
          </a:xfrm>
          <a:prstGeom prst="rect">
            <a:avLst/>
          </a:prstGeom>
          <a:noFill/>
        </p:spPr>
      </p:pic>
      <p:pic>
        <p:nvPicPr>
          <p:cNvPr id="2053" name="Picture 5" descr="G:\Фото Мастер класс\Изображение 4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493856"/>
            <a:ext cx="2214578" cy="159449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832540" y="692696"/>
            <a:ext cx="1938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Стихи для мамы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329378" cy="51118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Предметно – пространственная среда</a:t>
            </a:r>
            <a:endParaRPr lang="ru-RU" sz="1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19872" y="2787174"/>
            <a:ext cx="2643174" cy="357190"/>
          </a:xfrm>
          <a:prstGeom prst="roundRect">
            <a:avLst/>
          </a:prstGeom>
          <a:noFill/>
          <a:ln w="95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Русская изба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 descr="C:\Users\1\Desktop\ФОТО Дипломы для презентации на категорию\IMG_20161031_1016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401" y="3275081"/>
            <a:ext cx="2426537" cy="1650045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14" name="Скругленный прямоугольник 13"/>
          <p:cNvSpPr/>
          <p:nvPr/>
        </p:nvSpPr>
        <p:spPr>
          <a:xfrm>
            <a:off x="939343" y="5094109"/>
            <a:ext cx="2285984" cy="428628"/>
          </a:xfrm>
          <a:prstGeom prst="roundRect">
            <a:avLst/>
          </a:prstGeom>
          <a:noFill/>
          <a:ln w="95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Уголок театрализации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5" name="Picture 5" descr="C:\Users\1\Desktop\ФОТО Дипломы для презентации на категорию\IMG_20170407_0932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49" y="3160512"/>
            <a:ext cx="2373985" cy="1557927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17" name="Скругленный прямоугольник 16"/>
          <p:cNvSpPr/>
          <p:nvPr/>
        </p:nvSpPr>
        <p:spPr>
          <a:xfrm>
            <a:off x="6257001" y="4893712"/>
            <a:ext cx="2643174" cy="357190"/>
          </a:xfrm>
          <a:prstGeom prst="roundRect">
            <a:avLst/>
          </a:prstGeom>
          <a:noFill/>
          <a:ln w="952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Макет  машины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606" y="1115215"/>
            <a:ext cx="2201613" cy="1381518"/>
          </a:xfrm>
          <a:prstGeom prst="rect">
            <a:avLst/>
          </a:prstGeom>
          <a:ln w="34925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20" name="Рисунок 19" descr="C:\Documents and Settings\Администратор\Рабочий стол\Фото детей для Квеста\IMG_20180111_11162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81218" y="1124744"/>
            <a:ext cx="2160241" cy="1380920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2795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142852"/>
            <a:ext cx="4043362" cy="50004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Сотрудничество с родителями </a:t>
            </a:r>
            <a:endParaRPr lang="ru-RU" sz="1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785794"/>
            <a:ext cx="2150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Аналитический блок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285860"/>
            <a:ext cx="2571768" cy="2308324"/>
          </a:xfrm>
          <a:prstGeom prst="rect">
            <a:avLst/>
          </a:prstGeom>
          <a:noFill/>
          <a:ln w="952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Социальный анализ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семей воспитанников;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Изучение педагогической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компетенции по данному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вопросу;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- Круглый стол по вопросу: «Личный пример родителей»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Опросник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 по теме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642918"/>
            <a:ext cx="29172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Повышение компетентности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законных представителей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0364" y="1285860"/>
            <a:ext cx="2857519" cy="4031873"/>
          </a:xfrm>
          <a:prstGeom prst="rect">
            <a:avLst/>
          </a:prstGeom>
          <a:noFill/>
          <a:ln w="9525">
            <a:solidFill>
              <a:schemeClr val="accent1">
                <a:lumMod val="20000"/>
                <a:lumOff val="80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Буклеты –  Мама и малыш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Высказывание великих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педагогов; Памятки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Тематические вечера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Семинары – практикумы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Семейные гостиные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Дни открытых дверей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Анкетирование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Родительские собрания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вопросу – Родитель как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образец поведения.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Беседы. Консультации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Организация круглого стола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теме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Диспуты, семинары практикумы по теме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15074" y="785794"/>
            <a:ext cx="2591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Совместная деятельность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 родителями и детьми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3636" y="1571612"/>
            <a:ext cx="2786082" cy="1569660"/>
          </a:xfrm>
          <a:prstGeom prst="rect">
            <a:avLst/>
          </a:prstGeom>
          <a:noFill/>
          <a:ln w="952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Создание проекта;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Участие в конкурсах;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Выставки. Галерея</a:t>
            </a:r>
            <a:endParaRPr lang="ru-RU" dirty="0" smtClean="0"/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Проведение тематических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мероприятий по теме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Проведение театрализации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43636" y="4071942"/>
            <a:ext cx="2857520" cy="1323439"/>
          </a:xfrm>
          <a:prstGeom prst="rect">
            <a:avLst/>
          </a:prstGeom>
          <a:noFill/>
          <a:ln w="9525" cmpd="sng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Ознакомление с опытом работы педагогов детского сада, садов города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Консультации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Практические семинары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07362" y="3643314"/>
            <a:ext cx="2936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Взаимодействие с педагогами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 descr="C:\Users\1\Desktop\ФОТО Дипломы для презентации на категорию\P1010220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5500702"/>
            <a:ext cx="1657354" cy="1143008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17" name="Picture 4" descr="C:\Users\1\Desktop\ФОТО Дипломы для презентации на категорию\Изображение 2049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500702"/>
            <a:ext cx="1714512" cy="1143008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18" name="Picture 5" descr="C:\Users\1\Desktop\ФОТО Дипломы для презентации на категорию\DSC011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429132"/>
            <a:ext cx="1643074" cy="1124974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8" y="5500702"/>
            <a:ext cx="1643074" cy="1125149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4243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0266" y="404664"/>
            <a:ext cx="6186502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этап Заключительный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Обобщение результатов, определение </a:t>
            </a:r>
            <a:r>
              <a:rPr lang="en-US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перспектив дальнейшей работы над проблемой</a:t>
            </a:r>
            <a:endParaRPr lang="ru-RU" sz="20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435" y="2564904"/>
            <a:ext cx="40719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Результаты работы с детьми: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Увеличение и активизация словаря по теме.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В беседе дети отзываются с любовью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уважениес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 своей маме;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Дети активно вступают в диалог со взрослыми и сверстниками, по данной теме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563254"/>
            <a:ext cx="42862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Результаты работы с семьями</a:t>
            </a:r>
          </a:p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 воспитанников: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Повысилась педагогическая 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компетентность родителей. 70% семей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ввели в традицию вечерние чтения книг с детьми,  обсуждение прошедших событий. </a:t>
            </a:r>
          </a:p>
        </p:txBody>
      </p:sp>
    </p:spTree>
    <p:extLst>
      <p:ext uri="{BB962C8B-B14F-4D97-AF65-F5344CB8AC3E}">
        <p14:creationId xmlns:p14="http://schemas.microsoft.com/office/powerpoint/2010/main" val="2915730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0298" y="500042"/>
            <a:ext cx="3781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Перспективы дальнейшей работы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214422"/>
            <a:ext cx="8286808" cy="4739759"/>
          </a:xfrm>
          <a:prstGeom prst="rect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Продолжить работу по темам: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«Мамины помощники»; «Мамочка мой ангел»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Изучить новые источники по проблеме (научную, методическую литературу);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Делиться опытом работы с коллегами на уровне детского сада и на уровне города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Опубликовать опыт работы по изученной и применённой на практике теме: «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патриотических чувств детей через проектную деятельность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Продолжать повышать свою компетентность в вопросе вовлечения родителей в процесс воспитания дошкольников по данной теме</a:t>
            </a:r>
          </a:p>
          <a:p>
            <a:pPr>
              <a:buFont typeface="Wingdings" pitchFamily="2" charset="2"/>
              <a:buChar char="Ø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356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5972" y="214266"/>
            <a:ext cx="4972056" cy="42865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Личный вклад в развитие образования</a:t>
            </a:r>
            <a:endParaRPr lang="ru-RU" sz="1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4561" y="1130842"/>
            <a:ext cx="3036537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Методические разработки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3172896"/>
            <a:ext cx="1056700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Акции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3357562"/>
            <a:ext cx="3070584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Комплект настольных игр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57818" y="1000108"/>
            <a:ext cx="3187347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Сотрудничество социумом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6232" y="1988840"/>
            <a:ext cx="4143404" cy="861774"/>
          </a:xfrm>
          <a:prstGeom prst="rect">
            <a:avLst/>
          </a:prstGeom>
          <a:noFill/>
          <a:ln w="952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Лепбук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Конспекты занятий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Сценарии праздника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6232" y="3780542"/>
            <a:ext cx="4143404" cy="1077218"/>
          </a:xfrm>
          <a:prstGeom prst="rect">
            <a:avLst/>
          </a:prstGeom>
          <a:noFill/>
          <a:ln w="952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АПисьмо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для мамы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Драматизация сказки «Сказка о глупом мышонке»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Инсценировка сказки  «Сами виноваты»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29158" y="3786190"/>
            <a:ext cx="4000560" cy="1077218"/>
          </a:xfrm>
          <a:prstGeom prst="rect">
            <a:avLst/>
          </a:prstGeom>
          <a:noFill/>
          <a:ln w="952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Д/и: «Назови ласково»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Ребусы: «Слово для мамы»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Д/и: «Мамы  разные нужны, мамы разные важны»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2066" y="1500174"/>
            <a:ext cx="3857652" cy="1077218"/>
          </a:xfrm>
          <a:prstGeom prst="rect">
            <a:avLst/>
          </a:prstGeom>
          <a:noFill/>
          <a:ln w="952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Библиотека им. Пушкина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Филиал библиотеки Маяковского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Музей игрушки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Посещение театра</a:t>
            </a:r>
          </a:p>
        </p:txBody>
      </p:sp>
    </p:spTree>
    <p:extLst>
      <p:ext uri="{BB962C8B-B14F-4D97-AF65-F5344CB8AC3E}">
        <p14:creationId xmlns:p14="http://schemas.microsoft.com/office/powerpoint/2010/main" val="4035589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Обогащение знаний детей о роли мамы в их жизни, через раскрытие образа матери в поэзии, в живописи, музыке, художественной литературе.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Воспитание заботливого, уважительного отношения к маме.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Совершенствование уровня накопленных практических навыков детей и родителей:</a:t>
            </a:r>
          </a:p>
          <a:p>
            <a:pPr lvl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начал словотворчества,</a:t>
            </a:r>
          </a:p>
          <a:p>
            <a:pPr lvl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художественного вкуса детей и взрослых,</a:t>
            </a:r>
          </a:p>
          <a:p>
            <a:pPr lvl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творческих способностей детей в продуктивной и в музыкальной деятельности.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 детей появилось желание быть похожими на свою маму в делах и поступках.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Появилось эмоционально-положительное отношение к маме, гордость за свою маму, трепетное отношение к ней.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Чаще возникает желание поговорить и рассказать всем о своей маме.  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3672408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1.Зверева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О.Л., Ганичева А.Н. Семейная педагогика и домашнее воспитание: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пособие, 2 изд. стер. - М.: Академия, 2000. - 364 с.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Карпухина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Г. А., Иванова А. И. Формирование чувства доброты и милосердия у дошкольников - Статья от 06.10.2011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3. Карпинская, Н.С. Методы воспитания детей дошкольного возраста средствами художественной литературы [Текст] / Н.С. Карпинская - М.: Известие АПН РСФСР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Вып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69, 1955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Мотоева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Л.Л. Статья на тему воспитания доброты у дошкольников [Текст]/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Мотоева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Л.Л. дата публикации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14.09.2014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5. Дошкольная педагогика. [Текст] /Под редакцией В.И.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Ядэшко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 Ф.А. Сохина. - М., «Просвещение», 1990.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571480"/>
            <a:ext cx="3237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Используемая литература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Актуальность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329642" cy="505461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        </a:t>
            </a:r>
          </a:p>
          <a:p>
            <a:pPr>
              <a:buNone/>
            </a:pPr>
            <a:r>
              <a:rPr lang="ru-RU" dirty="0" smtClean="0"/>
              <a:t>                    </a:t>
            </a:r>
            <a:r>
              <a:rPr lang="ru-RU" sz="2900" b="1" dirty="0" smtClean="0">
                <a:cs typeface="Times New Roman" pitchFamily="18" charset="0"/>
              </a:rPr>
              <a:t>С детства ребенок </a:t>
            </a:r>
            <a:r>
              <a:rPr lang="ru-RU" sz="2900" b="1" dirty="0">
                <a:cs typeface="Times New Roman" pitchFamily="18" charset="0"/>
              </a:rPr>
              <a:t>должен </a:t>
            </a:r>
            <a:r>
              <a:rPr lang="ru-RU" sz="2900" b="1" dirty="0" smtClean="0">
                <a:cs typeface="Times New Roman" pitchFamily="18" charset="0"/>
              </a:rPr>
              <a:t>быть уверен в том</a:t>
            </a:r>
            <a:r>
              <a:rPr lang="ru-RU" sz="2900" b="1" dirty="0">
                <a:cs typeface="Times New Roman" pitchFamily="18" charset="0"/>
              </a:rPr>
              <a:t>, что </a:t>
            </a:r>
            <a:r>
              <a:rPr lang="ru-RU" sz="2900" b="1" dirty="0" smtClean="0">
                <a:cs typeface="Times New Roman" pitchFamily="18" charset="0"/>
              </a:rPr>
              <a:t>чем бы он не  занимался де </a:t>
            </a:r>
            <a:r>
              <a:rPr lang="ru-RU" sz="2900" b="1" dirty="0">
                <a:cs typeface="Times New Roman" pitchFamily="18" charset="0"/>
              </a:rPr>
              <a:t>бы </a:t>
            </a:r>
            <a:r>
              <a:rPr lang="ru-RU" sz="2900" b="1" dirty="0" smtClean="0">
                <a:cs typeface="Times New Roman" pitchFamily="18" charset="0"/>
              </a:rPr>
              <a:t>его всегда поддержит и успокоит  самый родной человек это мама, которая остаётся для него всегда другом, защитником и опорой</a:t>
            </a:r>
          </a:p>
          <a:p>
            <a:pPr>
              <a:buNone/>
            </a:pPr>
            <a:r>
              <a:rPr lang="ru-RU" sz="2900" b="1" dirty="0" smtClean="0">
                <a:cs typeface="Times New Roman" pitchFamily="18" charset="0"/>
              </a:rPr>
              <a:t>                   </a:t>
            </a:r>
          </a:p>
          <a:p>
            <a:pPr>
              <a:buNone/>
            </a:pPr>
            <a:r>
              <a:rPr lang="ru-RU" sz="2900" b="1" dirty="0" smtClean="0">
                <a:cs typeface="Times New Roman" pitchFamily="18" charset="0"/>
              </a:rPr>
              <a:t>              Мама для ребёнка это целый мир, который включает в себя любовь и понимание, заботу </a:t>
            </a:r>
            <a:r>
              <a:rPr lang="ru-RU" sz="2900" b="1" dirty="0">
                <a:cs typeface="Times New Roman" pitchFamily="18" charset="0"/>
              </a:rPr>
              <a:t>и </a:t>
            </a:r>
            <a:r>
              <a:rPr lang="ru-RU" sz="2900" b="1" dirty="0" smtClean="0">
                <a:cs typeface="Times New Roman" pitchFamily="18" charset="0"/>
              </a:rPr>
              <a:t>поддержку. </a:t>
            </a:r>
          </a:p>
          <a:p>
            <a:pPr>
              <a:buNone/>
            </a:pPr>
            <a:r>
              <a:rPr lang="ru-RU" sz="2900" b="1" dirty="0" smtClean="0">
                <a:cs typeface="Times New Roman" pitchFamily="18" charset="0"/>
              </a:rPr>
              <a:t>               </a:t>
            </a:r>
          </a:p>
          <a:p>
            <a:pPr>
              <a:buNone/>
            </a:pPr>
            <a:r>
              <a:rPr lang="ru-RU" sz="2900" b="1" dirty="0" smtClean="0">
                <a:cs typeface="Times New Roman" pitchFamily="18" charset="0"/>
              </a:rPr>
              <a:t>             Ребёнок должен осознавать, </a:t>
            </a:r>
            <a:r>
              <a:rPr lang="ru-RU" sz="2900" b="1" dirty="0">
                <a:cs typeface="Times New Roman" pitchFamily="18" charset="0"/>
              </a:rPr>
              <a:t>кем </a:t>
            </a:r>
            <a:r>
              <a:rPr lang="ru-RU" sz="2900" b="1" dirty="0" smtClean="0">
                <a:cs typeface="Times New Roman" pitchFamily="18" charset="0"/>
              </a:rPr>
              <a:t>для него </a:t>
            </a:r>
            <a:r>
              <a:rPr lang="ru-RU" sz="2900" b="1" dirty="0">
                <a:cs typeface="Times New Roman" pitchFamily="18" charset="0"/>
              </a:rPr>
              <a:t>является мама, какой любви, заботы и уважения она заслуживает. </a:t>
            </a:r>
            <a:r>
              <a:rPr lang="ru-RU" sz="2900" b="1" dirty="0" smtClean="0">
                <a:cs typeface="Times New Roman" pitchFamily="18" charset="0"/>
              </a:rPr>
              <a:t>Именно поэтому, </a:t>
            </a:r>
            <a:r>
              <a:rPr lang="ru-RU" sz="2900" b="1" dirty="0">
                <a:cs typeface="Times New Roman" pitchFamily="18" charset="0"/>
              </a:rPr>
              <a:t>на </a:t>
            </a:r>
            <a:r>
              <a:rPr lang="ru-RU" sz="2900" b="1" dirty="0" smtClean="0">
                <a:cs typeface="Times New Roman" pitchFamily="18" charset="0"/>
              </a:rPr>
              <a:t>первоначальном </a:t>
            </a:r>
            <a:r>
              <a:rPr lang="ru-RU" sz="2900" b="1" dirty="0">
                <a:cs typeface="Times New Roman" pitchFamily="18" charset="0"/>
              </a:rPr>
              <a:t>этапе формировании </a:t>
            </a:r>
            <a:r>
              <a:rPr lang="ru-RU" sz="2900" b="1" dirty="0" smtClean="0">
                <a:cs typeface="Times New Roman" pitchFamily="18" charset="0"/>
              </a:rPr>
              <a:t>личностных качеств </a:t>
            </a:r>
            <a:r>
              <a:rPr lang="ru-RU" sz="2900" b="1" dirty="0">
                <a:cs typeface="Times New Roman" pitchFamily="18" charset="0"/>
              </a:rPr>
              <a:t>ребенка, на </a:t>
            </a:r>
            <a:r>
              <a:rPr lang="ru-RU" sz="2900" b="1" dirty="0" smtClean="0">
                <a:cs typeface="Times New Roman" pitchFamily="18" charset="0"/>
              </a:rPr>
              <a:t>детский сад возложена большая </a:t>
            </a:r>
            <a:r>
              <a:rPr lang="ru-RU" sz="2900" b="1" dirty="0">
                <a:cs typeface="Times New Roman" pitchFamily="18" charset="0"/>
              </a:rPr>
              <a:t>ответственность </a:t>
            </a:r>
            <a:r>
              <a:rPr lang="ru-RU" sz="2900" b="1" dirty="0" smtClean="0">
                <a:cs typeface="Times New Roman" pitchFamily="18" charset="0"/>
              </a:rPr>
              <a:t>во взаимодействии с </a:t>
            </a:r>
            <a:r>
              <a:rPr lang="ru-RU" sz="2900" b="1" dirty="0">
                <a:cs typeface="Times New Roman" pitchFamily="18" charset="0"/>
              </a:rPr>
              <a:t>семьей в нравственном, эстетическом, патриотическом и экологическом направлениях. </a:t>
            </a:r>
            <a:endParaRPr lang="ru-RU" sz="2900" b="1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>
                <a:cs typeface="Times New Roman" pitchFamily="18" charset="0"/>
              </a:rPr>
              <a:t> </a:t>
            </a:r>
            <a:r>
              <a:rPr lang="ru-RU" sz="2900" b="1" dirty="0" smtClean="0">
                <a:cs typeface="Times New Roman" pitchFamily="18" charset="0"/>
              </a:rPr>
              <a:t>                  </a:t>
            </a:r>
          </a:p>
          <a:p>
            <a:pPr>
              <a:buNone/>
            </a:pPr>
            <a:r>
              <a:rPr lang="ru-RU" sz="2900" b="1" dirty="0">
                <a:cs typeface="Times New Roman" pitchFamily="18" charset="0"/>
              </a:rPr>
              <a:t> </a:t>
            </a:r>
            <a:r>
              <a:rPr lang="ru-RU" sz="2900" b="1" dirty="0" smtClean="0">
                <a:cs typeface="Times New Roman" pitchFamily="18" charset="0"/>
              </a:rPr>
              <a:t>            Воспитание у дошкольника уважения, любви, </a:t>
            </a:r>
            <a:r>
              <a:rPr lang="ru-RU" sz="2900" b="1" dirty="0">
                <a:cs typeface="Times New Roman" pitchFamily="18" charset="0"/>
              </a:rPr>
              <a:t>чувства сопереживания и </a:t>
            </a:r>
            <a:r>
              <a:rPr lang="ru-RU" sz="2900" b="1" dirty="0" smtClean="0">
                <a:cs typeface="Times New Roman" pitchFamily="18" charset="0"/>
              </a:rPr>
              <a:t>взаимопомощи самому </a:t>
            </a:r>
            <a:r>
              <a:rPr lang="ru-RU" sz="2900" b="1" dirty="0">
                <a:cs typeface="Times New Roman" pitchFamily="18" charset="0"/>
              </a:rPr>
              <a:t>близкому человеку – маме является необходимым </a:t>
            </a:r>
            <a:r>
              <a:rPr lang="ru-RU" sz="2900" b="1" dirty="0" smtClean="0">
                <a:cs typeface="Times New Roman" pitchFamily="18" charset="0"/>
              </a:rPr>
              <a:t>условием  </a:t>
            </a:r>
            <a:r>
              <a:rPr lang="ru-RU" sz="2900" b="1" dirty="0">
                <a:cs typeface="Times New Roman" pitchFamily="18" charset="0"/>
              </a:rPr>
              <a:t>в нравственном воспитании </a:t>
            </a:r>
            <a:r>
              <a:rPr lang="ru-RU" sz="2900" b="1" dirty="0" smtClean="0">
                <a:cs typeface="Times New Roman" pitchFamily="18" charset="0"/>
              </a:rPr>
              <a:t>ребёнка.</a:t>
            </a:r>
            <a:endParaRPr lang="ru-RU" sz="2900" b="1" dirty="0"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 smtClean="0">
                <a:cs typeface="Times New Roman" pitchFamily="18" charset="0"/>
              </a:rPr>
              <a:t>                     </a:t>
            </a:r>
          </a:p>
          <a:p>
            <a:pPr>
              <a:buNone/>
            </a:pPr>
            <a:r>
              <a:rPr lang="ru-RU" sz="2900" b="1" dirty="0">
                <a:cs typeface="Times New Roman" pitchFamily="18" charset="0"/>
              </a:rPr>
              <a:t> </a:t>
            </a:r>
            <a:r>
              <a:rPr lang="ru-RU" sz="2900" b="1" dirty="0" smtClean="0">
                <a:cs typeface="Times New Roman" pitchFamily="18" charset="0"/>
              </a:rPr>
              <a:t>                  </a:t>
            </a:r>
            <a:r>
              <a:rPr lang="ru-RU" sz="2900" b="1" dirty="0">
                <a:cs typeface="Times New Roman" pitchFamily="18" charset="0"/>
              </a:rPr>
              <a:t>Ц</a:t>
            </a:r>
            <a:r>
              <a:rPr lang="ru-RU" sz="2900" b="1" dirty="0" smtClean="0">
                <a:cs typeface="Times New Roman" pitchFamily="18" charset="0"/>
              </a:rPr>
              <a:t>елью проекта </a:t>
            </a:r>
            <a:r>
              <a:rPr lang="ru-RU" sz="2900" b="1" dirty="0">
                <a:cs typeface="Times New Roman" pitchFamily="18" charset="0"/>
              </a:rPr>
              <a:t>является </a:t>
            </a:r>
            <a:r>
              <a:rPr lang="ru-RU" sz="3300" dirty="0" smtClean="0">
                <a:cs typeface="Times New Roman" pitchFamily="18" charset="0"/>
              </a:rPr>
              <a:t>формирование осознанного понимания значимости </a:t>
            </a:r>
            <a:r>
              <a:rPr lang="ru-RU" sz="3300" dirty="0">
                <a:cs typeface="Times New Roman" pitchFamily="18" charset="0"/>
              </a:rPr>
              <a:t>мамы в </a:t>
            </a:r>
            <a:r>
              <a:rPr lang="ru-RU" sz="3300" dirty="0" smtClean="0">
                <a:cs typeface="Times New Roman" pitchFamily="18" charset="0"/>
              </a:rPr>
              <a:t> жизни ребенка.</a:t>
            </a:r>
          </a:p>
          <a:p>
            <a:pPr algn="ctr">
              <a:buNone/>
            </a:pPr>
            <a:r>
              <a:rPr lang="ru-RU" sz="2900" b="1" dirty="0">
                <a:cs typeface="Times New Roman" pitchFamily="18" charset="0"/>
              </a:rPr>
              <a:t> </a:t>
            </a:r>
            <a:r>
              <a:rPr lang="ru-RU" sz="2900" b="1" dirty="0" smtClean="0">
                <a:cs typeface="Times New Roman" pitchFamily="18" charset="0"/>
              </a:rPr>
              <a:t> МАМА </a:t>
            </a:r>
            <a:r>
              <a:rPr lang="ru-RU" sz="2900" b="1" dirty="0">
                <a:cs typeface="Times New Roman" pitchFamily="18" charset="0"/>
              </a:rPr>
              <a:t>– это всегда </a:t>
            </a:r>
            <a:r>
              <a:rPr lang="ru-RU" sz="2900" b="1" dirty="0" smtClean="0">
                <a:cs typeface="Times New Roman" pitchFamily="18" charset="0"/>
              </a:rPr>
              <a:t>забота, уют, счастье.</a:t>
            </a:r>
            <a:endParaRPr lang="ru-RU" sz="2900" b="1" dirty="0"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73325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Проблема: преобладание у современных детей потребительского отношения к матери.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0492" y="1196752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у ребёнка уважения, бережного отношения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желание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помочь, сделать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приятное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маме;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проекта:</a:t>
            </a:r>
          </a:p>
          <a:p>
            <a:pPr marL="342900" indent="-342900">
              <a:buFont typeface="+mj-lt"/>
              <a:buAutoNum type="arabicPeriod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Побуждать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выражать благодарность своим матерям за заботу через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посильную помощь дома, в делах, а также продуктивную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деятельность (аппликацию, рисование, лепку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Продолжать формировать активность и творчество при выполнении поделки для мамы;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толерантность при общении со сверстниками,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продуктивной совместной деятельности между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детьми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взрослыми;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коммуникативные навыки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дошкольников,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умение находить выход из проблемных ситуаций.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1840" y="260648"/>
            <a:ext cx="2670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Цель. Задачи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 творческий, групповой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Срок реализации проекта: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  с 7 ноября – 24 ноября (3 недели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: дети старшей группы, родители детей,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воспитатели.</a:t>
            </a:r>
          </a:p>
          <a:p>
            <a:pPr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Виды деятельности: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Речевая, игровая, музыкальная; творческая; изобразительная; продуктивная; совместная и самостоятельная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Воспитание заботливого, уважительного отношения к маме.</a:t>
            </a:r>
          </a:p>
          <a:p>
            <a:pPr marL="514350" indent="-514350">
              <a:buAutoNum type="arabicPeriod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Расширение 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знаний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дошкольников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 роли мамы в их жизни, через раскрытие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образа мамы в драматизации, в стихах, в песнях, в лимериках;</a:t>
            </a:r>
          </a:p>
          <a:p>
            <a:pPr marL="514350" indent="-514350">
              <a:buAutoNum type="arabicPeriod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Развитие словотворчества посредством лимериков, развитие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художественного вкуса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дошкольников и родителей, формирование 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творческих способностей детей в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музыкальной и в продуктивной деятельности, </a:t>
            </a:r>
          </a:p>
          <a:p>
            <a:pPr marL="514350" indent="-514350">
              <a:buAutoNum type="arabicPeriod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Закрепление норм поведения в семье и социуме.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Этапы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развивающую предметно – пространственную среду;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наглядно-дидактические пособия демонстрационный  материал;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НОД,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составление перспективного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плана;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картотеки: «Ласковых слов»;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Придумывание лимериков о маме;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художественной литературы, мультфильмов о маме;</a:t>
            </a:r>
          </a:p>
          <a:p>
            <a:pPr marL="609600" indent="-609600">
              <a:lnSpc>
                <a:spcPct val="80000"/>
              </a:lnSpc>
              <a:spcAft>
                <a:spcPct val="10000"/>
              </a:spcAft>
              <a:buFontTx/>
              <a:buAutoNum type="arabicPeriod" startAt="2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видео о маме: «Пожелания для мамы»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Основной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НОД,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фронтальных, подгрупповых, индивидуальных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рассматривание иллюстраций по теме, проведение сюжетно ролевых игр;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Мастер класс : «Открытка для мамы»;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родителями.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Заключительный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праздника;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Фотовыставка,;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Выставки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работ, стенгазета.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14290"/>
            <a:ext cx="4000528" cy="57150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57216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Подбор методической и художественной литературы: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Алиева Т.,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Стасюк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А., Фадеева Е., Асланова Ю., Уварова Г. Детский сад и семья: возможности социального партнерства // Дошкольное воспитание. - 2011. - № 12. - С. 39 - 42.</a:t>
            </a:r>
          </a:p>
          <a:p>
            <a:pPr>
              <a:lnSpc>
                <a:spcPct val="12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Арапова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М.А. «Десять золотых правил проведения родительских собраний» // Воспитатель дошкольного образовательного учреждения. - 2007. - № 5. - с. 94</a:t>
            </a:r>
          </a:p>
          <a:p>
            <a:pPr marL="609600" indent="-609600">
              <a:lnSpc>
                <a:spcPct val="120000"/>
              </a:lnSpc>
              <a:spcAft>
                <a:spcPct val="10000"/>
              </a:spcAft>
              <a:buFontTx/>
              <a:buAutoNum type="arabicPeriod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Внешняя среда и психическое развитие ребёнка // Под ред. Р.Б. Тонковой - Ямпольской и др. - М.: Медицина, 1984. - 248 с.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20000"/>
              </a:lnSpc>
              <a:spcAft>
                <a:spcPct val="10000"/>
              </a:spcAft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Художественное слово (сказки, стихи, рассказы, хороводная песня) стихи: «Доброе утро», «Наш дом», «Доброе лето», «Доброта»; рассказы: «Самый лучший в мире дом»; хороводная песня: «Кто у нас хороший?».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.Ю.Яковлев.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Мама. С.Михалков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А что у вас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? .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Л.Квитко. Бабушкина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руки. Я.Аким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Маме. Е.Благинина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Вот какая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мама. В.Руссу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Моя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мама. М.Садовский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Это мамин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день.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Н.Бромлей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Главное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слово.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К.Кулибинская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Мама. М.Дружинина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Мамочка-мамуля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.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Г.Виеру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Мама.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Н.Саконская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Разговор о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маме. Т.Волгина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Наступает мамин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праздник.В.Берестов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Праздник мам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.Е.Трутнева. Мамин день.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20000"/>
              </a:lnSpc>
              <a:spcAft>
                <a:spcPct val="10000"/>
              </a:spcAft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20000"/>
              </a:lnSpc>
              <a:spcAft>
                <a:spcPct val="10000"/>
              </a:spcAft>
              <a:buFontTx/>
              <a:buAutoNum type="arabicPeriod" startAt="2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Подбор раскрасок на тему: «Нарисую маме»;</a:t>
            </a:r>
          </a:p>
          <a:p>
            <a:pPr marL="609600" indent="-609600">
              <a:lnSpc>
                <a:spcPct val="120000"/>
              </a:lnSpc>
              <a:spcAft>
                <a:spcPct val="10000"/>
              </a:spcAft>
              <a:buFontTx/>
              <a:buAutoNum type="arabicPeriod" startAt="2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Дидактические игры: «Благородные поступки», «Помощники», «Что такое хороши и что такое плохо», «Сундучок нехороших поступков», «Цветок добрых дел», «Как я дома помогаю», «Ласковые слова», «Пожелания».</a:t>
            </a:r>
          </a:p>
          <a:p>
            <a:pPr marL="609600" indent="-609600">
              <a:lnSpc>
                <a:spcPct val="120000"/>
              </a:lnSpc>
              <a:spcAft>
                <a:spcPct val="10000"/>
              </a:spcAft>
              <a:buFontTx/>
              <a:buAutoNum type="arabicPeriod" startAt="2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Предварительная работа. Беседа: «Мамы разные нужны, мамы разные важны»,  «Как зовут твою маму?»</a:t>
            </a:r>
          </a:p>
          <a:p>
            <a:pPr marL="609600" indent="-609600">
              <a:lnSpc>
                <a:spcPct val="120000"/>
              </a:lnSpc>
              <a:spcAft>
                <a:spcPct val="10000"/>
              </a:spcAft>
              <a:buFontTx/>
              <a:buAutoNum type="arabicPeriod" startAt="2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Обсуждение значимости данного проекта. Сбор фотоматериала по теме.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20000"/>
              </a:lnSpc>
              <a:spcAft>
                <a:spcPct val="10000"/>
              </a:spcAft>
              <a:buFontTx/>
              <a:buAutoNum type="arabicPeriod" startAt="2"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20000"/>
              </a:lnSpc>
              <a:spcAft>
                <a:spcPct val="10000"/>
              </a:spcAft>
              <a:buFontTx/>
              <a:buAutoNum type="arabicPeriod" startAt="2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Изготовление наглядно-дидактического материала: - Сундучок нехороших поступков, цветок добрых дел….</a:t>
            </a: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14290"/>
            <a:ext cx="3714776" cy="64294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Основной этап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785794"/>
            <a:ext cx="821537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Беседа на тему: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«Мамы разные нужны, мамы разные важны»;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 истории возникновения праздника"День Матери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«Мамино любимое занятие»; </a:t>
            </a:r>
          </a:p>
          <a:p>
            <a:pPr marL="269875" indent="-269875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1. «Сказки о глупом мышонке» С.Маршак  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Д/игра «Подбери наряд на праздник»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Лепка НОД (коллективная работа)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С/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игра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«Дочки – матери;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«Накрой на стол»;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«Помощники»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 ситуация: «Мама пришла с работы»»</a:t>
            </a:r>
          </a:p>
          <a:p>
            <a:pPr marL="342900" indent="-342900">
              <a:buFont typeface="+mj-lt"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Просмотр мультфильмов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Совместный с родителями досуг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Постановка сказки «Сказка о глупом мышонке»</a:t>
            </a:r>
          </a:p>
          <a:p>
            <a:pPr marL="342900" indent="-342900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Работа с родителями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(беседы, родительское собрание,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консультации,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папки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передвижки, буклеты)</a:t>
            </a:r>
          </a:p>
          <a:p>
            <a:pPr marL="342900" indent="-342900">
              <a:buFont typeface="+mj-lt"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14678" y="2428868"/>
            <a:ext cx="2771788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428992" y="357166"/>
            <a:ext cx="1914532" cy="914400"/>
          </a:xfrm>
          <a:prstGeom prst="round2Diag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Целевые  прогулки и экскурсии по детскому саду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6143636" y="285728"/>
            <a:ext cx="1914532" cy="914400"/>
          </a:xfrm>
          <a:prstGeom prst="round2Diag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467452" y="1822042"/>
            <a:ext cx="1914532" cy="914400"/>
          </a:xfrm>
          <a:prstGeom prst="round2Diag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Праздники и развлечения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786578" y="1571612"/>
            <a:ext cx="1914532" cy="914400"/>
          </a:xfrm>
          <a:prstGeom prst="round2Diag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Беседы с использованием ИКТ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6858016" y="5429264"/>
            <a:ext cx="1914532" cy="914400"/>
          </a:xfrm>
          <a:prstGeom prst="round2Diag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Встреча с нашими мамами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209184" y="3247537"/>
            <a:ext cx="1914532" cy="914400"/>
          </a:xfrm>
          <a:prstGeom prst="round2Diag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6929454" y="2857496"/>
            <a:ext cx="1914532" cy="914400"/>
          </a:xfrm>
          <a:prstGeom prst="round2Diag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3143240" y="4643446"/>
            <a:ext cx="2628912" cy="1714512"/>
          </a:xfrm>
          <a:prstGeom prst="round2Diag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 материалов о наших  мамах (Какое хобби у мамы)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467452" y="4956722"/>
            <a:ext cx="1914532" cy="914400"/>
          </a:xfrm>
          <a:prstGeom prst="round2Diag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выставок детских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6429388" y="4071942"/>
            <a:ext cx="2428892" cy="1000132"/>
          </a:xfrm>
          <a:prstGeom prst="round2Diag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Народные,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 – ролевые игры, настольные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785786" y="357166"/>
            <a:ext cx="1914532" cy="785818"/>
          </a:xfrm>
          <a:prstGeom prst="round2Diag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Тематические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акции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 стрелкой 45"/>
          <p:cNvCxnSpPr/>
          <p:nvPr/>
        </p:nvCxnSpPr>
        <p:spPr>
          <a:xfrm rot="16200000" flipV="1">
            <a:off x="2393141" y="1321579"/>
            <a:ext cx="1214446" cy="857256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4143769" y="4000107"/>
            <a:ext cx="1143008" cy="794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5321702" y="1393414"/>
            <a:ext cx="1072364" cy="857256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4037009" y="1892289"/>
            <a:ext cx="928694" cy="1588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072198" y="3000372"/>
            <a:ext cx="857256" cy="214314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2285983" y="3429000"/>
            <a:ext cx="1071571" cy="144016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endCxn id="8" idx="0"/>
          </p:cNvCxnSpPr>
          <p:nvPr/>
        </p:nvCxnSpPr>
        <p:spPr>
          <a:xfrm flipH="1" flipV="1">
            <a:off x="2381984" y="2279242"/>
            <a:ext cx="656148" cy="471494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>
            <a:off x="2381984" y="3500438"/>
            <a:ext cx="1261322" cy="1296714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5500694" y="3429000"/>
            <a:ext cx="857256" cy="714380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6200000" flipH="1">
            <a:off x="4857752" y="3714752"/>
            <a:ext cx="2214578" cy="1643074"/>
          </a:xfrm>
          <a:prstGeom prst="straightConnector1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28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71480"/>
            <a:ext cx="2557474" cy="64294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работы с детьми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14678" y="214290"/>
            <a:ext cx="2571768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работы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57950" y="571480"/>
            <a:ext cx="2271722" cy="571504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 с родителями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1000108"/>
            <a:ext cx="2643206" cy="71438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работы с социокультурными  учреждениями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E:\Trash\ФОТО\IMG_20161031_101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23847"/>
            <a:ext cx="1583237" cy="1260341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</a:ln>
          <a:effectLst/>
        </p:spPr>
      </p:pic>
      <p:pic>
        <p:nvPicPr>
          <p:cNvPr id="8" name="Рисунок 7" descr="C:\Documents and Settings\Администратор\Рабочий стол\Фото детей для Квеста\IMG_20180111_1116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739" y="5159545"/>
            <a:ext cx="1541684" cy="1090565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1" name="Picture 2" descr="C:\Users\1\Desktop\14731470795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6060" y="3132846"/>
            <a:ext cx="1140217" cy="1520289"/>
          </a:xfrm>
          <a:prstGeom prst="rect">
            <a:avLst/>
          </a:prstGeom>
          <a:noFill/>
          <a:ln w="34925" cap="flat" cmpd="sng">
            <a:solidFill>
              <a:schemeClr val="tx2">
                <a:lumMod val="40000"/>
                <a:lumOff val="60000"/>
              </a:schemeClr>
            </a:solidFill>
            <a:prstDash val="solid"/>
          </a:ln>
        </p:spPr>
      </p:pic>
      <p:pic>
        <p:nvPicPr>
          <p:cNvPr id="12" name="Picture 2" descr="C:\Users\1\Desktop\ФОТО Дипломы для презентации на категорию\2018-03-25 17-03-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4476" y="3433252"/>
            <a:ext cx="1898594" cy="1340184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13" name="Picture 2" descr="E:\Trash\2018-02-08 10-42-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74751" y="1840478"/>
            <a:ext cx="1878319" cy="1325872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15" name="Picture 2" descr="C:\Users\1\Desktop\ФОТО Дипломы для презентации на категорию\Изображение 204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4476" y="4984381"/>
            <a:ext cx="1898593" cy="1265729"/>
          </a:xfrm>
          <a:prstGeom prst="rect">
            <a:avLst/>
          </a:prstGeom>
          <a:noFill/>
          <a:ln w="34925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21" name="Рисунок 20" descr="C:\Users\1\Desktop\Фото Кормушки для птиц\IMG_20161127_175410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11712" y="1714488"/>
            <a:ext cx="1941374" cy="1208296"/>
          </a:xfrm>
          <a:prstGeom prst="rect">
            <a:avLst/>
          </a:prstGeom>
          <a:noFill/>
          <a:ln w="3810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310" y="3166349"/>
            <a:ext cx="2098179" cy="131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250" y="4653135"/>
            <a:ext cx="21463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7632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</TotalTime>
  <Words>1274</Words>
  <Application>Microsoft Office PowerPoint</Application>
  <PresentationFormat>Экран (4:3)</PresentationFormat>
  <Paragraphs>215</Paragraphs>
  <Slides>18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Муниципальное бюджетное дошкольное образовательное учреждение    Детский сад № 45 </vt:lpstr>
      <vt:lpstr>Актуальность</vt:lpstr>
      <vt:lpstr>Презентация PowerPoint</vt:lpstr>
      <vt:lpstr>Презентация PowerPoint</vt:lpstr>
      <vt:lpstr>Презентация PowerPoint</vt:lpstr>
      <vt:lpstr>Подготовительный этап</vt:lpstr>
      <vt:lpstr>Основной этап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Предметно – пространственная среда</vt:lpstr>
      <vt:lpstr>Сотрудничество с родителями </vt:lpstr>
      <vt:lpstr> III этап Заключительный   Обобщение результатов, определение  перспектив дальнейшей работы над проблемой</vt:lpstr>
      <vt:lpstr>Презентация PowerPoint</vt:lpstr>
      <vt:lpstr>Личный вклад в развитие образования</vt:lpstr>
      <vt:lpstr>Презентация PowerPoint</vt:lpstr>
      <vt:lpstr>    1.Зверева О.Л., Ганичева А.Н. Семейная педагогика и домашнее воспитание: Уч. пособие, 2 изд. стер. - М.: Академия, 2000. - 364 с. ; 2. Карпухина Г. А., Иванова А. И. Формирование чувства доброты и милосердия у дошкольников - Статья от 06.10.2011 3. Карпинская, Н.С. Методы воспитания детей дошкольного возраста средствами художественной литературы [Текст] / Н.С. Карпинская - М.: Известие АПН РСФСР Вып. 69, 1955. 4. Мотоева Л.Л. Статья на тему воспитания доброты у дошкольников [Текст]/ Мотоева Л.Л. дата публикации 14.09.2014 5. Дошкольная педагогика. [Текст] /Под редакцией В.И. Ядэшко и Ф.А. Сохина. - М., «Просвещение», 1990.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  Детский сад № 45 </dc:title>
  <dc:creator>1</dc:creator>
  <cp:lastModifiedBy>Пользователь Windows</cp:lastModifiedBy>
  <cp:revision>46</cp:revision>
  <dcterms:created xsi:type="dcterms:W3CDTF">2018-12-10T07:33:09Z</dcterms:created>
  <dcterms:modified xsi:type="dcterms:W3CDTF">2018-12-15T21:59:42Z</dcterms:modified>
</cp:coreProperties>
</file>