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sldIdLst>
    <p:sldId id="265" r:id="rId2"/>
    <p:sldId id="256" r:id="rId3"/>
    <p:sldId id="258" r:id="rId4"/>
    <p:sldId id="267" r:id="rId5"/>
    <p:sldId id="259" r:id="rId6"/>
    <p:sldId id="260" r:id="rId7"/>
    <p:sldId id="261" r:id="rId8"/>
    <p:sldId id="262" r:id="rId9"/>
    <p:sldId id="263" r:id="rId10"/>
    <p:sldId id="272" r:id="rId11"/>
    <p:sldId id="270" r:id="rId12"/>
    <p:sldId id="264" r:id="rId13"/>
    <p:sldId id="271" r:id="rId14"/>
    <p:sldId id="273" r:id="rId15"/>
    <p:sldId id="274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BEE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6" d="100"/>
          <a:sy n="76" d="100"/>
        </p:scale>
        <p:origin x="-480" y="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50F35-0695-47C4-B878-258B570BD641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BF33A-2446-475D-86CD-90BC7ABA2B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058826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50F35-0695-47C4-B878-258B570BD641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BF33A-2446-475D-86CD-90BC7ABA2B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954832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50F35-0695-47C4-B878-258B570BD641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BF33A-2446-475D-86CD-90BC7ABA2B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275870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50F35-0695-47C4-B878-258B570BD641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BF33A-2446-475D-86CD-90BC7ABA2B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128822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50F35-0695-47C4-B878-258B570BD641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BF33A-2446-475D-86CD-90BC7ABA2B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273115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50F35-0695-47C4-B878-258B570BD641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BF33A-2446-475D-86CD-90BC7ABA2B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310543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50F35-0695-47C4-B878-258B570BD641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BF33A-2446-475D-86CD-90BC7ABA2B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864399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50F35-0695-47C4-B878-258B570BD641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BF33A-2446-475D-86CD-90BC7ABA2B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476935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50F35-0695-47C4-B878-258B570BD641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BF33A-2446-475D-86CD-90BC7ABA2B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474290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50F35-0695-47C4-B878-258B570BD641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6C8BF33A-2446-475D-86CD-90BC7ABA2B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053267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50F35-0695-47C4-B878-258B570BD641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BF33A-2446-475D-86CD-90BC7ABA2B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442210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50F35-0695-47C4-B878-258B570BD641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BF33A-2446-475D-86CD-90BC7ABA2B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057240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50F35-0695-47C4-B878-258B570BD641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BF33A-2446-475D-86CD-90BC7ABA2B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184118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50F35-0695-47C4-B878-258B570BD641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BF33A-2446-475D-86CD-90BC7ABA2B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268024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50F35-0695-47C4-B878-258B570BD641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BF33A-2446-475D-86CD-90BC7ABA2B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026200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50F35-0695-47C4-B878-258B570BD641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BF33A-2446-475D-86CD-90BC7ABA2B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480533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50F35-0695-47C4-B878-258B570BD641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BF33A-2446-475D-86CD-90BC7ABA2B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033856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3250F35-0695-47C4-B878-258B570BD641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C8BF33A-2446-475D-86CD-90BC7ABA2B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9455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  <p:sldLayoutId id="2147483900" r:id="rId12"/>
    <p:sldLayoutId id="2147483901" r:id="rId13"/>
    <p:sldLayoutId id="2147483902" r:id="rId14"/>
    <p:sldLayoutId id="2147483903" r:id="rId15"/>
    <p:sldLayoutId id="2147483904" r:id="rId16"/>
    <p:sldLayoutId id="2147483905" r:id="rId17"/>
  </p:sldLayoutIdLst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4800" y="1385714"/>
            <a:ext cx="5194783" cy="4084983"/>
          </a:xfrm>
        </p:spPr>
        <p:txBody>
          <a:bodyPr>
            <a:normAutofit/>
          </a:bodyPr>
          <a:lstStyle/>
          <a:p>
            <a:r>
              <a:rPr lang="ru-RU" sz="4400" dirty="0"/>
              <a:t>Безопасность детей на дороге в первую очередь зависит от </a:t>
            </a:r>
            <a:r>
              <a:rPr lang="ru-RU" sz="4400" dirty="0" smtClean="0"/>
              <a:t>взрослых!</a:t>
            </a:r>
            <a:endParaRPr lang="ru-RU" sz="4400" dirty="0"/>
          </a:p>
        </p:txBody>
      </p:sp>
      <p:pic>
        <p:nvPicPr>
          <p:cNvPr id="4" name="Рисунок 6" descr="kidz03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4187" y="0"/>
            <a:ext cx="5357813" cy="68564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344277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247605" y="221002"/>
            <a:ext cx="11845596" cy="6429908"/>
            <a:chOff x="240375" y="229326"/>
            <a:chExt cx="11845596" cy="6429908"/>
          </a:xfrm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</p:grpSpPr>
        <p:sp>
          <p:nvSpPr>
            <p:cNvPr id="6" name="Полилиния 5"/>
            <p:cNvSpPr/>
            <p:nvPr/>
          </p:nvSpPr>
          <p:spPr>
            <a:xfrm>
              <a:off x="3104772" y="2649119"/>
              <a:ext cx="5982454" cy="1559761"/>
            </a:xfrm>
            <a:custGeom>
              <a:avLst/>
              <a:gdLst>
                <a:gd name="connsiteX0" fmla="*/ 0 w 5982454"/>
                <a:gd name="connsiteY0" fmla="*/ 779881 h 1559761"/>
                <a:gd name="connsiteX1" fmla="*/ 2991227 w 5982454"/>
                <a:gd name="connsiteY1" fmla="*/ 0 h 1559761"/>
                <a:gd name="connsiteX2" fmla="*/ 5982454 w 5982454"/>
                <a:gd name="connsiteY2" fmla="*/ 779881 h 1559761"/>
                <a:gd name="connsiteX3" fmla="*/ 2991227 w 5982454"/>
                <a:gd name="connsiteY3" fmla="*/ 1559762 h 1559761"/>
                <a:gd name="connsiteX4" fmla="*/ 0 w 5982454"/>
                <a:gd name="connsiteY4" fmla="*/ 779881 h 1559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82454" h="1559761">
                  <a:moveTo>
                    <a:pt x="0" y="779881"/>
                  </a:moveTo>
                  <a:cubicBezTo>
                    <a:pt x="0" y="349165"/>
                    <a:pt x="1339218" y="0"/>
                    <a:pt x="2991227" y="0"/>
                  </a:cubicBezTo>
                  <a:cubicBezTo>
                    <a:pt x="4643236" y="0"/>
                    <a:pt x="5982454" y="349165"/>
                    <a:pt x="5982454" y="779881"/>
                  </a:cubicBezTo>
                  <a:cubicBezTo>
                    <a:pt x="5982454" y="1210597"/>
                    <a:pt x="4643236" y="1559762"/>
                    <a:pt x="2991227" y="1559762"/>
                  </a:cubicBezTo>
                  <a:cubicBezTo>
                    <a:pt x="1339218" y="1559762"/>
                    <a:pt x="0" y="1210597"/>
                    <a:pt x="0" y="779881"/>
                  </a:cubicBezTo>
                  <a:close/>
                </a:path>
              </a:pathLst>
            </a:custGeom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p3d prstMaterial="metal">
              <a:bevelT w="88900" h="88900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06590" tIns="258902" rIns="906590" bIns="258902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kern="1200" dirty="0" smtClean="0"/>
                <a:t>СЮЖЕТНО – РОЛЕВАЯ ИГРА </a:t>
              </a:r>
              <a:br>
                <a:rPr lang="ru-RU" sz="2400" kern="1200" dirty="0" smtClean="0"/>
              </a:br>
              <a:r>
                <a:rPr lang="ru-RU" sz="36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«АВТОШКОЛА»</a:t>
              </a:r>
              <a:endParaRPr lang="ru-RU" sz="36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" name="Полилиния 6"/>
            <p:cNvSpPr/>
            <p:nvPr/>
          </p:nvSpPr>
          <p:spPr>
            <a:xfrm rot="16327512">
              <a:off x="5972622" y="2043652"/>
              <a:ext cx="326812" cy="613290"/>
            </a:xfrm>
            <a:custGeom>
              <a:avLst/>
              <a:gdLst>
                <a:gd name="connsiteX0" fmla="*/ 0 w 326812"/>
                <a:gd name="connsiteY0" fmla="*/ 122658 h 613290"/>
                <a:gd name="connsiteX1" fmla="*/ 163406 w 326812"/>
                <a:gd name="connsiteY1" fmla="*/ 122658 h 613290"/>
                <a:gd name="connsiteX2" fmla="*/ 163406 w 326812"/>
                <a:gd name="connsiteY2" fmla="*/ 0 h 613290"/>
                <a:gd name="connsiteX3" fmla="*/ 326812 w 326812"/>
                <a:gd name="connsiteY3" fmla="*/ 306645 h 613290"/>
                <a:gd name="connsiteX4" fmla="*/ 163406 w 326812"/>
                <a:gd name="connsiteY4" fmla="*/ 613290 h 613290"/>
                <a:gd name="connsiteX5" fmla="*/ 163406 w 326812"/>
                <a:gd name="connsiteY5" fmla="*/ 490632 h 613290"/>
                <a:gd name="connsiteX6" fmla="*/ 0 w 326812"/>
                <a:gd name="connsiteY6" fmla="*/ 490632 h 613290"/>
                <a:gd name="connsiteX7" fmla="*/ 0 w 326812"/>
                <a:gd name="connsiteY7" fmla="*/ 122658 h 61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6812" h="613290">
                  <a:moveTo>
                    <a:pt x="0" y="122658"/>
                  </a:moveTo>
                  <a:lnTo>
                    <a:pt x="163406" y="122658"/>
                  </a:lnTo>
                  <a:lnTo>
                    <a:pt x="163406" y="0"/>
                  </a:lnTo>
                  <a:lnTo>
                    <a:pt x="326812" y="306645"/>
                  </a:lnTo>
                  <a:lnTo>
                    <a:pt x="163406" y="613290"/>
                  </a:lnTo>
                  <a:lnTo>
                    <a:pt x="163406" y="490632"/>
                  </a:lnTo>
                  <a:lnTo>
                    <a:pt x="0" y="490632"/>
                  </a:lnTo>
                  <a:lnTo>
                    <a:pt x="0" y="122658"/>
                  </a:lnTo>
                  <a:close/>
                </a:path>
              </a:pathLst>
            </a:custGeom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p3d prstMaterial="metal">
              <a:bevelT w="88900" h="889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122657" rIns="98043" bIns="122658" numCol="1" spcCol="1270" anchor="ctr" anchorCtr="0">
              <a:noAutofit/>
            </a:bodyPr>
            <a:lstStyle/>
            <a:p>
              <a:pPr lvl="0" algn="ctr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600" kern="1200"/>
            </a:p>
          </p:txBody>
        </p:sp>
        <p:sp>
          <p:nvSpPr>
            <p:cNvPr id="8" name="Полилиния 7"/>
            <p:cNvSpPr/>
            <p:nvPr/>
          </p:nvSpPr>
          <p:spPr>
            <a:xfrm>
              <a:off x="4459461" y="229326"/>
              <a:ext cx="3443610" cy="1803796"/>
            </a:xfrm>
            <a:custGeom>
              <a:avLst/>
              <a:gdLst>
                <a:gd name="connsiteX0" fmla="*/ 0 w 3443610"/>
                <a:gd name="connsiteY0" fmla="*/ 901898 h 1803796"/>
                <a:gd name="connsiteX1" fmla="*/ 1721805 w 3443610"/>
                <a:gd name="connsiteY1" fmla="*/ 0 h 1803796"/>
                <a:gd name="connsiteX2" fmla="*/ 3443610 w 3443610"/>
                <a:gd name="connsiteY2" fmla="*/ 901898 h 1803796"/>
                <a:gd name="connsiteX3" fmla="*/ 1721805 w 3443610"/>
                <a:gd name="connsiteY3" fmla="*/ 1803796 h 1803796"/>
                <a:gd name="connsiteX4" fmla="*/ 0 w 3443610"/>
                <a:gd name="connsiteY4" fmla="*/ 901898 h 1803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43610" h="1803796">
                  <a:moveTo>
                    <a:pt x="0" y="901898"/>
                  </a:moveTo>
                  <a:cubicBezTo>
                    <a:pt x="0" y="403793"/>
                    <a:pt x="770878" y="0"/>
                    <a:pt x="1721805" y="0"/>
                  </a:cubicBezTo>
                  <a:cubicBezTo>
                    <a:pt x="2672732" y="0"/>
                    <a:pt x="3443610" y="403793"/>
                    <a:pt x="3443610" y="901898"/>
                  </a:cubicBezTo>
                  <a:cubicBezTo>
                    <a:pt x="3443610" y="1400003"/>
                    <a:pt x="2672732" y="1803796"/>
                    <a:pt x="1721805" y="1803796"/>
                  </a:cubicBezTo>
                  <a:cubicBezTo>
                    <a:pt x="770878" y="1803796"/>
                    <a:pt x="0" y="1400003"/>
                    <a:pt x="0" y="901898"/>
                  </a:cubicBezTo>
                  <a:close/>
                </a:path>
              </a:pathLst>
            </a:custGeom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p3d prstMaterial="metal">
              <a:bevelT w="88900" h="88900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39865" tIns="299720" rIns="539865" bIns="299720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АВТОСАЛОН</a:t>
              </a:r>
              <a:endParaRPr lang="ru-RU" sz="28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" name="Полилиния 8"/>
            <p:cNvSpPr/>
            <p:nvPr/>
          </p:nvSpPr>
          <p:spPr>
            <a:xfrm rot="20239704">
              <a:off x="7935263" y="2199103"/>
              <a:ext cx="741829" cy="613290"/>
            </a:xfrm>
            <a:custGeom>
              <a:avLst/>
              <a:gdLst>
                <a:gd name="connsiteX0" fmla="*/ 0 w 741829"/>
                <a:gd name="connsiteY0" fmla="*/ 122658 h 613290"/>
                <a:gd name="connsiteX1" fmla="*/ 435184 w 741829"/>
                <a:gd name="connsiteY1" fmla="*/ 122658 h 613290"/>
                <a:gd name="connsiteX2" fmla="*/ 435184 w 741829"/>
                <a:gd name="connsiteY2" fmla="*/ 0 h 613290"/>
                <a:gd name="connsiteX3" fmla="*/ 741829 w 741829"/>
                <a:gd name="connsiteY3" fmla="*/ 306645 h 613290"/>
                <a:gd name="connsiteX4" fmla="*/ 435184 w 741829"/>
                <a:gd name="connsiteY4" fmla="*/ 613290 h 613290"/>
                <a:gd name="connsiteX5" fmla="*/ 435184 w 741829"/>
                <a:gd name="connsiteY5" fmla="*/ 490632 h 613290"/>
                <a:gd name="connsiteX6" fmla="*/ 0 w 741829"/>
                <a:gd name="connsiteY6" fmla="*/ 490632 h 613290"/>
                <a:gd name="connsiteX7" fmla="*/ 0 w 741829"/>
                <a:gd name="connsiteY7" fmla="*/ 122658 h 61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41829" h="613290">
                  <a:moveTo>
                    <a:pt x="0" y="122658"/>
                  </a:moveTo>
                  <a:lnTo>
                    <a:pt x="435184" y="122658"/>
                  </a:lnTo>
                  <a:lnTo>
                    <a:pt x="435184" y="0"/>
                  </a:lnTo>
                  <a:lnTo>
                    <a:pt x="741829" y="306645"/>
                  </a:lnTo>
                  <a:lnTo>
                    <a:pt x="435184" y="613290"/>
                  </a:lnTo>
                  <a:lnTo>
                    <a:pt x="435184" y="490632"/>
                  </a:lnTo>
                  <a:lnTo>
                    <a:pt x="0" y="490632"/>
                  </a:lnTo>
                  <a:lnTo>
                    <a:pt x="0" y="122658"/>
                  </a:lnTo>
                  <a:close/>
                </a:path>
              </a:pathLst>
            </a:custGeom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p3d prstMaterial="metal">
              <a:bevelT w="88900" h="889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-2685386"/>
                <a:satOff val="5781"/>
                <a:lumOff val="-628"/>
                <a:alphaOff val="0"/>
              </a:schemeClr>
            </a:fillRef>
            <a:effectRef idx="0">
              <a:schemeClr val="accent4">
                <a:hueOff val="-2685386"/>
                <a:satOff val="5781"/>
                <a:lumOff val="-628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-1" tIns="122658" rIns="183987" bIns="122657" numCol="1" spcCol="1270" anchor="ctr" anchorCtr="0">
              <a:noAutofit/>
            </a:bodyPr>
            <a:lstStyle/>
            <a:p>
              <a:pPr lvl="0" algn="ctr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600" kern="1200"/>
            </a:p>
          </p:txBody>
        </p:sp>
        <p:sp>
          <p:nvSpPr>
            <p:cNvPr id="10" name="Полилиния 9"/>
            <p:cNvSpPr/>
            <p:nvPr/>
          </p:nvSpPr>
          <p:spPr>
            <a:xfrm>
              <a:off x="8595666" y="763679"/>
              <a:ext cx="3443610" cy="1803796"/>
            </a:xfrm>
            <a:custGeom>
              <a:avLst/>
              <a:gdLst>
                <a:gd name="connsiteX0" fmla="*/ 0 w 3443610"/>
                <a:gd name="connsiteY0" fmla="*/ 901898 h 1803796"/>
                <a:gd name="connsiteX1" fmla="*/ 1721805 w 3443610"/>
                <a:gd name="connsiteY1" fmla="*/ 0 h 1803796"/>
                <a:gd name="connsiteX2" fmla="*/ 3443610 w 3443610"/>
                <a:gd name="connsiteY2" fmla="*/ 901898 h 1803796"/>
                <a:gd name="connsiteX3" fmla="*/ 1721805 w 3443610"/>
                <a:gd name="connsiteY3" fmla="*/ 1803796 h 1803796"/>
                <a:gd name="connsiteX4" fmla="*/ 0 w 3443610"/>
                <a:gd name="connsiteY4" fmla="*/ 901898 h 1803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43610" h="1803796">
                  <a:moveTo>
                    <a:pt x="0" y="901898"/>
                  </a:moveTo>
                  <a:cubicBezTo>
                    <a:pt x="0" y="403793"/>
                    <a:pt x="770878" y="0"/>
                    <a:pt x="1721805" y="0"/>
                  </a:cubicBezTo>
                  <a:cubicBezTo>
                    <a:pt x="2672732" y="0"/>
                    <a:pt x="3443610" y="403793"/>
                    <a:pt x="3443610" y="901898"/>
                  </a:cubicBezTo>
                  <a:cubicBezTo>
                    <a:pt x="3443610" y="1400003"/>
                    <a:pt x="2672732" y="1803796"/>
                    <a:pt x="1721805" y="1803796"/>
                  </a:cubicBezTo>
                  <a:cubicBezTo>
                    <a:pt x="770878" y="1803796"/>
                    <a:pt x="0" y="1400003"/>
                    <a:pt x="0" y="901898"/>
                  </a:cubicBezTo>
                  <a:close/>
                </a:path>
              </a:pathLst>
            </a:custGeom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p3d prstMaterial="metal">
              <a:bevelT w="88900" h="88900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-2685386"/>
                <a:satOff val="5781"/>
                <a:lumOff val="-628"/>
                <a:alphaOff val="0"/>
              </a:schemeClr>
            </a:fillRef>
            <a:effectRef idx="0">
              <a:schemeClr val="accent4">
                <a:hueOff val="-2685386"/>
                <a:satOff val="5781"/>
                <a:lumOff val="-628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55105" tIns="314960" rIns="555105" bIns="314960" numCol="1" spcCol="1270" anchor="ctr" anchorCtr="0">
              <a:noAutofit/>
            </a:bodyPr>
            <a:lstStyle/>
            <a:p>
              <a:pPr lvl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40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ГАИ</a:t>
              </a:r>
              <a:endParaRPr lang="ru-RU" sz="40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1" name="Полилиния 10"/>
            <p:cNvSpPr/>
            <p:nvPr/>
          </p:nvSpPr>
          <p:spPr>
            <a:xfrm rot="1336464">
              <a:off x="7961530" y="4039640"/>
              <a:ext cx="747784" cy="613290"/>
            </a:xfrm>
            <a:custGeom>
              <a:avLst/>
              <a:gdLst>
                <a:gd name="connsiteX0" fmla="*/ 0 w 747784"/>
                <a:gd name="connsiteY0" fmla="*/ 122658 h 613290"/>
                <a:gd name="connsiteX1" fmla="*/ 441139 w 747784"/>
                <a:gd name="connsiteY1" fmla="*/ 122658 h 613290"/>
                <a:gd name="connsiteX2" fmla="*/ 441139 w 747784"/>
                <a:gd name="connsiteY2" fmla="*/ 0 h 613290"/>
                <a:gd name="connsiteX3" fmla="*/ 747784 w 747784"/>
                <a:gd name="connsiteY3" fmla="*/ 306645 h 613290"/>
                <a:gd name="connsiteX4" fmla="*/ 441139 w 747784"/>
                <a:gd name="connsiteY4" fmla="*/ 613290 h 613290"/>
                <a:gd name="connsiteX5" fmla="*/ 441139 w 747784"/>
                <a:gd name="connsiteY5" fmla="*/ 490632 h 613290"/>
                <a:gd name="connsiteX6" fmla="*/ 0 w 747784"/>
                <a:gd name="connsiteY6" fmla="*/ 490632 h 613290"/>
                <a:gd name="connsiteX7" fmla="*/ 0 w 747784"/>
                <a:gd name="connsiteY7" fmla="*/ 122658 h 61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47784" h="613290">
                  <a:moveTo>
                    <a:pt x="0" y="122658"/>
                  </a:moveTo>
                  <a:lnTo>
                    <a:pt x="441139" y="122658"/>
                  </a:lnTo>
                  <a:lnTo>
                    <a:pt x="441139" y="0"/>
                  </a:lnTo>
                  <a:lnTo>
                    <a:pt x="747784" y="306645"/>
                  </a:lnTo>
                  <a:lnTo>
                    <a:pt x="441139" y="613290"/>
                  </a:lnTo>
                  <a:lnTo>
                    <a:pt x="441139" y="490632"/>
                  </a:lnTo>
                  <a:lnTo>
                    <a:pt x="0" y="490632"/>
                  </a:lnTo>
                  <a:lnTo>
                    <a:pt x="0" y="122658"/>
                  </a:lnTo>
                  <a:close/>
                </a:path>
              </a:pathLst>
            </a:custGeom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p3d prstMaterial="metal">
              <a:bevelT w="88900" h="889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-5370772"/>
                <a:satOff val="11562"/>
                <a:lumOff val="-1255"/>
                <a:alphaOff val="0"/>
              </a:schemeClr>
            </a:fillRef>
            <a:effectRef idx="0">
              <a:schemeClr val="accent4">
                <a:hueOff val="-5370772"/>
                <a:satOff val="11562"/>
                <a:lumOff val="-1255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122658" rIns="183986" bIns="122657" numCol="1" spcCol="1270" anchor="ctr" anchorCtr="0">
              <a:noAutofit/>
            </a:bodyPr>
            <a:lstStyle/>
            <a:p>
              <a:pPr lvl="0" algn="ctr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600" kern="1200"/>
            </a:p>
          </p:txBody>
        </p:sp>
        <p:sp>
          <p:nvSpPr>
            <p:cNvPr id="12" name="Полилиния 11"/>
            <p:cNvSpPr/>
            <p:nvPr/>
          </p:nvSpPr>
          <p:spPr>
            <a:xfrm>
              <a:off x="8642361" y="4275377"/>
              <a:ext cx="3443610" cy="1803796"/>
            </a:xfrm>
            <a:custGeom>
              <a:avLst/>
              <a:gdLst>
                <a:gd name="connsiteX0" fmla="*/ 0 w 3443610"/>
                <a:gd name="connsiteY0" fmla="*/ 901898 h 1803796"/>
                <a:gd name="connsiteX1" fmla="*/ 1721805 w 3443610"/>
                <a:gd name="connsiteY1" fmla="*/ 0 h 1803796"/>
                <a:gd name="connsiteX2" fmla="*/ 3443610 w 3443610"/>
                <a:gd name="connsiteY2" fmla="*/ 901898 h 1803796"/>
                <a:gd name="connsiteX3" fmla="*/ 1721805 w 3443610"/>
                <a:gd name="connsiteY3" fmla="*/ 1803796 h 1803796"/>
                <a:gd name="connsiteX4" fmla="*/ 0 w 3443610"/>
                <a:gd name="connsiteY4" fmla="*/ 901898 h 1803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43610" h="1803796">
                  <a:moveTo>
                    <a:pt x="0" y="901898"/>
                  </a:moveTo>
                  <a:cubicBezTo>
                    <a:pt x="0" y="403793"/>
                    <a:pt x="770878" y="0"/>
                    <a:pt x="1721805" y="0"/>
                  </a:cubicBezTo>
                  <a:cubicBezTo>
                    <a:pt x="2672732" y="0"/>
                    <a:pt x="3443610" y="403793"/>
                    <a:pt x="3443610" y="901898"/>
                  </a:cubicBezTo>
                  <a:cubicBezTo>
                    <a:pt x="3443610" y="1400003"/>
                    <a:pt x="2672732" y="1803796"/>
                    <a:pt x="1721805" y="1803796"/>
                  </a:cubicBezTo>
                  <a:cubicBezTo>
                    <a:pt x="770878" y="1803796"/>
                    <a:pt x="0" y="1400003"/>
                    <a:pt x="0" y="901898"/>
                  </a:cubicBezTo>
                  <a:close/>
                </a:path>
              </a:pathLst>
            </a:custGeom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p3d prstMaterial="metal">
              <a:bevelT w="88900" h="88900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-5370772"/>
                <a:satOff val="11562"/>
                <a:lumOff val="-1255"/>
                <a:alphaOff val="0"/>
              </a:schemeClr>
            </a:fillRef>
            <a:effectRef idx="0">
              <a:schemeClr val="accent4">
                <a:hueOff val="-5370772"/>
                <a:satOff val="11562"/>
                <a:lumOff val="-1255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55105" tIns="314960" rIns="555105" bIns="314960" numCol="1" spcCol="1270" anchor="ctr" anchorCtr="0">
              <a:noAutofit/>
            </a:bodyPr>
            <a:lstStyle/>
            <a:p>
              <a:pPr lvl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40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КАФЕ</a:t>
              </a:r>
              <a:endParaRPr lang="ru-RU" sz="40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" name="Полилиния 12"/>
            <p:cNvSpPr/>
            <p:nvPr/>
          </p:nvSpPr>
          <p:spPr>
            <a:xfrm rot="5176116">
              <a:off x="5995453" y="4216012"/>
              <a:ext cx="343742" cy="613290"/>
            </a:xfrm>
            <a:custGeom>
              <a:avLst/>
              <a:gdLst>
                <a:gd name="connsiteX0" fmla="*/ 0 w 343742"/>
                <a:gd name="connsiteY0" fmla="*/ 122658 h 613290"/>
                <a:gd name="connsiteX1" fmla="*/ 171871 w 343742"/>
                <a:gd name="connsiteY1" fmla="*/ 122658 h 613290"/>
                <a:gd name="connsiteX2" fmla="*/ 171871 w 343742"/>
                <a:gd name="connsiteY2" fmla="*/ 0 h 613290"/>
                <a:gd name="connsiteX3" fmla="*/ 343742 w 343742"/>
                <a:gd name="connsiteY3" fmla="*/ 306645 h 613290"/>
                <a:gd name="connsiteX4" fmla="*/ 171871 w 343742"/>
                <a:gd name="connsiteY4" fmla="*/ 613290 h 613290"/>
                <a:gd name="connsiteX5" fmla="*/ 171871 w 343742"/>
                <a:gd name="connsiteY5" fmla="*/ 490632 h 613290"/>
                <a:gd name="connsiteX6" fmla="*/ 0 w 343742"/>
                <a:gd name="connsiteY6" fmla="*/ 490632 h 613290"/>
                <a:gd name="connsiteX7" fmla="*/ 0 w 343742"/>
                <a:gd name="connsiteY7" fmla="*/ 122658 h 61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3742" h="613290">
                  <a:moveTo>
                    <a:pt x="0" y="122658"/>
                  </a:moveTo>
                  <a:lnTo>
                    <a:pt x="171871" y="122658"/>
                  </a:lnTo>
                  <a:lnTo>
                    <a:pt x="171871" y="0"/>
                  </a:lnTo>
                  <a:lnTo>
                    <a:pt x="343742" y="306645"/>
                  </a:lnTo>
                  <a:lnTo>
                    <a:pt x="171871" y="613290"/>
                  </a:lnTo>
                  <a:lnTo>
                    <a:pt x="171871" y="490632"/>
                  </a:lnTo>
                  <a:lnTo>
                    <a:pt x="0" y="490632"/>
                  </a:lnTo>
                  <a:lnTo>
                    <a:pt x="0" y="122658"/>
                  </a:lnTo>
                  <a:close/>
                </a:path>
              </a:pathLst>
            </a:custGeom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p3d prstMaterial="metal">
              <a:bevelT w="88900" h="889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-8056159"/>
                <a:satOff val="17342"/>
                <a:lumOff val="-1883"/>
                <a:alphaOff val="0"/>
              </a:schemeClr>
            </a:fillRef>
            <a:effectRef idx="0">
              <a:schemeClr val="accent4">
                <a:hueOff val="-8056159"/>
                <a:satOff val="17342"/>
                <a:lumOff val="-1883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122657" rIns="103122" bIns="122658" numCol="1" spcCol="1270" anchor="ctr" anchorCtr="0">
              <a:noAutofit/>
            </a:bodyPr>
            <a:lstStyle/>
            <a:p>
              <a:pPr lvl="0" algn="ctr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600" kern="1200"/>
            </a:p>
          </p:txBody>
        </p:sp>
        <p:sp>
          <p:nvSpPr>
            <p:cNvPr id="14" name="Полилиния 13"/>
            <p:cNvSpPr/>
            <p:nvPr/>
          </p:nvSpPr>
          <p:spPr>
            <a:xfrm>
              <a:off x="4526042" y="4855438"/>
              <a:ext cx="3443610" cy="1803796"/>
            </a:xfrm>
            <a:custGeom>
              <a:avLst/>
              <a:gdLst>
                <a:gd name="connsiteX0" fmla="*/ 0 w 3443610"/>
                <a:gd name="connsiteY0" fmla="*/ 901898 h 1803796"/>
                <a:gd name="connsiteX1" fmla="*/ 1721805 w 3443610"/>
                <a:gd name="connsiteY1" fmla="*/ 0 h 1803796"/>
                <a:gd name="connsiteX2" fmla="*/ 3443610 w 3443610"/>
                <a:gd name="connsiteY2" fmla="*/ 901898 h 1803796"/>
                <a:gd name="connsiteX3" fmla="*/ 1721805 w 3443610"/>
                <a:gd name="connsiteY3" fmla="*/ 1803796 h 1803796"/>
                <a:gd name="connsiteX4" fmla="*/ 0 w 3443610"/>
                <a:gd name="connsiteY4" fmla="*/ 901898 h 1803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43610" h="1803796">
                  <a:moveTo>
                    <a:pt x="0" y="901898"/>
                  </a:moveTo>
                  <a:cubicBezTo>
                    <a:pt x="0" y="403793"/>
                    <a:pt x="770878" y="0"/>
                    <a:pt x="1721805" y="0"/>
                  </a:cubicBezTo>
                  <a:cubicBezTo>
                    <a:pt x="2672732" y="0"/>
                    <a:pt x="3443610" y="403793"/>
                    <a:pt x="3443610" y="901898"/>
                  </a:cubicBezTo>
                  <a:cubicBezTo>
                    <a:pt x="3443610" y="1400003"/>
                    <a:pt x="2672732" y="1803796"/>
                    <a:pt x="1721805" y="1803796"/>
                  </a:cubicBezTo>
                  <a:cubicBezTo>
                    <a:pt x="770878" y="1803796"/>
                    <a:pt x="0" y="1400003"/>
                    <a:pt x="0" y="901898"/>
                  </a:cubicBezTo>
                  <a:close/>
                </a:path>
              </a:pathLst>
            </a:custGeom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p3d prstMaterial="metal">
              <a:bevelT w="88900" h="88900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-8056159"/>
                <a:satOff val="17342"/>
                <a:lumOff val="-1883"/>
                <a:alphaOff val="0"/>
              </a:schemeClr>
            </a:fillRef>
            <a:effectRef idx="0">
              <a:schemeClr val="accent4">
                <a:hueOff val="-8056159"/>
                <a:satOff val="17342"/>
                <a:lumOff val="-1883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29705" tIns="289560" rIns="529705" bIns="28956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ПОЛИКЛИННИКА</a:t>
              </a:r>
              <a:endParaRPr lang="ru-RU" sz="20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5" name="Полилиния 14"/>
            <p:cNvSpPr/>
            <p:nvPr/>
          </p:nvSpPr>
          <p:spPr>
            <a:xfrm rot="20198844">
              <a:off x="3575783" y="4053579"/>
              <a:ext cx="726773" cy="613291"/>
            </a:xfrm>
            <a:custGeom>
              <a:avLst/>
              <a:gdLst>
                <a:gd name="connsiteX0" fmla="*/ 0 w 726773"/>
                <a:gd name="connsiteY0" fmla="*/ 122658 h 613290"/>
                <a:gd name="connsiteX1" fmla="*/ 420128 w 726773"/>
                <a:gd name="connsiteY1" fmla="*/ 122658 h 613290"/>
                <a:gd name="connsiteX2" fmla="*/ 420128 w 726773"/>
                <a:gd name="connsiteY2" fmla="*/ 0 h 613290"/>
                <a:gd name="connsiteX3" fmla="*/ 726773 w 726773"/>
                <a:gd name="connsiteY3" fmla="*/ 306645 h 613290"/>
                <a:gd name="connsiteX4" fmla="*/ 420128 w 726773"/>
                <a:gd name="connsiteY4" fmla="*/ 613290 h 613290"/>
                <a:gd name="connsiteX5" fmla="*/ 420128 w 726773"/>
                <a:gd name="connsiteY5" fmla="*/ 490632 h 613290"/>
                <a:gd name="connsiteX6" fmla="*/ 0 w 726773"/>
                <a:gd name="connsiteY6" fmla="*/ 490632 h 613290"/>
                <a:gd name="connsiteX7" fmla="*/ 0 w 726773"/>
                <a:gd name="connsiteY7" fmla="*/ 122658 h 61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26773" h="613290">
                  <a:moveTo>
                    <a:pt x="726773" y="490632"/>
                  </a:moveTo>
                  <a:lnTo>
                    <a:pt x="306645" y="490632"/>
                  </a:lnTo>
                  <a:lnTo>
                    <a:pt x="306645" y="613290"/>
                  </a:lnTo>
                  <a:lnTo>
                    <a:pt x="0" y="306645"/>
                  </a:lnTo>
                  <a:lnTo>
                    <a:pt x="306645" y="0"/>
                  </a:lnTo>
                  <a:lnTo>
                    <a:pt x="306645" y="122658"/>
                  </a:lnTo>
                  <a:lnTo>
                    <a:pt x="726773" y="122658"/>
                  </a:lnTo>
                  <a:lnTo>
                    <a:pt x="726773" y="490632"/>
                  </a:lnTo>
                  <a:close/>
                </a:path>
              </a:pathLst>
            </a:custGeom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p3d prstMaterial="metal">
              <a:bevelT w="88900" h="889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-10741544"/>
                <a:satOff val="23123"/>
                <a:lumOff val="-2510"/>
                <a:alphaOff val="0"/>
              </a:schemeClr>
            </a:fillRef>
            <a:effectRef idx="0">
              <a:schemeClr val="accent4">
                <a:hueOff val="-10741544"/>
                <a:satOff val="23123"/>
                <a:lumOff val="-251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83986" tIns="122659" rIns="0" bIns="122657" numCol="1" spcCol="1270" anchor="ctr" anchorCtr="0">
              <a:noAutofit/>
            </a:bodyPr>
            <a:lstStyle/>
            <a:p>
              <a:pPr lvl="0" algn="ctr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600" kern="1200"/>
            </a:p>
          </p:txBody>
        </p:sp>
        <p:sp>
          <p:nvSpPr>
            <p:cNvPr id="16" name="Полилиния 15"/>
            <p:cNvSpPr/>
            <p:nvPr/>
          </p:nvSpPr>
          <p:spPr>
            <a:xfrm>
              <a:off x="240375" y="4311905"/>
              <a:ext cx="3443610" cy="1803796"/>
            </a:xfrm>
            <a:custGeom>
              <a:avLst/>
              <a:gdLst>
                <a:gd name="connsiteX0" fmla="*/ 0 w 3443610"/>
                <a:gd name="connsiteY0" fmla="*/ 901898 h 1803796"/>
                <a:gd name="connsiteX1" fmla="*/ 1721805 w 3443610"/>
                <a:gd name="connsiteY1" fmla="*/ 0 h 1803796"/>
                <a:gd name="connsiteX2" fmla="*/ 3443610 w 3443610"/>
                <a:gd name="connsiteY2" fmla="*/ 901898 h 1803796"/>
                <a:gd name="connsiteX3" fmla="*/ 1721805 w 3443610"/>
                <a:gd name="connsiteY3" fmla="*/ 1803796 h 1803796"/>
                <a:gd name="connsiteX4" fmla="*/ 0 w 3443610"/>
                <a:gd name="connsiteY4" fmla="*/ 901898 h 1803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43610" h="1803796">
                  <a:moveTo>
                    <a:pt x="0" y="901898"/>
                  </a:moveTo>
                  <a:cubicBezTo>
                    <a:pt x="0" y="403793"/>
                    <a:pt x="770878" y="0"/>
                    <a:pt x="1721805" y="0"/>
                  </a:cubicBezTo>
                  <a:cubicBezTo>
                    <a:pt x="2672732" y="0"/>
                    <a:pt x="3443610" y="403793"/>
                    <a:pt x="3443610" y="901898"/>
                  </a:cubicBezTo>
                  <a:cubicBezTo>
                    <a:pt x="3443610" y="1400003"/>
                    <a:pt x="2672732" y="1803796"/>
                    <a:pt x="1721805" y="1803796"/>
                  </a:cubicBezTo>
                  <a:cubicBezTo>
                    <a:pt x="770878" y="1803796"/>
                    <a:pt x="0" y="1400003"/>
                    <a:pt x="0" y="901898"/>
                  </a:cubicBezTo>
                  <a:close/>
                </a:path>
              </a:pathLst>
            </a:custGeom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p3d prstMaterial="metal">
              <a:bevelT w="88900" h="88900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-10741544"/>
                <a:satOff val="23123"/>
                <a:lumOff val="-2510"/>
                <a:alphaOff val="0"/>
              </a:schemeClr>
            </a:fillRef>
            <a:effectRef idx="0">
              <a:schemeClr val="accent4">
                <a:hueOff val="-10741544"/>
                <a:satOff val="23123"/>
                <a:lumOff val="-251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55105" tIns="314960" rIns="555105" bIns="314960" numCol="1" spcCol="1270" anchor="ctr" anchorCtr="0">
              <a:noAutofit/>
            </a:bodyPr>
            <a:lstStyle/>
            <a:p>
              <a:pPr lvl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40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СЕМЬЯ</a:t>
              </a:r>
              <a:endParaRPr lang="ru-RU" sz="18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7" name="Полилиния 16"/>
            <p:cNvSpPr/>
            <p:nvPr/>
          </p:nvSpPr>
          <p:spPr>
            <a:xfrm rot="23057514">
              <a:off x="3623709" y="2171608"/>
              <a:ext cx="731658" cy="613291"/>
            </a:xfrm>
            <a:custGeom>
              <a:avLst/>
              <a:gdLst>
                <a:gd name="connsiteX0" fmla="*/ 0 w 731658"/>
                <a:gd name="connsiteY0" fmla="*/ 122658 h 613290"/>
                <a:gd name="connsiteX1" fmla="*/ 425013 w 731658"/>
                <a:gd name="connsiteY1" fmla="*/ 122658 h 613290"/>
                <a:gd name="connsiteX2" fmla="*/ 425013 w 731658"/>
                <a:gd name="connsiteY2" fmla="*/ 0 h 613290"/>
                <a:gd name="connsiteX3" fmla="*/ 731658 w 731658"/>
                <a:gd name="connsiteY3" fmla="*/ 306645 h 613290"/>
                <a:gd name="connsiteX4" fmla="*/ 425013 w 731658"/>
                <a:gd name="connsiteY4" fmla="*/ 613290 h 613290"/>
                <a:gd name="connsiteX5" fmla="*/ 425013 w 731658"/>
                <a:gd name="connsiteY5" fmla="*/ 490632 h 613290"/>
                <a:gd name="connsiteX6" fmla="*/ 0 w 731658"/>
                <a:gd name="connsiteY6" fmla="*/ 490632 h 613290"/>
                <a:gd name="connsiteX7" fmla="*/ 0 w 731658"/>
                <a:gd name="connsiteY7" fmla="*/ 122658 h 61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31658" h="613290">
                  <a:moveTo>
                    <a:pt x="731658" y="490632"/>
                  </a:moveTo>
                  <a:lnTo>
                    <a:pt x="306645" y="490632"/>
                  </a:lnTo>
                  <a:lnTo>
                    <a:pt x="306645" y="613290"/>
                  </a:lnTo>
                  <a:lnTo>
                    <a:pt x="0" y="306645"/>
                  </a:lnTo>
                  <a:lnTo>
                    <a:pt x="306645" y="0"/>
                  </a:lnTo>
                  <a:lnTo>
                    <a:pt x="306645" y="122658"/>
                  </a:lnTo>
                  <a:lnTo>
                    <a:pt x="731658" y="122658"/>
                  </a:lnTo>
                  <a:lnTo>
                    <a:pt x="731658" y="490632"/>
                  </a:lnTo>
                  <a:close/>
                </a:path>
              </a:pathLst>
            </a:custGeom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p3d prstMaterial="metal">
              <a:bevelT w="88900" h="889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-13426931"/>
                <a:satOff val="28904"/>
                <a:lumOff val="-3138"/>
                <a:alphaOff val="0"/>
              </a:schemeClr>
            </a:fillRef>
            <a:effectRef idx="0">
              <a:schemeClr val="accent4">
                <a:hueOff val="-13426931"/>
                <a:satOff val="28904"/>
                <a:lumOff val="-3138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83987" tIns="122659" rIns="-1" bIns="122657" numCol="1" spcCol="1270" anchor="ctr" anchorCtr="0">
              <a:noAutofit/>
            </a:bodyPr>
            <a:lstStyle/>
            <a:p>
              <a:pPr lvl="0" algn="ctr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600" kern="1200"/>
            </a:p>
          </p:txBody>
        </p:sp>
        <p:sp>
          <p:nvSpPr>
            <p:cNvPr id="18" name="Полилиния 17"/>
            <p:cNvSpPr/>
            <p:nvPr/>
          </p:nvSpPr>
          <p:spPr>
            <a:xfrm>
              <a:off x="315354" y="695155"/>
              <a:ext cx="3443610" cy="1803796"/>
            </a:xfrm>
            <a:custGeom>
              <a:avLst/>
              <a:gdLst>
                <a:gd name="connsiteX0" fmla="*/ 0 w 3443610"/>
                <a:gd name="connsiteY0" fmla="*/ 901898 h 1803796"/>
                <a:gd name="connsiteX1" fmla="*/ 1721805 w 3443610"/>
                <a:gd name="connsiteY1" fmla="*/ 0 h 1803796"/>
                <a:gd name="connsiteX2" fmla="*/ 3443610 w 3443610"/>
                <a:gd name="connsiteY2" fmla="*/ 901898 h 1803796"/>
                <a:gd name="connsiteX3" fmla="*/ 1721805 w 3443610"/>
                <a:gd name="connsiteY3" fmla="*/ 1803796 h 1803796"/>
                <a:gd name="connsiteX4" fmla="*/ 0 w 3443610"/>
                <a:gd name="connsiteY4" fmla="*/ 901898 h 1803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43610" h="1803796">
                  <a:moveTo>
                    <a:pt x="0" y="901898"/>
                  </a:moveTo>
                  <a:cubicBezTo>
                    <a:pt x="0" y="403793"/>
                    <a:pt x="770878" y="0"/>
                    <a:pt x="1721805" y="0"/>
                  </a:cubicBezTo>
                  <a:cubicBezTo>
                    <a:pt x="2672732" y="0"/>
                    <a:pt x="3443610" y="403793"/>
                    <a:pt x="3443610" y="901898"/>
                  </a:cubicBezTo>
                  <a:cubicBezTo>
                    <a:pt x="3443610" y="1400003"/>
                    <a:pt x="2672732" y="1803796"/>
                    <a:pt x="1721805" y="1803796"/>
                  </a:cubicBezTo>
                  <a:cubicBezTo>
                    <a:pt x="770878" y="1803796"/>
                    <a:pt x="0" y="1400003"/>
                    <a:pt x="0" y="901898"/>
                  </a:cubicBezTo>
                  <a:close/>
                </a:path>
              </a:pathLst>
            </a:custGeom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p3d prstMaterial="metal">
              <a:bevelT w="88900" h="88900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-13426931"/>
                <a:satOff val="28904"/>
                <a:lumOff val="-3138"/>
                <a:alphaOff val="0"/>
              </a:schemeClr>
            </a:fillRef>
            <a:effectRef idx="0">
              <a:schemeClr val="accent4">
                <a:hueOff val="-13426931"/>
                <a:satOff val="28904"/>
                <a:lumOff val="-3138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39865" tIns="299720" rIns="539865" bIns="299720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ВЫСТАВКА</a:t>
              </a:r>
              <a:endParaRPr lang="ru-RU" sz="28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pic>
        <p:nvPicPr>
          <p:cNvPr id="20" name="Рисунок 19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624"/>
          <a:stretch/>
        </p:blipFill>
        <p:spPr>
          <a:xfrm rot="5400000">
            <a:off x="9145696" y="-59935"/>
            <a:ext cx="2343551" cy="318767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1" name="Рисунок 20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4591" y="308896"/>
            <a:ext cx="3385135" cy="238283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30223" y="229326"/>
            <a:ext cx="3480361" cy="205222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99331" y="4228308"/>
            <a:ext cx="3144130" cy="2358098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239"/>
          <a:stretch/>
        </p:blipFill>
        <p:spPr>
          <a:xfrm>
            <a:off x="4741843" y="4705796"/>
            <a:ext cx="3147808" cy="1926785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5881" y="4075403"/>
            <a:ext cx="3371298" cy="2260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6677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240375" y="229326"/>
            <a:ext cx="11845596" cy="6429908"/>
            <a:chOff x="240375" y="229326"/>
            <a:chExt cx="11845596" cy="6429908"/>
          </a:xfrm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</p:grpSpPr>
        <p:sp>
          <p:nvSpPr>
            <p:cNvPr id="6" name="Полилиния 5"/>
            <p:cNvSpPr/>
            <p:nvPr/>
          </p:nvSpPr>
          <p:spPr>
            <a:xfrm>
              <a:off x="3104772" y="2649119"/>
              <a:ext cx="5982454" cy="1559761"/>
            </a:xfrm>
            <a:custGeom>
              <a:avLst/>
              <a:gdLst>
                <a:gd name="connsiteX0" fmla="*/ 0 w 5982454"/>
                <a:gd name="connsiteY0" fmla="*/ 779881 h 1559761"/>
                <a:gd name="connsiteX1" fmla="*/ 2991227 w 5982454"/>
                <a:gd name="connsiteY1" fmla="*/ 0 h 1559761"/>
                <a:gd name="connsiteX2" fmla="*/ 5982454 w 5982454"/>
                <a:gd name="connsiteY2" fmla="*/ 779881 h 1559761"/>
                <a:gd name="connsiteX3" fmla="*/ 2991227 w 5982454"/>
                <a:gd name="connsiteY3" fmla="*/ 1559762 h 1559761"/>
                <a:gd name="connsiteX4" fmla="*/ 0 w 5982454"/>
                <a:gd name="connsiteY4" fmla="*/ 779881 h 1559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82454" h="1559761">
                  <a:moveTo>
                    <a:pt x="0" y="779881"/>
                  </a:moveTo>
                  <a:cubicBezTo>
                    <a:pt x="0" y="349165"/>
                    <a:pt x="1339218" y="0"/>
                    <a:pt x="2991227" y="0"/>
                  </a:cubicBezTo>
                  <a:cubicBezTo>
                    <a:pt x="4643236" y="0"/>
                    <a:pt x="5982454" y="349165"/>
                    <a:pt x="5982454" y="779881"/>
                  </a:cubicBezTo>
                  <a:cubicBezTo>
                    <a:pt x="5982454" y="1210597"/>
                    <a:pt x="4643236" y="1559762"/>
                    <a:pt x="2991227" y="1559762"/>
                  </a:cubicBezTo>
                  <a:cubicBezTo>
                    <a:pt x="1339218" y="1559762"/>
                    <a:pt x="0" y="1210597"/>
                    <a:pt x="0" y="779881"/>
                  </a:cubicBezTo>
                  <a:close/>
                </a:path>
              </a:pathLst>
            </a:custGeom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p3d prstMaterial="metal">
              <a:bevelT w="88900" h="88900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06590" tIns="258902" rIns="906590" bIns="258902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kern="1200" dirty="0" smtClean="0"/>
                <a:t>СЮЖЕТНО – РОЛЕВАЯ ИГРА </a:t>
              </a:r>
              <a:br>
                <a:rPr lang="ru-RU" sz="2400" kern="1200" dirty="0" smtClean="0"/>
              </a:br>
              <a:r>
                <a:rPr lang="ru-RU" sz="36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«АВТОШКОЛА»</a:t>
              </a:r>
              <a:endParaRPr lang="ru-RU" sz="36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" name="Полилиния 6"/>
            <p:cNvSpPr/>
            <p:nvPr/>
          </p:nvSpPr>
          <p:spPr>
            <a:xfrm rot="16327512">
              <a:off x="5972622" y="2043652"/>
              <a:ext cx="326812" cy="613290"/>
            </a:xfrm>
            <a:custGeom>
              <a:avLst/>
              <a:gdLst>
                <a:gd name="connsiteX0" fmla="*/ 0 w 326812"/>
                <a:gd name="connsiteY0" fmla="*/ 122658 h 613290"/>
                <a:gd name="connsiteX1" fmla="*/ 163406 w 326812"/>
                <a:gd name="connsiteY1" fmla="*/ 122658 h 613290"/>
                <a:gd name="connsiteX2" fmla="*/ 163406 w 326812"/>
                <a:gd name="connsiteY2" fmla="*/ 0 h 613290"/>
                <a:gd name="connsiteX3" fmla="*/ 326812 w 326812"/>
                <a:gd name="connsiteY3" fmla="*/ 306645 h 613290"/>
                <a:gd name="connsiteX4" fmla="*/ 163406 w 326812"/>
                <a:gd name="connsiteY4" fmla="*/ 613290 h 613290"/>
                <a:gd name="connsiteX5" fmla="*/ 163406 w 326812"/>
                <a:gd name="connsiteY5" fmla="*/ 490632 h 613290"/>
                <a:gd name="connsiteX6" fmla="*/ 0 w 326812"/>
                <a:gd name="connsiteY6" fmla="*/ 490632 h 613290"/>
                <a:gd name="connsiteX7" fmla="*/ 0 w 326812"/>
                <a:gd name="connsiteY7" fmla="*/ 122658 h 61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6812" h="613290">
                  <a:moveTo>
                    <a:pt x="0" y="122658"/>
                  </a:moveTo>
                  <a:lnTo>
                    <a:pt x="163406" y="122658"/>
                  </a:lnTo>
                  <a:lnTo>
                    <a:pt x="163406" y="0"/>
                  </a:lnTo>
                  <a:lnTo>
                    <a:pt x="326812" y="306645"/>
                  </a:lnTo>
                  <a:lnTo>
                    <a:pt x="163406" y="613290"/>
                  </a:lnTo>
                  <a:lnTo>
                    <a:pt x="163406" y="490632"/>
                  </a:lnTo>
                  <a:lnTo>
                    <a:pt x="0" y="490632"/>
                  </a:lnTo>
                  <a:lnTo>
                    <a:pt x="0" y="122658"/>
                  </a:lnTo>
                  <a:close/>
                </a:path>
              </a:pathLst>
            </a:custGeom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p3d prstMaterial="metal">
              <a:bevelT w="88900" h="889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122657" rIns="98043" bIns="122658" numCol="1" spcCol="1270" anchor="ctr" anchorCtr="0">
              <a:noAutofit/>
            </a:bodyPr>
            <a:lstStyle/>
            <a:p>
              <a:pPr lvl="0" algn="ctr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600" kern="1200"/>
            </a:p>
          </p:txBody>
        </p:sp>
        <p:sp>
          <p:nvSpPr>
            <p:cNvPr id="8" name="Полилиния 7"/>
            <p:cNvSpPr/>
            <p:nvPr/>
          </p:nvSpPr>
          <p:spPr>
            <a:xfrm>
              <a:off x="4459461" y="229326"/>
              <a:ext cx="3443610" cy="1803796"/>
            </a:xfrm>
            <a:custGeom>
              <a:avLst/>
              <a:gdLst>
                <a:gd name="connsiteX0" fmla="*/ 0 w 3443610"/>
                <a:gd name="connsiteY0" fmla="*/ 901898 h 1803796"/>
                <a:gd name="connsiteX1" fmla="*/ 1721805 w 3443610"/>
                <a:gd name="connsiteY1" fmla="*/ 0 h 1803796"/>
                <a:gd name="connsiteX2" fmla="*/ 3443610 w 3443610"/>
                <a:gd name="connsiteY2" fmla="*/ 901898 h 1803796"/>
                <a:gd name="connsiteX3" fmla="*/ 1721805 w 3443610"/>
                <a:gd name="connsiteY3" fmla="*/ 1803796 h 1803796"/>
                <a:gd name="connsiteX4" fmla="*/ 0 w 3443610"/>
                <a:gd name="connsiteY4" fmla="*/ 901898 h 1803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43610" h="1803796">
                  <a:moveTo>
                    <a:pt x="0" y="901898"/>
                  </a:moveTo>
                  <a:cubicBezTo>
                    <a:pt x="0" y="403793"/>
                    <a:pt x="770878" y="0"/>
                    <a:pt x="1721805" y="0"/>
                  </a:cubicBezTo>
                  <a:cubicBezTo>
                    <a:pt x="2672732" y="0"/>
                    <a:pt x="3443610" y="403793"/>
                    <a:pt x="3443610" y="901898"/>
                  </a:cubicBezTo>
                  <a:cubicBezTo>
                    <a:pt x="3443610" y="1400003"/>
                    <a:pt x="2672732" y="1803796"/>
                    <a:pt x="1721805" y="1803796"/>
                  </a:cubicBezTo>
                  <a:cubicBezTo>
                    <a:pt x="770878" y="1803796"/>
                    <a:pt x="0" y="1400003"/>
                    <a:pt x="0" y="901898"/>
                  </a:cubicBezTo>
                  <a:close/>
                </a:path>
              </a:pathLst>
            </a:custGeom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p3d prstMaterial="metal">
              <a:bevelT w="88900" h="88900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39865" tIns="299720" rIns="539865" bIns="299720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АВТОСАЛОН</a:t>
              </a:r>
              <a:endParaRPr lang="ru-RU" sz="28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" name="Полилиния 8"/>
            <p:cNvSpPr/>
            <p:nvPr/>
          </p:nvSpPr>
          <p:spPr>
            <a:xfrm rot="20239704">
              <a:off x="7935263" y="2199103"/>
              <a:ext cx="741829" cy="613290"/>
            </a:xfrm>
            <a:custGeom>
              <a:avLst/>
              <a:gdLst>
                <a:gd name="connsiteX0" fmla="*/ 0 w 741829"/>
                <a:gd name="connsiteY0" fmla="*/ 122658 h 613290"/>
                <a:gd name="connsiteX1" fmla="*/ 435184 w 741829"/>
                <a:gd name="connsiteY1" fmla="*/ 122658 h 613290"/>
                <a:gd name="connsiteX2" fmla="*/ 435184 w 741829"/>
                <a:gd name="connsiteY2" fmla="*/ 0 h 613290"/>
                <a:gd name="connsiteX3" fmla="*/ 741829 w 741829"/>
                <a:gd name="connsiteY3" fmla="*/ 306645 h 613290"/>
                <a:gd name="connsiteX4" fmla="*/ 435184 w 741829"/>
                <a:gd name="connsiteY4" fmla="*/ 613290 h 613290"/>
                <a:gd name="connsiteX5" fmla="*/ 435184 w 741829"/>
                <a:gd name="connsiteY5" fmla="*/ 490632 h 613290"/>
                <a:gd name="connsiteX6" fmla="*/ 0 w 741829"/>
                <a:gd name="connsiteY6" fmla="*/ 490632 h 613290"/>
                <a:gd name="connsiteX7" fmla="*/ 0 w 741829"/>
                <a:gd name="connsiteY7" fmla="*/ 122658 h 61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41829" h="613290">
                  <a:moveTo>
                    <a:pt x="0" y="122658"/>
                  </a:moveTo>
                  <a:lnTo>
                    <a:pt x="435184" y="122658"/>
                  </a:lnTo>
                  <a:lnTo>
                    <a:pt x="435184" y="0"/>
                  </a:lnTo>
                  <a:lnTo>
                    <a:pt x="741829" y="306645"/>
                  </a:lnTo>
                  <a:lnTo>
                    <a:pt x="435184" y="613290"/>
                  </a:lnTo>
                  <a:lnTo>
                    <a:pt x="435184" y="490632"/>
                  </a:lnTo>
                  <a:lnTo>
                    <a:pt x="0" y="490632"/>
                  </a:lnTo>
                  <a:lnTo>
                    <a:pt x="0" y="122658"/>
                  </a:lnTo>
                  <a:close/>
                </a:path>
              </a:pathLst>
            </a:custGeom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p3d prstMaterial="metal">
              <a:bevelT w="88900" h="889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-2685386"/>
                <a:satOff val="5781"/>
                <a:lumOff val="-628"/>
                <a:alphaOff val="0"/>
              </a:schemeClr>
            </a:fillRef>
            <a:effectRef idx="0">
              <a:schemeClr val="accent4">
                <a:hueOff val="-2685386"/>
                <a:satOff val="5781"/>
                <a:lumOff val="-628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-1" tIns="122658" rIns="183987" bIns="122657" numCol="1" spcCol="1270" anchor="ctr" anchorCtr="0">
              <a:noAutofit/>
            </a:bodyPr>
            <a:lstStyle/>
            <a:p>
              <a:pPr lvl="0" algn="ctr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600" kern="1200"/>
            </a:p>
          </p:txBody>
        </p:sp>
        <p:sp>
          <p:nvSpPr>
            <p:cNvPr id="10" name="Полилиния 9"/>
            <p:cNvSpPr/>
            <p:nvPr/>
          </p:nvSpPr>
          <p:spPr>
            <a:xfrm>
              <a:off x="8595666" y="763679"/>
              <a:ext cx="3443610" cy="1803796"/>
            </a:xfrm>
            <a:custGeom>
              <a:avLst/>
              <a:gdLst>
                <a:gd name="connsiteX0" fmla="*/ 0 w 3443610"/>
                <a:gd name="connsiteY0" fmla="*/ 901898 h 1803796"/>
                <a:gd name="connsiteX1" fmla="*/ 1721805 w 3443610"/>
                <a:gd name="connsiteY1" fmla="*/ 0 h 1803796"/>
                <a:gd name="connsiteX2" fmla="*/ 3443610 w 3443610"/>
                <a:gd name="connsiteY2" fmla="*/ 901898 h 1803796"/>
                <a:gd name="connsiteX3" fmla="*/ 1721805 w 3443610"/>
                <a:gd name="connsiteY3" fmla="*/ 1803796 h 1803796"/>
                <a:gd name="connsiteX4" fmla="*/ 0 w 3443610"/>
                <a:gd name="connsiteY4" fmla="*/ 901898 h 1803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43610" h="1803796">
                  <a:moveTo>
                    <a:pt x="0" y="901898"/>
                  </a:moveTo>
                  <a:cubicBezTo>
                    <a:pt x="0" y="403793"/>
                    <a:pt x="770878" y="0"/>
                    <a:pt x="1721805" y="0"/>
                  </a:cubicBezTo>
                  <a:cubicBezTo>
                    <a:pt x="2672732" y="0"/>
                    <a:pt x="3443610" y="403793"/>
                    <a:pt x="3443610" y="901898"/>
                  </a:cubicBezTo>
                  <a:cubicBezTo>
                    <a:pt x="3443610" y="1400003"/>
                    <a:pt x="2672732" y="1803796"/>
                    <a:pt x="1721805" y="1803796"/>
                  </a:cubicBezTo>
                  <a:cubicBezTo>
                    <a:pt x="770878" y="1803796"/>
                    <a:pt x="0" y="1400003"/>
                    <a:pt x="0" y="901898"/>
                  </a:cubicBezTo>
                  <a:close/>
                </a:path>
              </a:pathLst>
            </a:custGeom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p3d prstMaterial="metal">
              <a:bevelT w="88900" h="88900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-2685386"/>
                <a:satOff val="5781"/>
                <a:lumOff val="-628"/>
                <a:alphaOff val="0"/>
              </a:schemeClr>
            </a:fillRef>
            <a:effectRef idx="0">
              <a:schemeClr val="accent4">
                <a:hueOff val="-2685386"/>
                <a:satOff val="5781"/>
                <a:lumOff val="-628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55105" tIns="314960" rIns="555105" bIns="314960" numCol="1" spcCol="1270" anchor="ctr" anchorCtr="0">
              <a:noAutofit/>
            </a:bodyPr>
            <a:lstStyle/>
            <a:p>
              <a:pPr lvl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40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ГАИ</a:t>
              </a:r>
              <a:endParaRPr lang="ru-RU" sz="40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1" name="Полилиния 10"/>
            <p:cNvSpPr/>
            <p:nvPr/>
          </p:nvSpPr>
          <p:spPr>
            <a:xfrm rot="1336464">
              <a:off x="7961530" y="4039640"/>
              <a:ext cx="747784" cy="613290"/>
            </a:xfrm>
            <a:custGeom>
              <a:avLst/>
              <a:gdLst>
                <a:gd name="connsiteX0" fmla="*/ 0 w 747784"/>
                <a:gd name="connsiteY0" fmla="*/ 122658 h 613290"/>
                <a:gd name="connsiteX1" fmla="*/ 441139 w 747784"/>
                <a:gd name="connsiteY1" fmla="*/ 122658 h 613290"/>
                <a:gd name="connsiteX2" fmla="*/ 441139 w 747784"/>
                <a:gd name="connsiteY2" fmla="*/ 0 h 613290"/>
                <a:gd name="connsiteX3" fmla="*/ 747784 w 747784"/>
                <a:gd name="connsiteY3" fmla="*/ 306645 h 613290"/>
                <a:gd name="connsiteX4" fmla="*/ 441139 w 747784"/>
                <a:gd name="connsiteY4" fmla="*/ 613290 h 613290"/>
                <a:gd name="connsiteX5" fmla="*/ 441139 w 747784"/>
                <a:gd name="connsiteY5" fmla="*/ 490632 h 613290"/>
                <a:gd name="connsiteX6" fmla="*/ 0 w 747784"/>
                <a:gd name="connsiteY6" fmla="*/ 490632 h 613290"/>
                <a:gd name="connsiteX7" fmla="*/ 0 w 747784"/>
                <a:gd name="connsiteY7" fmla="*/ 122658 h 61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47784" h="613290">
                  <a:moveTo>
                    <a:pt x="0" y="122658"/>
                  </a:moveTo>
                  <a:lnTo>
                    <a:pt x="441139" y="122658"/>
                  </a:lnTo>
                  <a:lnTo>
                    <a:pt x="441139" y="0"/>
                  </a:lnTo>
                  <a:lnTo>
                    <a:pt x="747784" y="306645"/>
                  </a:lnTo>
                  <a:lnTo>
                    <a:pt x="441139" y="613290"/>
                  </a:lnTo>
                  <a:lnTo>
                    <a:pt x="441139" y="490632"/>
                  </a:lnTo>
                  <a:lnTo>
                    <a:pt x="0" y="490632"/>
                  </a:lnTo>
                  <a:lnTo>
                    <a:pt x="0" y="122658"/>
                  </a:lnTo>
                  <a:close/>
                </a:path>
              </a:pathLst>
            </a:custGeom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p3d prstMaterial="metal">
              <a:bevelT w="88900" h="889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-5370772"/>
                <a:satOff val="11562"/>
                <a:lumOff val="-1255"/>
                <a:alphaOff val="0"/>
              </a:schemeClr>
            </a:fillRef>
            <a:effectRef idx="0">
              <a:schemeClr val="accent4">
                <a:hueOff val="-5370772"/>
                <a:satOff val="11562"/>
                <a:lumOff val="-1255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122658" rIns="183986" bIns="122657" numCol="1" spcCol="1270" anchor="ctr" anchorCtr="0">
              <a:noAutofit/>
            </a:bodyPr>
            <a:lstStyle/>
            <a:p>
              <a:pPr lvl="0" algn="ctr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600" kern="1200"/>
            </a:p>
          </p:txBody>
        </p:sp>
        <p:sp>
          <p:nvSpPr>
            <p:cNvPr id="12" name="Полилиния 11"/>
            <p:cNvSpPr/>
            <p:nvPr/>
          </p:nvSpPr>
          <p:spPr>
            <a:xfrm>
              <a:off x="8642361" y="4275377"/>
              <a:ext cx="3443610" cy="1803796"/>
            </a:xfrm>
            <a:custGeom>
              <a:avLst/>
              <a:gdLst>
                <a:gd name="connsiteX0" fmla="*/ 0 w 3443610"/>
                <a:gd name="connsiteY0" fmla="*/ 901898 h 1803796"/>
                <a:gd name="connsiteX1" fmla="*/ 1721805 w 3443610"/>
                <a:gd name="connsiteY1" fmla="*/ 0 h 1803796"/>
                <a:gd name="connsiteX2" fmla="*/ 3443610 w 3443610"/>
                <a:gd name="connsiteY2" fmla="*/ 901898 h 1803796"/>
                <a:gd name="connsiteX3" fmla="*/ 1721805 w 3443610"/>
                <a:gd name="connsiteY3" fmla="*/ 1803796 h 1803796"/>
                <a:gd name="connsiteX4" fmla="*/ 0 w 3443610"/>
                <a:gd name="connsiteY4" fmla="*/ 901898 h 1803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43610" h="1803796">
                  <a:moveTo>
                    <a:pt x="0" y="901898"/>
                  </a:moveTo>
                  <a:cubicBezTo>
                    <a:pt x="0" y="403793"/>
                    <a:pt x="770878" y="0"/>
                    <a:pt x="1721805" y="0"/>
                  </a:cubicBezTo>
                  <a:cubicBezTo>
                    <a:pt x="2672732" y="0"/>
                    <a:pt x="3443610" y="403793"/>
                    <a:pt x="3443610" y="901898"/>
                  </a:cubicBezTo>
                  <a:cubicBezTo>
                    <a:pt x="3443610" y="1400003"/>
                    <a:pt x="2672732" y="1803796"/>
                    <a:pt x="1721805" y="1803796"/>
                  </a:cubicBezTo>
                  <a:cubicBezTo>
                    <a:pt x="770878" y="1803796"/>
                    <a:pt x="0" y="1400003"/>
                    <a:pt x="0" y="901898"/>
                  </a:cubicBezTo>
                  <a:close/>
                </a:path>
              </a:pathLst>
            </a:custGeom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p3d prstMaterial="metal">
              <a:bevelT w="88900" h="88900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-5370772"/>
                <a:satOff val="11562"/>
                <a:lumOff val="-1255"/>
                <a:alphaOff val="0"/>
              </a:schemeClr>
            </a:fillRef>
            <a:effectRef idx="0">
              <a:schemeClr val="accent4">
                <a:hueOff val="-5370772"/>
                <a:satOff val="11562"/>
                <a:lumOff val="-1255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55105" tIns="314960" rIns="555105" bIns="314960" numCol="1" spcCol="1270" anchor="ctr" anchorCtr="0">
              <a:noAutofit/>
            </a:bodyPr>
            <a:lstStyle/>
            <a:p>
              <a:pPr lvl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40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КАФЕ</a:t>
              </a:r>
              <a:endParaRPr lang="ru-RU" sz="40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" name="Полилиния 12"/>
            <p:cNvSpPr/>
            <p:nvPr/>
          </p:nvSpPr>
          <p:spPr>
            <a:xfrm rot="5176116">
              <a:off x="5995453" y="4216012"/>
              <a:ext cx="343742" cy="613290"/>
            </a:xfrm>
            <a:custGeom>
              <a:avLst/>
              <a:gdLst>
                <a:gd name="connsiteX0" fmla="*/ 0 w 343742"/>
                <a:gd name="connsiteY0" fmla="*/ 122658 h 613290"/>
                <a:gd name="connsiteX1" fmla="*/ 171871 w 343742"/>
                <a:gd name="connsiteY1" fmla="*/ 122658 h 613290"/>
                <a:gd name="connsiteX2" fmla="*/ 171871 w 343742"/>
                <a:gd name="connsiteY2" fmla="*/ 0 h 613290"/>
                <a:gd name="connsiteX3" fmla="*/ 343742 w 343742"/>
                <a:gd name="connsiteY3" fmla="*/ 306645 h 613290"/>
                <a:gd name="connsiteX4" fmla="*/ 171871 w 343742"/>
                <a:gd name="connsiteY4" fmla="*/ 613290 h 613290"/>
                <a:gd name="connsiteX5" fmla="*/ 171871 w 343742"/>
                <a:gd name="connsiteY5" fmla="*/ 490632 h 613290"/>
                <a:gd name="connsiteX6" fmla="*/ 0 w 343742"/>
                <a:gd name="connsiteY6" fmla="*/ 490632 h 613290"/>
                <a:gd name="connsiteX7" fmla="*/ 0 w 343742"/>
                <a:gd name="connsiteY7" fmla="*/ 122658 h 61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3742" h="613290">
                  <a:moveTo>
                    <a:pt x="0" y="122658"/>
                  </a:moveTo>
                  <a:lnTo>
                    <a:pt x="171871" y="122658"/>
                  </a:lnTo>
                  <a:lnTo>
                    <a:pt x="171871" y="0"/>
                  </a:lnTo>
                  <a:lnTo>
                    <a:pt x="343742" y="306645"/>
                  </a:lnTo>
                  <a:lnTo>
                    <a:pt x="171871" y="613290"/>
                  </a:lnTo>
                  <a:lnTo>
                    <a:pt x="171871" y="490632"/>
                  </a:lnTo>
                  <a:lnTo>
                    <a:pt x="0" y="490632"/>
                  </a:lnTo>
                  <a:lnTo>
                    <a:pt x="0" y="122658"/>
                  </a:lnTo>
                  <a:close/>
                </a:path>
              </a:pathLst>
            </a:custGeom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p3d prstMaterial="metal">
              <a:bevelT w="88900" h="889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-8056159"/>
                <a:satOff val="17342"/>
                <a:lumOff val="-1883"/>
                <a:alphaOff val="0"/>
              </a:schemeClr>
            </a:fillRef>
            <a:effectRef idx="0">
              <a:schemeClr val="accent4">
                <a:hueOff val="-8056159"/>
                <a:satOff val="17342"/>
                <a:lumOff val="-1883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122657" rIns="103122" bIns="122658" numCol="1" spcCol="1270" anchor="ctr" anchorCtr="0">
              <a:noAutofit/>
            </a:bodyPr>
            <a:lstStyle/>
            <a:p>
              <a:pPr lvl="0" algn="ctr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600" kern="1200"/>
            </a:p>
          </p:txBody>
        </p:sp>
        <p:sp>
          <p:nvSpPr>
            <p:cNvPr id="14" name="Полилиния 13"/>
            <p:cNvSpPr/>
            <p:nvPr/>
          </p:nvSpPr>
          <p:spPr>
            <a:xfrm>
              <a:off x="4526042" y="4855438"/>
              <a:ext cx="3443610" cy="1803796"/>
            </a:xfrm>
            <a:custGeom>
              <a:avLst/>
              <a:gdLst>
                <a:gd name="connsiteX0" fmla="*/ 0 w 3443610"/>
                <a:gd name="connsiteY0" fmla="*/ 901898 h 1803796"/>
                <a:gd name="connsiteX1" fmla="*/ 1721805 w 3443610"/>
                <a:gd name="connsiteY1" fmla="*/ 0 h 1803796"/>
                <a:gd name="connsiteX2" fmla="*/ 3443610 w 3443610"/>
                <a:gd name="connsiteY2" fmla="*/ 901898 h 1803796"/>
                <a:gd name="connsiteX3" fmla="*/ 1721805 w 3443610"/>
                <a:gd name="connsiteY3" fmla="*/ 1803796 h 1803796"/>
                <a:gd name="connsiteX4" fmla="*/ 0 w 3443610"/>
                <a:gd name="connsiteY4" fmla="*/ 901898 h 1803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43610" h="1803796">
                  <a:moveTo>
                    <a:pt x="0" y="901898"/>
                  </a:moveTo>
                  <a:cubicBezTo>
                    <a:pt x="0" y="403793"/>
                    <a:pt x="770878" y="0"/>
                    <a:pt x="1721805" y="0"/>
                  </a:cubicBezTo>
                  <a:cubicBezTo>
                    <a:pt x="2672732" y="0"/>
                    <a:pt x="3443610" y="403793"/>
                    <a:pt x="3443610" y="901898"/>
                  </a:cubicBezTo>
                  <a:cubicBezTo>
                    <a:pt x="3443610" y="1400003"/>
                    <a:pt x="2672732" y="1803796"/>
                    <a:pt x="1721805" y="1803796"/>
                  </a:cubicBezTo>
                  <a:cubicBezTo>
                    <a:pt x="770878" y="1803796"/>
                    <a:pt x="0" y="1400003"/>
                    <a:pt x="0" y="901898"/>
                  </a:cubicBezTo>
                  <a:close/>
                </a:path>
              </a:pathLst>
            </a:custGeom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p3d prstMaterial="metal">
              <a:bevelT w="88900" h="88900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-8056159"/>
                <a:satOff val="17342"/>
                <a:lumOff val="-1883"/>
                <a:alphaOff val="0"/>
              </a:schemeClr>
            </a:fillRef>
            <a:effectRef idx="0">
              <a:schemeClr val="accent4">
                <a:hueOff val="-8056159"/>
                <a:satOff val="17342"/>
                <a:lumOff val="-1883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29705" tIns="289560" rIns="529705" bIns="28956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ПОЛИКЛИННИКА</a:t>
              </a:r>
              <a:endParaRPr lang="ru-RU" sz="20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5" name="Полилиния 14"/>
            <p:cNvSpPr/>
            <p:nvPr/>
          </p:nvSpPr>
          <p:spPr>
            <a:xfrm rot="20198844">
              <a:off x="3575783" y="4053579"/>
              <a:ext cx="726773" cy="613291"/>
            </a:xfrm>
            <a:custGeom>
              <a:avLst/>
              <a:gdLst>
                <a:gd name="connsiteX0" fmla="*/ 0 w 726773"/>
                <a:gd name="connsiteY0" fmla="*/ 122658 h 613290"/>
                <a:gd name="connsiteX1" fmla="*/ 420128 w 726773"/>
                <a:gd name="connsiteY1" fmla="*/ 122658 h 613290"/>
                <a:gd name="connsiteX2" fmla="*/ 420128 w 726773"/>
                <a:gd name="connsiteY2" fmla="*/ 0 h 613290"/>
                <a:gd name="connsiteX3" fmla="*/ 726773 w 726773"/>
                <a:gd name="connsiteY3" fmla="*/ 306645 h 613290"/>
                <a:gd name="connsiteX4" fmla="*/ 420128 w 726773"/>
                <a:gd name="connsiteY4" fmla="*/ 613290 h 613290"/>
                <a:gd name="connsiteX5" fmla="*/ 420128 w 726773"/>
                <a:gd name="connsiteY5" fmla="*/ 490632 h 613290"/>
                <a:gd name="connsiteX6" fmla="*/ 0 w 726773"/>
                <a:gd name="connsiteY6" fmla="*/ 490632 h 613290"/>
                <a:gd name="connsiteX7" fmla="*/ 0 w 726773"/>
                <a:gd name="connsiteY7" fmla="*/ 122658 h 61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26773" h="613290">
                  <a:moveTo>
                    <a:pt x="726773" y="490632"/>
                  </a:moveTo>
                  <a:lnTo>
                    <a:pt x="306645" y="490632"/>
                  </a:lnTo>
                  <a:lnTo>
                    <a:pt x="306645" y="613290"/>
                  </a:lnTo>
                  <a:lnTo>
                    <a:pt x="0" y="306645"/>
                  </a:lnTo>
                  <a:lnTo>
                    <a:pt x="306645" y="0"/>
                  </a:lnTo>
                  <a:lnTo>
                    <a:pt x="306645" y="122658"/>
                  </a:lnTo>
                  <a:lnTo>
                    <a:pt x="726773" y="122658"/>
                  </a:lnTo>
                  <a:lnTo>
                    <a:pt x="726773" y="490632"/>
                  </a:lnTo>
                  <a:close/>
                </a:path>
              </a:pathLst>
            </a:custGeom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p3d prstMaterial="metal">
              <a:bevelT w="88900" h="889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-10741544"/>
                <a:satOff val="23123"/>
                <a:lumOff val="-2510"/>
                <a:alphaOff val="0"/>
              </a:schemeClr>
            </a:fillRef>
            <a:effectRef idx="0">
              <a:schemeClr val="accent4">
                <a:hueOff val="-10741544"/>
                <a:satOff val="23123"/>
                <a:lumOff val="-251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83986" tIns="122659" rIns="0" bIns="122657" numCol="1" spcCol="1270" anchor="ctr" anchorCtr="0">
              <a:noAutofit/>
            </a:bodyPr>
            <a:lstStyle/>
            <a:p>
              <a:pPr lvl="0" algn="ctr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600" kern="1200"/>
            </a:p>
          </p:txBody>
        </p:sp>
        <p:sp>
          <p:nvSpPr>
            <p:cNvPr id="16" name="Полилиния 15"/>
            <p:cNvSpPr/>
            <p:nvPr/>
          </p:nvSpPr>
          <p:spPr>
            <a:xfrm>
              <a:off x="240375" y="4311905"/>
              <a:ext cx="3443610" cy="1803796"/>
            </a:xfrm>
            <a:custGeom>
              <a:avLst/>
              <a:gdLst>
                <a:gd name="connsiteX0" fmla="*/ 0 w 3443610"/>
                <a:gd name="connsiteY0" fmla="*/ 901898 h 1803796"/>
                <a:gd name="connsiteX1" fmla="*/ 1721805 w 3443610"/>
                <a:gd name="connsiteY1" fmla="*/ 0 h 1803796"/>
                <a:gd name="connsiteX2" fmla="*/ 3443610 w 3443610"/>
                <a:gd name="connsiteY2" fmla="*/ 901898 h 1803796"/>
                <a:gd name="connsiteX3" fmla="*/ 1721805 w 3443610"/>
                <a:gd name="connsiteY3" fmla="*/ 1803796 h 1803796"/>
                <a:gd name="connsiteX4" fmla="*/ 0 w 3443610"/>
                <a:gd name="connsiteY4" fmla="*/ 901898 h 1803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43610" h="1803796">
                  <a:moveTo>
                    <a:pt x="0" y="901898"/>
                  </a:moveTo>
                  <a:cubicBezTo>
                    <a:pt x="0" y="403793"/>
                    <a:pt x="770878" y="0"/>
                    <a:pt x="1721805" y="0"/>
                  </a:cubicBezTo>
                  <a:cubicBezTo>
                    <a:pt x="2672732" y="0"/>
                    <a:pt x="3443610" y="403793"/>
                    <a:pt x="3443610" y="901898"/>
                  </a:cubicBezTo>
                  <a:cubicBezTo>
                    <a:pt x="3443610" y="1400003"/>
                    <a:pt x="2672732" y="1803796"/>
                    <a:pt x="1721805" y="1803796"/>
                  </a:cubicBezTo>
                  <a:cubicBezTo>
                    <a:pt x="770878" y="1803796"/>
                    <a:pt x="0" y="1400003"/>
                    <a:pt x="0" y="901898"/>
                  </a:cubicBezTo>
                  <a:close/>
                </a:path>
              </a:pathLst>
            </a:custGeom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p3d prstMaterial="metal">
              <a:bevelT w="88900" h="88900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-10741544"/>
                <a:satOff val="23123"/>
                <a:lumOff val="-2510"/>
                <a:alphaOff val="0"/>
              </a:schemeClr>
            </a:fillRef>
            <a:effectRef idx="0">
              <a:schemeClr val="accent4">
                <a:hueOff val="-10741544"/>
                <a:satOff val="23123"/>
                <a:lumOff val="-251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55105" tIns="314960" rIns="555105" bIns="314960" numCol="1" spcCol="1270" anchor="ctr" anchorCtr="0">
              <a:noAutofit/>
            </a:bodyPr>
            <a:lstStyle/>
            <a:p>
              <a:pPr lvl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40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СЕМЬЯ</a:t>
              </a:r>
              <a:endParaRPr lang="ru-RU" sz="18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7" name="Полилиния 16"/>
            <p:cNvSpPr/>
            <p:nvPr/>
          </p:nvSpPr>
          <p:spPr>
            <a:xfrm rot="23057514">
              <a:off x="3623709" y="2171608"/>
              <a:ext cx="731658" cy="613291"/>
            </a:xfrm>
            <a:custGeom>
              <a:avLst/>
              <a:gdLst>
                <a:gd name="connsiteX0" fmla="*/ 0 w 731658"/>
                <a:gd name="connsiteY0" fmla="*/ 122658 h 613290"/>
                <a:gd name="connsiteX1" fmla="*/ 425013 w 731658"/>
                <a:gd name="connsiteY1" fmla="*/ 122658 h 613290"/>
                <a:gd name="connsiteX2" fmla="*/ 425013 w 731658"/>
                <a:gd name="connsiteY2" fmla="*/ 0 h 613290"/>
                <a:gd name="connsiteX3" fmla="*/ 731658 w 731658"/>
                <a:gd name="connsiteY3" fmla="*/ 306645 h 613290"/>
                <a:gd name="connsiteX4" fmla="*/ 425013 w 731658"/>
                <a:gd name="connsiteY4" fmla="*/ 613290 h 613290"/>
                <a:gd name="connsiteX5" fmla="*/ 425013 w 731658"/>
                <a:gd name="connsiteY5" fmla="*/ 490632 h 613290"/>
                <a:gd name="connsiteX6" fmla="*/ 0 w 731658"/>
                <a:gd name="connsiteY6" fmla="*/ 490632 h 613290"/>
                <a:gd name="connsiteX7" fmla="*/ 0 w 731658"/>
                <a:gd name="connsiteY7" fmla="*/ 122658 h 61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31658" h="613290">
                  <a:moveTo>
                    <a:pt x="731658" y="490632"/>
                  </a:moveTo>
                  <a:lnTo>
                    <a:pt x="306645" y="490632"/>
                  </a:lnTo>
                  <a:lnTo>
                    <a:pt x="306645" y="613290"/>
                  </a:lnTo>
                  <a:lnTo>
                    <a:pt x="0" y="306645"/>
                  </a:lnTo>
                  <a:lnTo>
                    <a:pt x="306645" y="0"/>
                  </a:lnTo>
                  <a:lnTo>
                    <a:pt x="306645" y="122658"/>
                  </a:lnTo>
                  <a:lnTo>
                    <a:pt x="731658" y="122658"/>
                  </a:lnTo>
                  <a:lnTo>
                    <a:pt x="731658" y="490632"/>
                  </a:lnTo>
                  <a:close/>
                </a:path>
              </a:pathLst>
            </a:custGeom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p3d prstMaterial="metal">
              <a:bevelT w="88900" h="889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-13426931"/>
                <a:satOff val="28904"/>
                <a:lumOff val="-3138"/>
                <a:alphaOff val="0"/>
              </a:schemeClr>
            </a:fillRef>
            <a:effectRef idx="0">
              <a:schemeClr val="accent4">
                <a:hueOff val="-13426931"/>
                <a:satOff val="28904"/>
                <a:lumOff val="-3138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83987" tIns="122659" rIns="-1" bIns="122657" numCol="1" spcCol="1270" anchor="ctr" anchorCtr="0">
              <a:noAutofit/>
            </a:bodyPr>
            <a:lstStyle/>
            <a:p>
              <a:pPr lvl="0" algn="ctr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600" kern="1200"/>
            </a:p>
          </p:txBody>
        </p:sp>
        <p:sp>
          <p:nvSpPr>
            <p:cNvPr id="18" name="Полилиния 17"/>
            <p:cNvSpPr/>
            <p:nvPr/>
          </p:nvSpPr>
          <p:spPr>
            <a:xfrm>
              <a:off x="315354" y="695155"/>
              <a:ext cx="3443610" cy="1803796"/>
            </a:xfrm>
            <a:custGeom>
              <a:avLst/>
              <a:gdLst>
                <a:gd name="connsiteX0" fmla="*/ 0 w 3443610"/>
                <a:gd name="connsiteY0" fmla="*/ 901898 h 1803796"/>
                <a:gd name="connsiteX1" fmla="*/ 1721805 w 3443610"/>
                <a:gd name="connsiteY1" fmla="*/ 0 h 1803796"/>
                <a:gd name="connsiteX2" fmla="*/ 3443610 w 3443610"/>
                <a:gd name="connsiteY2" fmla="*/ 901898 h 1803796"/>
                <a:gd name="connsiteX3" fmla="*/ 1721805 w 3443610"/>
                <a:gd name="connsiteY3" fmla="*/ 1803796 h 1803796"/>
                <a:gd name="connsiteX4" fmla="*/ 0 w 3443610"/>
                <a:gd name="connsiteY4" fmla="*/ 901898 h 1803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43610" h="1803796">
                  <a:moveTo>
                    <a:pt x="0" y="901898"/>
                  </a:moveTo>
                  <a:cubicBezTo>
                    <a:pt x="0" y="403793"/>
                    <a:pt x="770878" y="0"/>
                    <a:pt x="1721805" y="0"/>
                  </a:cubicBezTo>
                  <a:cubicBezTo>
                    <a:pt x="2672732" y="0"/>
                    <a:pt x="3443610" y="403793"/>
                    <a:pt x="3443610" y="901898"/>
                  </a:cubicBezTo>
                  <a:cubicBezTo>
                    <a:pt x="3443610" y="1400003"/>
                    <a:pt x="2672732" y="1803796"/>
                    <a:pt x="1721805" y="1803796"/>
                  </a:cubicBezTo>
                  <a:cubicBezTo>
                    <a:pt x="770878" y="1803796"/>
                    <a:pt x="0" y="1400003"/>
                    <a:pt x="0" y="901898"/>
                  </a:cubicBezTo>
                  <a:close/>
                </a:path>
              </a:pathLst>
            </a:custGeom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p3d prstMaterial="metal">
              <a:bevelT w="88900" h="88900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-13426931"/>
                <a:satOff val="28904"/>
                <a:lumOff val="-3138"/>
                <a:alphaOff val="0"/>
              </a:schemeClr>
            </a:fillRef>
            <a:effectRef idx="0">
              <a:schemeClr val="accent4">
                <a:hueOff val="-13426931"/>
                <a:satOff val="28904"/>
                <a:lumOff val="-3138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39865" tIns="299720" rIns="539865" bIns="299720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8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ВЫСТАВКА</a:t>
              </a:r>
              <a:endParaRPr lang="ru-RU" sz="28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0110134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8210831"/>
              </p:ext>
            </p:extLst>
          </p:nvPr>
        </p:nvGraphicFramePr>
        <p:xfrm>
          <a:off x="225286" y="119270"/>
          <a:ext cx="11781183" cy="6625436"/>
        </p:xfrm>
        <a:graphic>
          <a:graphicData uri="http://schemas.openxmlformats.org/drawingml/2006/table">
            <a:tbl>
              <a:tblPr firstRow="1" bandRow="1">
                <a:tableStyleId>{D113A9D2-9D6B-4929-AA2D-F23B5EE8CBE7}</a:tableStyleId>
              </a:tblPr>
              <a:tblGrid>
                <a:gridCol w="3207027"/>
                <a:gridCol w="4647095"/>
                <a:gridCol w="3927061"/>
              </a:tblGrid>
              <a:tr h="583095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ПРОФЕССИЯ</a:t>
                      </a:r>
                      <a:endParaRPr lang="ru-RU" sz="2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ibl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РОЛЕВЫЕ</a:t>
                      </a:r>
                      <a:r>
                        <a:rPr lang="ru-RU" sz="2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ДЕЙСТВИЯ</a:t>
                      </a:r>
                      <a:endParaRPr lang="ru-RU" sz="2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ibl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ОБОРУДОВАНИЕ</a:t>
                      </a:r>
                      <a:endParaRPr lang="ru-RU" sz="2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iblet"/>
                      <a:lightRig rig="flood" dir="t"/>
                    </a:cell3D>
                  </a:tcPr>
                </a:tc>
              </a:tr>
              <a:tr h="1298713">
                <a:tc>
                  <a:txBody>
                    <a:bodyPr/>
                    <a:lstStyle/>
                    <a:p>
                      <a:pPr marL="0" indent="0" algn="ctr">
                        <a:buFont typeface="Wingdings" panose="05000000000000000000" pitchFamily="2" charset="2"/>
                        <a:buNone/>
                      </a:pPr>
                      <a:r>
                        <a:rPr lang="ru-RU" sz="2000" b="1" u="sng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СЕМЬЯ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МАМА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ПАПА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Я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ibl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ОБСУЖДЕНИЕ ПРОБЛЕМЫ</a:t>
                      </a:r>
                      <a:endParaRPr lang="ru-RU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iblet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ТЕЛЕФОН,</a:t>
                      </a:r>
                      <a:r>
                        <a:rPr lang="ru-RU" sz="2000" baseline="0" dirty="0" smtClean="0"/>
                        <a:t> ГАЗЕТЫ, РЕКЛАМА,</a:t>
                      </a:r>
                    </a:p>
                    <a:p>
                      <a:pPr algn="ctr"/>
                      <a:r>
                        <a:rPr lang="ru-RU" sz="2000" baseline="0" dirty="0" smtClean="0"/>
                        <a:t>СРЕДСТВА МАССОВОЙ ИНФОРМАЦИИ</a:t>
                      </a:r>
                      <a:endParaRPr lang="ru-RU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iblet"/>
                      <a:lightRig rig="flood" dir="t"/>
                    </a:cell3D>
                  </a:tcPr>
                </a:tc>
              </a:tr>
              <a:tr h="1226501">
                <a:tc>
                  <a:txBody>
                    <a:bodyPr/>
                    <a:lstStyle/>
                    <a:p>
                      <a:pPr algn="ctr"/>
                      <a:r>
                        <a:rPr lang="ru-RU" sz="2000" b="1" u="sng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ВЫСТАВКА</a:t>
                      </a:r>
                    </a:p>
                    <a:p>
                      <a:pPr marL="285750" indent="-285750" algn="l">
                        <a:buFont typeface="Wingdings" panose="05000000000000000000" pitchFamily="2" charset="2"/>
                        <a:buChar char="Ø"/>
                      </a:pPr>
                      <a:r>
                        <a:rPr lang="ru-RU" b="0" u="non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РУКОВОДИТЕЛЬ</a:t>
                      </a:r>
                    </a:p>
                    <a:p>
                      <a:pPr marL="285750" indent="-285750" algn="l">
                        <a:buFont typeface="Wingdings" panose="05000000000000000000" pitchFamily="2" charset="2"/>
                        <a:buChar char="Ø"/>
                      </a:pPr>
                      <a:r>
                        <a:rPr lang="ru-RU" b="0" u="non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ОРГАНИЗАТОР</a:t>
                      </a:r>
                      <a:endParaRPr lang="ru-RU" b="0" u="none" dirty="0"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ibl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РАССКАЗ</a:t>
                      </a:r>
                      <a:r>
                        <a:rPr lang="ru-RU" sz="2000" baseline="0" dirty="0" smtClean="0"/>
                        <a:t> И ПОКАЗ АВТОМОБИЛЕЙ</a:t>
                      </a:r>
                      <a:endParaRPr lang="ru-RU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ibl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АВТОМОБИЛИ,</a:t>
                      </a:r>
                      <a:r>
                        <a:rPr lang="ru-RU" sz="2000" baseline="0" dirty="0" smtClean="0"/>
                        <a:t> БИЛЕТЫ, ДЕНЕЖНЫЕ СРЕДСТВА</a:t>
                      </a:r>
                      <a:endParaRPr lang="ru-RU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iblet"/>
                      <a:lightRig rig="flood" dir="t"/>
                    </a:cell3D>
                  </a:tcPr>
                </a:tc>
              </a:tr>
              <a:tr h="1166191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u="sng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АВТОСАЛОН</a:t>
                      </a: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ru-RU" sz="2000" b="0" u="non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МЕНЕДЖЕР</a:t>
                      </a: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ru-RU" sz="2000" b="0" u="non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КАССИР</a:t>
                      </a: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ibl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/>
                      </a:r>
                      <a:br>
                        <a:rPr lang="ru-RU" sz="2000" dirty="0" smtClean="0"/>
                      </a:br>
                      <a:r>
                        <a:rPr lang="ru-RU" sz="2000" dirty="0" smtClean="0"/>
                        <a:t>ПРЕДЛОЖЕНИЕ</a:t>
                      </a:r>
                      <a:r>
                        <a:rPr lang="ru-RU" sz="2000" baseline="0" dirty="0" smtClean="0"/>
                        <a:t>, ПОКАЗ, </a:t>
                      </a:r>
                      <a:br>
                        <a:rPr lang="ru-RU" sz="2000" baseline="0" dirty="0" smtClean="0"/>
                      </a:br>
                      <a:r>
                        <a:rPr lang="ru-RU" sz="2000" baseline="0" dirty="0" smtClean="0"/>
                        <a:t>РАССКАЗ, ДЕМОНСТРАЦИЯ</a:t>
                      </a:r>
                      <a:endParaRPr lang="ru-RU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ibl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АВТОМОБИЛИ,</a:t>
                      </a:r>
                      <a:r>
                        <a:rPr lang="ru-RU" sz="2000" baseline="0" dirty="0" smtClean="0"/>
                        <a:t> </a:t>
                      </a:r>
                      <a:br>
                        <a:rPr lang="ru-RU" sz="2000" baseline="0" dirty="0" smtClean="0"/>
                      </a:br>
                      <a:r>
                        <a:rPr lang="ru-RU" sz="2000" dirty="0" smtClean="0"/>
                        <a:t> ЖУРНАЛЫ, КОМПЬЮТЕР,</a:t>
                      </a:r>
                      <a:r>
                        <a:rPr lang="ru-RU" sz="2000" baseline="0" dirty="0" smtClean="0"/>
                        <a:t> </a:t>
                      </a:r>
                      <a:br>
                        <a:rPr lang="ru-RU" sz="2000" baseline="0" dirty="0" smtClean="0"/>
                      </a:br>
                      <a:r>
                        <a:rPr lang="ru-RU" sz="2000" baseline="0" dirty="0" smtClean="0"/>
                        <a:t>КАССА, ДЕНЬГИ</a:t>
                      </a:r>
                      <a:endParaRPr lang="ru-RU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iblet"/>
                      <a:lightRig rig="flood" dir="t"/>
                    </a:cell3D>
                  </a:tcPr>
                </a:tc>
              </a:tr>
              <a:tr h="1724624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u="sng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ГАИ </a:t>
                      </a:r>
                      <a:br>
                        <a:rPr lang="ru-RU" sz="2000" b="1" u="sng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</a:br>
                      <a:endParaRPr lang="ru-RU" sz="2000" b="1" u="sng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marL="342900" marR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ru-RU" sz="2000" b="1" u="non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СОТРУДНИКИ ГИБДД</a:t>
                      </a: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ribl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ОКАЗАНИЕ ПОМОЩИ,</a:t>
                      </a:r>
                      <a:r>
                        <a:rPr lang="ru-RU" sz="2000" baseline="0" dirty="0" smtClean="0"/>
                        <a:t> </a:t>
                      </a:r>
                      <a:br>
                        <a:rPr lang="ru-RU" sz="2000" baseline="0" dirty="0" smtClean="0"/>
                      </a:br>
                      <a:r>
                        <a:rPr lang="ru-RU" sz="2000" baseline="0" dirty="0" smtClean="0"/>
                        <a:t>СЛЕЖЕНИЕ ЗА ПОРЯДКОМ НА ДОРОГАХ,</a:t>
                      </a:r>
                      <a:br>
                        <a:rPr lang="ru-RU" sz="2000" baseline="0" dirty="0" smtClean="0"/>
                      </a:br>
                      <a:r>
                        <a:rPr lang="ru-RU" sz="2000" baseline="0" dirty="0" smtClean="0"/>
                        <a:t>ПРОВЕРКА ДОКУМЕНТОВ, </a:t>
                      </a:r>
                      <a:br>
                        <a:rPr lang="ru-RU" sz="2000" baseline="0" dirty="0" smtClean="0"/>
                      </a:br>
                      <a:r>
                        <a:rPr lang="ru-RU" sz="2000" baseline="0" dirty="0" smtClean="0"/>
                        <a:t>ОСМОТР АВТОМОБИЛЕЙ, </a:t>
                      </a:r>
                      <a:br>
                        <a:rPr lang="ru-RU" sz="2000" baseline="0" dirty="0" smtClean="0"/>
                      </a:br>
                      <a:r>
                        <a:rPr lang="ru-RU" sz="2000" baseline="0" dirty="0" smtClean="0"/>
                        <a:t>ПРИЕМ СДАЧИ ЭКЗАМЕНОВ</a:t>
                      </a:r>
                      <a:endParaRPr lang="ru-RU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ribl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aseline="0" dirty="0" smtClean="0"/>
                        <a:t>СПЕЦИАЛЬНАЯ ФОРМА ОДЕЖДЫ СОТРУДНИКОВ ГИБДД,</a:t>
                      </a:r>
                      <a:br>
                        <a:rPr lang="ru-RU" sz="2000" baseline="0" dirty="0" smtClean="0"/>
                      </a:br>
                      <a:r>
                        <a:rPr lang="ru-RU" sz="2000" baseline="0" dirty="0" smtClean="0"/>
                        <a:t>ЖЕЗЛ, БИНОКЛЬ, РАДАР, РАЦИЯ, СВИСТОК, ДОРОЖНЫЕ ЗНАКИ</a:t>
                      </a:r>
                      <a:br>
                        <a:rPr lang="ru-RU" sz="2000" baseline="0" dirty="0" smtClean="0"/>
                      </a:br>
                      <a:r>
                        <a:rPr lang="ru-RU" sz="2000" baseline="0" dirty="0" smtClean="0"/>
                        <a:t> </a:t>
                      </a:r>
                      <a:endParaRPr lang="ru-RU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 prst="riblet"/>
                      <a:lightRig rig="flood" dir="t"/>
                    </a:cell3D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660719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8637565"/>
              </p:ext>
            </p:extLst>
          </p:nvPr>
        </p:nvGraphicFramePr>
        <p:xfrm>
          <a:off x="225286" y="119267"/>
          <a:ext cx="11781183" cy="6662833"/>
        </p:xfrm>
        <a:graphic>
          <a:graphicData uri="http://schemas.openxmlformats.org/drawingml/2006/table">
            <a:tbl>
              <a:tblPr firstRow="1" bandRow="1">
                <a:tableStyleId>{D113A9D2-9D6B-4929-AA2D-F23B5EE8CBE7}</a:tableStyleId>
              </a:tblPr>
              <a:tblGrid>
                <a:gridCol w="3207027"/>
                <a:gridCol w="4647095"/>
                <a:gridCol w="3927061"/>
              </a:tblGrid>
              <a:tr h="59635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ПРОФЕССИЯ</a:t>
                      </a:r>
                      <a:endParaRPr lang="ru-RU" sz="2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ibl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РОЛЕВЫЕ</a:t>
                      </a:r>
                      <a:r>
                        <a:rPr lang="ru-RU" sz="28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ДЕЙСТВИЯ</a:t>
                      </a:r>
                      <a:endParaRPr lang="ru-RU" sz="2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ibl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ОБОРУДОВАНИЕ</a:t>
                      </a:r>
                      <a:endParaRPr lang="ru-RU" sz="2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iblet"/>
                      <a:lightRig rig="flood" dir="t"/>
                    </a:cell3D>
                  </a:tcPr>
                </a:tc>
              </a:tr>
              <a:tr h="1533170">
                <a:tc>
                  <a:txBody>
                    <a:bodyPr/>
                    <a:lstStyle/>
                    <a:p>
                      <a:pPr marL="0" indent="0" algn="ctr">
                        <a:buFont typeface="Wingdings" panose="05000000000000000000" pitchFamily="2" charset="2"/>
                        <a:buNone/>
                      </a:pPr>
                      <a:r>
                        <a:rPr lang="ru-RU" sz="2000" b="1" u="sng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КАФЕ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ПОВАР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ОФИЦИАНТ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Ø"/>
                      </a:pPr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ПОСЕТИТЕЛЬ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ibl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ПРИГОТОВЛЕНИЕ </a:t>
                      </a:r>
                      <a:r>
                        <a:rPr lang="ru-RU" sz="2000" baseline="0" dirty="0" smtClean="0"/>
                        <a:t>БЛЮД, </a:t>
                      </a:r>
                      <a:br>
                        <a:rPr lang="ru-RU" sz="2000" baseline="0" dirty="0" smtClean="0"/>
                      </a:br>
                      <a:r>
                        <a:rPr lang="ru-RU" sz="2000" baseline="0" dirty="0" smtClean="0"/>
                        <a:t>ВЫБОР СТОЛИКА, ПРИЕМ ЗАКАЗА, РАЗНОС ЗАКАЗА, УБОРКА,</a:t>
                      </a:r>
                      <a:br>
                        <a:rPr lang="ru-RU" sz="2000" baseline="0" dirty="0" smtClean="0"/>
                      </a:br>
                      <a:r>
                        <a:rPr lang="ru-RU" sz="2000" baseline="0" dirty="0" smtClean="0"/>
                        <a:t>ОПЛАТА ЗАКАЗА</a:t>
                      </a:r>
                      <a:endParaRPr lang="ru-RU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iblet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НАБОР ПРОДУКТОВ, ФАРТУКИ, ПОДНОСЫ, МЕНЮ, САЛФЕТКИ</a:t>
                      </a:r>
                      <a:endParaRPr lang="ru-RU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iblet"/>
                      <a:lightRig rig="flood" dir="t"/>
                    </a:cell3D>
                  </a:tcPr>
                </a:tc>
              </a:tr>
              <a:tr h="1952152">
                <a:tc>
                  <a:txBody>
                    <a:bodyPr/>
                    <a:lstStyle/>
                    <a:p>
                      <a:pPr algn="ctr"/>
                      <a:r>
                        <a:rPr lang="ru-RU" sz="2000" b="1" u="sng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ПОЛИКЛИНИКА</a:t>
                      </a:r>
                    </a:p>
                    <a:p>
                      <a:pPr marL="285750" indent="-285750" algn="l">
                        <a:buFont typeface="Wingdings" panose="05000000000000000000" pitchFamily="2" charset="2"/>
                        <a:buChar char="Ø"/>
                      </a:pPr>
                      <a:r>
                        <a:rPr lang="ru-RU" b="0" u="non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ВРАЧ</a:t>
                      </a:r>
                      <a:br>
                        <a:rPr lang="ru-RU" b="0" u="non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</a:br>
                      <a:endParaRPr lang="ru-RU" b="0" u="none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marL="285750" indent="-285750" algn="l">
                        <a:buFont typeface="Wingdings" panose="05000000000000000000" pitchFamily="2" charset="2"/>
                        <a:buChar char="Ø"/>
                      </a:pPr>
                      <a:r>
                        <a:rPr lang="ru-RU" b="0" u="non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МЕД.СЕСТРА</a:t>
                      </a:r>
                      <a:endParaRPr lang="ru-RU" b="0" u="none" dirty="0"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ibl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aseline="0" dirty="0" smtClean="0"/>
                        <a:t>ОСМОТР ПАЦИЕНТА,</a:t>
                      </a:r>
                      <a:br>
                        <a:rPr lang="ru-RU" sz="2000" baseline="0" dirty="0" smtClean="0"/>
                      </a:br>
                      <a:r>
                        <a:rPr lang="ru-RU" sz="2000" dirty="0" smtClean="0"/>
                        <a:t>ПРОВЕДЕНИЕ ОБСЛЕДОВАНИЯ,</a:t>
                      </a:r>
                      <a:r>
                        <a:rPr lang="ru-RU" sz="2000" baseline="0" dirty="0" smtClean="0"/>
                        <a:t> ВЫПИСКА НАПРАВЛЕНИЯ, СПРАВОК, </a:t>
                      </a:r>
                      <a:br>
                        <a:rPr lang="ru-RU" sz="2000" baseline="0" dirty="0" smtClean="0"/>
                      </a:br>
                      <a:r>
                        <a:rPr lang="ru-RU" sz="2000" baseline="0" dirty="0" smtClean="0"/>
                        <a:t>ВЫПОЛНЕНИЕ УКАЗАНИЙ ВРАЧА, ВЫПИСКА, ЗАКЛЮЧЕНИЕ</a:t>
                      </a:r>
                      <a:endParaRPr lang="ru-RU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ibl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МЕД. </a:t>
                      </a:r>
                      <a:r>
                        <a:rPr lang="ru-RU" sz="2000" baseline="0" dirty="0" smtClean="0"/>
                        <a:t>ОБОРУДОВАНИЕ, </a:t>
                      </a:r>
                      <a:br>
                        <a:rPr lang="ru-RU" sz="2000" baseline="0" dirty="0" smtClean="0"/>
                      </a:br>
                      <a:r>
                        <a:rPr lang="ru-RU" sz="2000" baseline="0" dirty="0" smtClean="0"/>
                        <a:t>СПЕЦ. ОДЕЖДА: ХАЛАТЫ, КОСТЮМЫ,ШАПКИ, ПЕРЧАТКИ, МАСКИ, ЛАБОРАТОРНЫЕ ПРИБРЫ, БЛАНКИ, </a:t>
                      </a:r>
                      <a:endParaRPr lang="ru-RU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iblet"/>
                      <a:lightRig rig="flood" dir="t"/>
                    </a:cell3D>
                  </a:tcPr>
                </a:tc>
              </a:tr>
              <a:tr h="2581161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u="sng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АВТОШКОЛА</a:t>
                      </a: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ru-RU" sz="2000" b="0" u="non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ИНСТРУКТОР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lang="ru-RU" sz="2000" b="0" u="none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ru-RU" sz="2000" b="0" u="non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АДМИНИСТРАТОР</a:t>
                      </a: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ibl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ОБУЧЕНИЕ,</a:t>
                      </a:r>
                      <a:r>
                        <a:rPr lang="ru-RU" sz="2000" baseline="0" dirty="0" smtClean="0"/>
                        <a:t> РАССКАЗ, ПОКАЗ, </a:t>
                      </a:r>
                      <a:br>
                        <a:rPr lang="ru-RU" sz="2000" baseline="0" dirty="0" smtClean="0"/>
                      </a:br>
                      <a:r>
                        <a:rPr lang="ru-RU" sz="2000" baseline="0" dirty="0" smtClean="0"/>
                        <a:t>ПРЕДЪЯВЛЕНИЕ ТРЕБОВАНИЙ, ВЫПОЛЕНИЕ ЗАДАНИЙ</a:t>
                      </a:r>
                    </a:p>
                    <a:p>
                      <a:pPr algn="ctr"/>
                      <a:r>
                        <a:rPr lang="ru-RU" sz="2000" baseline="0" dirty="0" smtClean="0"/>
                        <a:t>ЗАПИСЬ НА КУРСЫ, ПРИЕМ КОЛЛЕКТИВНЫХ ЗАЯВОК, ВЫПИСКА – ВЫДАЧА УДОСТОВЕРЕНИЙ, ПЕЧАТЬ, ОПОВЕЩЕНИЕ О НАЧАЛЕ ЗАНЯТИЙ, ВЫДАЧА УЧЕБНОЙ ЛИТЕРАТУРЫ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ibl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АВТОМОБИЛЬ, НАГЛЯДНОЕ</a:t>
                      </a:r>
                      <a:r>
                        <a:rPr lang="ru-RU" sz="2000" baseline="0" dirty="0" smtClean="0"/>
                        <a:t> ПОСОБИЕ ПО ПДД, </a:t>
                      </a:r>
                      <a:br>
                        <a:rPr lang="ru-RU" sz="2000" baseline="0" dirty="0" smtClean="0"/>
                      </a:br>
                      <a:r>
                        <a:rPr lang="ru-RU" sz="2000" baseline="0" dirty="0" smtClean="0"/>
                        <a:t>ИЛЛЮСТРАЦИИ, КАРТЫ, СХЕМЫ, ЗНАКИ, УКАЗКА</a:t>
                      </a:r>
                      <a:br>
                        <a:rPr lang="ru-RU" sz="2000" baseline="0" dirty="0" smtClean="0"/>
                      </a:br>
                      <a:r>
                        <a:rPr lang="ru-RU" sz="2000" baseline="0" dirty="0" smtClean="0"/>
                        <a:t>БЛОКНОТ, РУЧКА, ТЕЛЕФОН , БЛАНКИ, ПЕЧАТЬ, ВОДИТЕЛЬСКИЕ ПРАВА</a:t>
                      </a:r>
                      <a:endParaRPr lang="ru-RU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riblet"/>
                      <a:lightRig rig="flood" dir="t"/>
                    </a:cell3D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807116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0416" y="318051"/>
            <a:ext cx="5857461" cy="615605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БУДЬТЕ ВНИМАТЕЛЬНЫ</a:t>
            </a:r>
            <a:b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 ДОРОГАХ!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321888" y="1017983"/>
            <a:ext cx="6341583" cy="47561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1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48904234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33669" y="4107021"/>
            <a:ext cx="10866783" cy="241304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ru-RU" sz="11500" b="1" dirty="0" smtClean="0">
                <a:ln w="38100">
                  <a:solidFill>
                    <a:schemeClr val="accent1"/>
                  </a:solidFill>
                  <a:prstDash val="solid"/>
                </a:ln>
                <a:solidFill>
                  <a:srgbClr val="92D05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СПАСИБО </a:t>
            </a:r>
            <a:br>
              <a:rPr lang="ru-RU" sz="11500" b="1" dirty="0" smtClean="0">
                <a:ln w="38100">
                  <a:solidFill>
                    <a:schemeClr val="accent1"/>
                  </a:solidFill>
                  <a:prstDash val="solid"/>
                </a:ln>
                <a:solidFill>
                  <a:srgbClr val="92D05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</a:br>
            <a:r>
              <a:rPr lang="ru-RU" sz="11500" b="1" dirty="0" smtClean="0">
                <a:ln w="38100">
                  <a:solidFill>
                    <a:schemeClr val="accent1"/>
                  </a:solidFill>
                  <a:prstDash val="solid"/>
                </a:ln>
                <a:solidFill>
                  <a:srgbClr val="92D05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ЗА ВНИМАНИЕ!</a:t>
            </a:r>
            <a:endParaRPr lang="ru-RU" sz="11500" b="1" dirty="0">
              <a:ln w="38100">
                <a:solidFill>
                  <a:schemeClr val="accent1"/>
                </a:solidFill>
                <a:prstDash val="solid"/>
              </a:ln>
              <a:solidFill>
                <a:srgbClr val="92D050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4277639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39431" y="658613"/>
            <a:ext cx="10442713" cy="3869635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по сюжетно-ролевой игре в подготовительной к школе группе </a:t>
            </a:r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№12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«АВТОШКОЛА»</a:t>
            </a:r>
            <a:endParaRPr lang="ru-RU" b="1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91644" y="4849933"/>
            <a:ext cx="9303026" cy="1813914"/>
          </a:xfrm>
        </p:spPr>
        <p:txBody>
          <a:bodyPr>
            <a:noAutofit/>
          </a:bodyPr>
          <a:lstStyle/>
          <a:p>
            <a:pPr algn="r"/>
            <a:r>
              <a:rPr lang="ru-RU" sz="2800" b="1" dirty="0" smtClean="0"/>
              <a:t>Разработчик проекта:</a:t>
            </a:r>
            <a:br>
              <a:rPr lang="ru-RU" sz="2800" b="1" dirty="0" smtClean="0"/>
            </a:br>
            <a:r>
              <a:rPr lang="ru-RU" sz="2800" b="1" dirty="0" smtClean="0"/>
              <a:t>Воспитатель высшей </a:t>
            </a:r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ru-RU" sz="2800" b="1" dirty="0" smtClean="0"/>
              <a:t>квалификационной категории </a:t>
            </a:r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ru-RU" sz="2800" b="1" dirty="0" err="1" smtClean="0"/>
              <a:t>Красковская</a:t>
            </a:r>
            <a:r>
              <a:rPr lang="ru-RU" sz="2800" b="1" dirty="0" smtClean="0"/>
              <a:t> Е.В.</a:t>
            </a:r>
            <a:br>
              <a:rPr lang="ru-RU" sz="2800" b="1" dirty="0" smtClean="0"/>
            </a:b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82102244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0992" y="1749287"/>
            <a:ext cx="10561982" cy="548640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Известно, что привычки закрепленные в детстве остаются на всю жизнь, поэтому одной из важных проблем в обеспечении безопасности дорожного движения является профилактика детского дорожного травматизма в дошкольном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учреждении.</a:t>
            </a:r>
          </a:p>
          <a:p>
            <a:pPr marL="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безопасности дорожного движения на данный момент является одной из достаточно важных городских проблем, поэтому изучение правил дорожного движения является одной из ведущих задач на сегодняшний день.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данной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 заставила нас задуматься о создании сюжетно-ролевой игры «Автошкола», т.к. игра является формой активного творческого отражения ребенка, окружающих жизни людей. В игре ребенок творчески воссоздает заинтересовавшие его стороны действительности, отношения между людьми, событиями.</a:t>
            </a:r>
          </a:p>
          <a:p>
            <a:endParaRPr lang="ru-RU" dirty="0"/>
          </a:p>
        </p:txBody>
      </p:sp>
      <p:sp>
        <p:nvSpPr>
          <p:cNvPr id="7" name="Прямоугольник с одним вырезанным углом 6"/>
          <p:cNvSpPr/>
          <p:nvPr/>
        </p:nvSpPr>
        <p:spPr>
          <a:xfrm>
            <a:off x="1696276" y="450573"/>
            <a:ext cx="7301949" cy="967410"/>
          </a:xfrm>
          <a:prstGeom prst="snip1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  <a:endParaRPr lang="ru-RU" sz="11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107216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57806" y="2401956"/>
            <a:ext cx="10018713" cy="312420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представление дошкольников о том, что такое автошкола и для чего она нужна, расширять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знания детей о правилах дорожного движения, о работе сотрудников автошколы и дорожной полиции.</a:t>
            </a:r>
          </a:p>
          <a:p>
            <a:endParaRPr lang="ru-RU" dirty="0"/>
          </a:p>
        </p:txBody>
      </p:sp>
      <p:sp>
        <p:nvSpPr>
          <p:cNvPr id="4" name="Прямоугольник с одним вырезанным углом 3"/>
          <p:cNvSpPr/>
          <p:nvPr/>
        </p:nvSpPr>
        <p:spPr>
          <a:xfrm>
            <a:off x="1868557" y="251792"/>
            <a:ext cx="8070574" cy="1073426"/>
          </a:xfrm>
          <a:prstGeom prst="snip1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ЦЕЛЬ</a:t>
            </a:r>
            <a:endParaRPr lang="ru-RU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743455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64974" y="1222513"/>
            <a:ext cx="10681252" cy="563548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умения применять правила дорожного движения в различных ситуациях, выполнять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усвоенные нормы и правила дорожного движения в общественных местах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творческое воображение.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уважение к труду сотрудникам автошколы и дорожной полиции ГИБДД. </a:t>
            </a:r>
          </a:p>
        </p:txBody>
      </p:sp>
      <p:sp>
        <p:nvSpPr>
          <p:cNvPr id="4" name="Прямоугольник с одним вырезанным углом 3"/>
          <p:cNvSpPr/>
          <p:nvPr/>
        </p:nvSpPr>
        <p:spPr>
          <a:xfrm>
            <a:off x="1908314" y="387626"/>
            <a:ext cx="8070574" cy="1073426"/>
          </a:xfrm>
          <a:prstGeom prst="snip1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ЗАДАЧИ</a:t>
            </a:r>
            <a:endParaRPr lang="ru-RU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853251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49354" y="172279"/>
            <a:ext cx="10018713" cy="125895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 дети подготовительной к школе группе, воспитатели и родители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66152" y="1546677"/>
            <a:ext cx="7195830" cy="507941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9051944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69775" y="1550504"/>
            <a:ext cx="10522225" cy="4903305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осознанного отношения к вопросам личной безопасности и безопасности окружающих.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Проявление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дисциплинарности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выдержки, самостоятельности соблюдения правил дорожного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вижения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предвидеть возможную опасность находить способ ее решения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Знание правил безопасного поведения на улицах города.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с одним вырезанным углом 5"/>
          <p:cNvSpPr/>
          <p:nvPr/>
        </p:nvSpPr>
        <p:spPr>
          <a:xfrm>
            <a:off x="1669775" y="268356"/>
            <a:ext cx="8468138" cy="1123122"/>
          </a:xfrm>
          <a:prstGeom prst="snip1Rect">
            <a:avLst/>
          </a:prstGeom>
          <a:solidFill>
            <a:srgbClr val="92D05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ОЖИДАЕМЫЕ РЕЗУЛЬТАТЫ</a:t>
            </a:r>
            <a:endParaRPr lang="ru-RU" sz="11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835649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углом 4"/>
          <p:cNvSpPr/>
          <p:nvPr/>
        </p:nvSpPr>
        <p:spPr>
          <a:xfrm>
            <a:off x="1775791" y="202095"/>
            <a:ext cx="10018643" cy="1043609"/>
          </a:xfrm>
          <a:prstGeom prst="snip1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ФОРМЫ РЕАЛИЗАЦИИ ПРОЕКТА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2319130" y="1338470"/>
            <a:ext cx="662609" cy="1219200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4464675" y="1391452"/>
            <a:ext cx="662609" cy="2637209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6614376" y="1350064"/>
            <a:ext cx="662609" cy="4123084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8641556" y="1343439"/>
            <a:ext cx="662609" cy="2685222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10668340" y="1350064"/>
            <a:ext cx="662609" cy="1219200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125994" y="2658717"/>
            <a:ext cx="3258584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Познавательная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деятельность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323023" y="4071730"/>
            <a:ext cx="2897333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Продуктивная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деятельность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915248" y="5473148"/>
            <a:ext cx="42898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Игровая деятельность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7697511" y="4133022"/>
            <a:ext cx="255069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Развлечение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9662859" y="2658716"/>
            <a:ext cx="2752677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Работа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родителями </a:t>
            </a:r>
          </a:p>
        </p:txBody>
      </p:sp>
    </p:spTree>
    <p:extLst>
      <p:ext uri="{BB962C8B-B14F-4D97-AF65-F5344CB8AC3E}">
        <p14:creationId xmlns:p14="http://schemas.microsoft.com/office/powerpoint/2010/main" val="124122439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26434" y="516834"/>
            <a:ext cx="4518992" cy="5718313"/>
          </a:xfrm>
        </p:spPr>
        <p:txBody>
          <a:bodyPr>
            <a:noAutofit/>
          </a:bodyPr>
          <a:lstStyle/>
          <a:p>
            <a:pPr algn="ctr">
              <a:buFont typeface="Wingdings" panose="05000000000000000000" pitchFamily="2" charset="2"/>
              <a:buChar char="ü"/>
            </a:pPr>
            <a:r>
              <a:rPr lang="ru-RU" sz="4000" dirty="0"/>
              <a:t>К</a:t>
            </a:r>
            <a:r>
              <a:rPr lang="ru-RU" sz="4000" dirty="0" smtClean="0"/>
              <a:t> организации игры </a:t>
            </a:r>
            <a:br>
              <a:rPr lang="ru-RU" sz="4000" dirty="0" smtClean="0"/>
            </a:br>
            <a:r>
              <a:rPr lang="ru-RU" sz="4000" dirty="0" smtClean="0"/>
              <a:t>(главной игры) «</a:t>
            </a: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АВТОШКОЛА</a:t>
            </a:r>
            <a:r>
              <a:rPr lang="ru-RU" sz="4000" dirty="0" smtClean="0"/>
              <a:t>» подходим постепенно через мини – игры </a:t>
            </a:r>
            <a:endParaRPr lang="ru-RU" sz="40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09"/>
          <a:stretch/>
        </p:blipFill>
        <p:spPr>
          <a:xfrm>
            <a:off x="5645426" y="1166191"/>
            <a:ext cx="6347791" cy="485029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8636041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8BB434"/>
      </a:accent1>
      <a:accent2>
        <a:srgbClr val="33A583"/>
      </a:accent2>
      <a:accent3>
        <a:srgbClr val="3594B4"/>
      </a:accent3>
      <a:accent4>
        <a:srgbClr val="6063B4"/>
      </a:accent4>
      <a:accent5>
        <a:srgbClr val="D35731"/>
      </a:accent5>
      <a:accent6>
        <a:srgbClr val="EBAC4B"/>
      </a:accent6>
      <a:hlink>
        <a:srgbClr val="65AD30"/>
      </a:hlink>
      <a:folHlink>
        <a:srgbClr val="8ED25B"/>
      </a:folHlink>
    </a:clrScheme>
    <a:fontScheme name="Параллакс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arallax" id="{3388167B-A2EB-4685-9635-1831D9AEF8C4}" vid="{1A9F9826-882C-40B9-8F38-5A3B8CFD19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Параллакс</Template>
  <TotalTime>452</TotalTime>
  <Words>339</Words>
  <Application>Microsoft Office PowerPoint</Application>
  <PresentationFormat>Произвольный</PresentationFormat>
  <Paragraphs>86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Параллакс</vt:lpstr>
      <vt:lpstr>Безопасность детей на дороге в первую очередь зависит от взрослых!</vt:lpstr>
      <vt:lpstr>Проект по сюжетно-ролевой игре в подготовительной к школе группе №12 «АВТОШКОЛА»</vt:lpstr>
      <vt:lpstr>Презентация PowerPoint</vt:lpstr>
      <vt:lpstr>Презентация PowerPoint</vt:lpstr>
      <vt:lpstr>Презентация PowerPoint</vt:lpstr>
      <vt:lpstr>Участники проекта дети подготовительной к школе группе, воспитатели и родители.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БУДЬТЕ ВНИМАТЕЛЬНЫ  НА ДОРОГАХ!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проекта по сюжетно-ролевой игре в подготовительной к школе группе №12 «АВТОШКОЛА»</dc:title>
  <dc:creator>ketti9@mail.ru</dc:creator>
  <cp:lastModifiedBy>Дмитрий Горшков</cp:lastModifiedBy>
  <cp:revision>52</cp:revision>
  <dcterms:created xsi:type="dcterms:W3CDTF">2015-02-03T19:19:51Z</dcterms:created>
  <dcterms:modified xsi:type="dcterms:W3CDTF">2018-12-15T22:46:09Z</dcterms:modified>
</cp:coreProperties>
</file>