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2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484794-FECD-4819-83A8-706AD1BF6C5C}" v="3" dt="2018-12-07T16:05:01.7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Ульяна Чуприкова" userId="784493e3f725a38a" providerId="Windows Live" clId="Web-{3F484794-FECD-4819-83A8-706AD1BF6C5C}"/>
    <pc:docChg chg="addSld modSld sldOrd">
      <pc:chgData name="Ульяна Чуприкова" userId="784493e3f725a38a" providerId="Windows Live" clId="Web-{3F484794-FECD-4819-83A8-706AD1BF6C5C}" dt="2018-12-07T17:40:04.279" v="1110" actId="20577"/>
      <pc:docMkLst>
        <pc:docMk/>
      </pc:docMkLst>
      <pc:sldChg chg="modSp">
        <pc:chgData name="Ульяна Чуприкова" userId="784493e3f725a38a" providerId="Windows Live" clId="Web-{3F484794-FECD-4819-83A8-706AD1BF6C5C}" dt="2018-12-07T16:34:59.715" v="770" actId="20577"/>
        <pc:sldMkLst>
          <pc:docMk/>
          <pc:sldMk cId="2261586854" sldId="256"/>
        </pc:sldMkLst>
        <pc:spChg chg="mod">
          <ac:chgData name="Ульяна Чуприкова" userId="784493e3f725a38a" providerId="Windows Live" clId="Web-{3F484794-FECD-4819-83A8-706AD1BF6C5C}" dt="2018-12-07T16:32:04.338" v="629" actId="20577"/>
          <ac:spMkLst>
            <pc:docMk/>
            <pc:sldMk cId="2261586854" sldId="256"/>
            <ac:spMk id="2" creationId="{00000000-0000-0000-0000-000000000000}"/>
          </ac:spMkLst>
        </pc:spChg>
        <pc:spChg chg="mod">
          <ac:chgData name="Ульяна Чуприкова" userId="784493e3f725a38a" providerId="Windows Live" clId="Web-{3F484794-FECD-4819-83A8-706AD1BF6C5C}" dt="2018-12-07T16:34:59.715" v="770" actId="20577"/>
          <ac:spMkLst>
            <pc:docMk/>
            <pc:sldMk cId="2261586854" sldId="256"/>
            <ac:spMk id="3" creationId="{00000000-0000-0000-0000-000000000000}"/>
          </ac:spMkLst>
        </pc:spChg>
      </pc:sldChg>
      <pc:sldChg chg="addSp modSp new">
        <pc:chgData name="Ульяна Чуприкова" userId="784493e3f725a38a" providerId="Windows Live" clId="Web-{3F484794-FECD-4819-83A8-706AD1BF6C5C}" dt="2018-12-07T15:56:06.321" v="175" actId="1076"/>
        <pc:sldMkLst>
          <pc:docMk/>
          <pc:sldMk cId="2893436697" sldId="257"/>
        </pc:sldMkLst>
        <pc:spChg chg="add mod">
          <ac:chgData name="Ульяна Чуприкова" userId="784493e3f725a38a" providerId="Windows Live" clId="Web-{3F484794-FECD-4819-83A8-706AD1BF6C5C}" dt="2018-12-07T15:56:06.321" v="175" actId="1076"/>
          <ac:spMkLst>
            <pc:docMk/>
            <pc:sldMk cId="2893436697" sldId="257"/>
            <ac:spMk id="2" creationId="{DF7545D8-F8A5-443D-A69F-F1208CEEFA2C}"/>
          </ac:spMkLst>
        </pc:spChg>
      </pc:sldChg>
      <pc:sldChg chg="addSp modSp new mod setBg">
        <pc:chgData name="Ульяна Чуприкова" userId="784493e3f725a38a" providerId="Windows Live" clId="Web-{3F484794-FECD-4819-83A8-706AD1BF6C5C}" dt="2018-12-07T15:57:17.760" v="178"/>
        <pc:sldMkLst>
          <pc:docMk/>
          <pc:sldMk cId="3441891350" sldId="258"/>
        </pc:sldMkLst>
        <pc:picChg chg="add mod">
          <ac:chgData name="Ульяна Чуприкова" userId="784493e3f725a38a" providerId="Windows Live" clId="Web-{3F484794-FECD-4819-83A8-706AD1BF6C5C}" dt="2018-12-07T15:57:17.760" v="178"/>
          <ac:picMkLst>
            <pc:docMk/>
            <pc:sldMk cId="3441891350" sldId="258"/>
            <ac:picMk id="2" creationId="{505EC87C-F4E5-41A0-94AD-8DA496F354CE}"/>
          </ac:picMkLst>
        </pc:picChg>
      </pc:sldChg>
      <pc:sldChg chg="addSp modSp new">
        <pc:chgData name="Ульяна Чуприкова" userId="784493e3f725a38a" providerId="Windows Live" clId="Web-{3F484794-FECD-4819-83A8-706AD1BF6C5C}" dt="2018-12-07T15:58:59.573" v="215" actId="20577"/>
        <pc:sldMkLst>
          <pc:docMk/>
          <pc:sldMk cId="806790481" sldId="259"/>
        </pc:sldMkLst>
        <pc:spChg chg="add mod">
          <ac:chgData name="Ульяна Чуприкова" userId="784493e3f725a38a" providerId="Windows Live" clId="Web-{3F484794-FECD-4819-83A8-706AD1BF6C5C}" dt="2018-12-07T15:58:59.573" v="215" actId="20577"/>
          <ac:spMkLst>
            <pc:docMk/>
            <pc:sldMk cId="806790481" sldId="259"/>
            <ac:spMk id="2" creationId="{FA2CF3BC-5BFF-4C4B-9608-DF9B5F6068DE}"/>
          </ac:spMkLst>
        </pc:spChg>
      </pc:sldChg>
      <pc:sldChg chg="addSp modSp new">
        <pc:chgData name="Ульяна Чуприкова" userId="784493e3f725a38a" providerId="Windows Live" clId="Web-{3F484794-FECD-4819-83A8-706AD1BF6C5C}" dt="2018-12-07T16:02:38.481" v="251" actId="20577"/>
        <pc:sldMkLst>
          <pc:docMk/>
          <pc:sldMk cId="2329154193" sldId="260"/>
        </pc:sldMkLst>
        <pc:spChg chg="add mod">
          <ac:chgData name="Ульяна Чуприкова" userId="784493e3f725a38a" providerId="Windows Live" clId="Web-{3F484794-FECD-4819-83A8-706AD1BF6C5C}" dt="2018-12-07T16:02:38.481" v="251" actId="20577"/>
          <ac:spMkLst>
            <pc:docMk/>
            <pc:sldMk cId="2329154193" sldId="260"/>
            <ac:spMk id="2" creationId="{EBDF8E76-B4C4-4380-B5F9-BAA7A3E4B483}"/>
          </ac:spMkLst>
        </pc:spChg>
      </pc:sldChg>
      <pc:sldChg chg="addSp delSp modSp new">
        <pc:chgData name="Ульяна Чуприкова" userId="784493e3f725a38a" providerId="Windows Live" clId="Web-{3F484794-FECD-4819-83A8-706AD1BF6C5C}" dt="2018-12-07T16:06:29.826" v="310" actId="1076"/>
        <pc:sldMkLst>
          <pc:docMk/>
          <pc:sldMk cId="3409085455" sldId="261"/>
        </pc:sldMkLst>
        <pc:spChg chg="add mod">
          <ac:chgData name="Ульяна Чуприкова" userId="784493e3f725a38a" providerId="Windows Live" clId="Web-{3F484794-FECD-4819-83A8-706AD1BF6C5C}" dt="2018-12-07T16:06:29.826" v="310" actId="1076"/>
          <ac:spMkLst>
            <pc:docMk/>
            <pc:sldMk cId="3409085455" sldId="261"/>
            <ac:spMk id="2" creationId="{BC51E3BC-F211-4099-9032-814E297E0DA0}"/>
          </ac:spMkLst>
        </pc:spChg>
        <pc:picChg chg="add del mod">
          <ac:chgData name="Ульяна Чуприкова" userId="784493e3f725a38a" providerId="Windows Live" clId="Web-{3F484794-FECD-4819-83A8-706AD1BF6C5C}" dt="2018-12-07T16:05:04.685" v="286"/>
          <ac:picMkLst>
            <pc:docMk/>
            <pc:sldMk cId="3409085455" sldId="261"/>
            <ac:picMk id="3" creationId="{33C3CDA9-5E52-4123-BA25-70CA58F9AED9}"/>
          </ac:picMkLst>
        </pc:picChg>
      </pc:sldChg>
      <pc:sldChg chg="addSp modSp new">
        <pc:chgData name="Ульяна Чуприкова" userId="784493e3f725a38a" providerId="Windows Live" clId="Web-{3F484794-FECD-4819-83A8-706AD1BF6C5C}" dt="2018-12-07T16:09:33.172" v="378" actId="1076"/>
        <pc:sldMkLst>
          <pc:docMk/>
          <pc:sldMk cId="2916378721" sldId="262"/>
        </pc:sldMkLst>
        <pc:spChg chg="add mod">
          <ac:chgData name="Ульяна Чуприкова" userId="784493e3f725a38a" providerId="Windows Live" clId="Web-{3F484794-FECD-4819-83A8-706AD1BF6C5C}" dt="2018-12-07T16:09:33.172" v="378" actId="1076"/>
          <ac:spMkLst>
            <pc:docMk/>
            <pc:sldMk cId="2916378721" sldId="262"/>
            <ac:spMk id="2" creationId="{1C8FBDE0-8B68-4CE7-9568-F1BB73AA03E0}"/>
          </ac:spMkLst>
        </pc:spChg>
        <pc:spChg chg="add mod">
          <ac:chgData name="Ульяна Чуприкова" userId="784493e3f725a38a" providerId="Windows Live" clId="Web-{3F484794-FECD-4819-83A8-706AD1BF6C5C}" dt="2018-12-07T16:09:29.437" v="377" actId="1076"/>
          <ac:spMkLst>
            <pc:docMk/>
            <pc:sldMk cId="2916378721" sldId="262"/>
            <ac:spMk id="3" creationId="{5B067ADB-1662-4CB3-9E98-A40D3226B0A6}"/>
          </ac:spMkLst>
        </pc:spChg>
      </pc:sldChg>
      <pc:sldChg chg="addSp modSp new">
        <pc:chgData name="Ульяна Чуприкова" userId="784493e3f725a38a" providerId="Windows Live" clId="Web-{3F484794-FECD-4819-83A8-706AD1BF6C5C}" dt="2018-12-07T16:11:10.907" v="416" actId="1076"/>
        <pc:sldMkLst>
          <pc:docMk/>
          <pc:sldMk cId="3692578913" sldId="263"/>
        </pc:sldMkLst>
        <pc:spChg chg="add mod">
          <ac:chgData name="Ульяна Чуприкова" userId="784493e3f725a38a" providerId="Windows Live" clId="Web-{3F484794-FECD-4819-83A8-706AD1BF6C5C}" dt="2018-12-07T16:11:10.907" v="416" actId="1076"/>
          <ac:spMkLst>
            <pc:docMk/>
            <pc:sldMk cId="3692578913" sldId="263"/>
            <ac:spMk id="2" creationId="{CC1E28F6-C683-417D-8FC5-6CD7AC3232B7}"/>
          </ac:spMkLst>
        </pc:spChg>
      </pc:sldChg>
      <pc:sldChg chg="addSp modSp new">
        <pc:chgData name="Ульяна Чуприкова" userId="784493e3f725a38a" providerId="Windows Live" clId="Web-{3F484794-FECD-4819-83A8-706AD1BF6C5C}" dt="2018-12-07T16:13:42.298" v="486" actId="1076"/>
        <pc:sldMkLst>
          <pc:docMk/>
          <pc:sldMk cId="111191254" sldId="264"/>
        </pc:sldMkLst>
        <pc:spChg chg="add mod">
          <ac:chgData name="Ульяна Чуприкова" userId="784493e3f725a38a" providerId="Windows Live" clId="Web-{3F484794-FECD-4819-83A8-706AD1BF6C5C}" dt="2018-12-07T16:13:42.298" v="486" actId="1076"/>
          <ac:spMkLst>
            <pc:docMk/>
            <pc:sldMk cId="111191254" sldId="264"/>
            <ac:spMk id="2" creationId="{5C4336C1-5834-4F9B-A4F6-A05765E51111}"/>
          </ac:spMkLst>
        </pc:spChg>
      </pc:sldChg>
      <pc:sldChg chg="addSp modSp new">
        <pc:chgData name="Ульяна Чуприкова" userId="784493e3f725a38a" providerId="Windows Live" clId="Web-{3F484794-FECD-4819-83A8-706AD1BF6C5C}" dt="2018-12-07T16:15:04.330" v="519" actId="20577"/>
        <pc:sldMkLst>
          <pc:docMk/>
          <pc:sldMk cId="842648333" sldId="265"/>
        </pc:sldMkLst>
        <pc:spChg chg="add mod">
          <ac:chgData name="Ульяна Чуприкова" userId="784493e3f725a38a" providerId="Windows Live" clId="Web-{3F484794-FECD-4819-83A8-706AD1BF6C5C}" dt="2018-12-07T16:15:04.330" v="519" actId="20577"/>
          <ac:spMkLst>
            <pc:docMk/>
            <pc:sldMk cId="842648333" sldId="265"/>
            <ac:spMk id="2" creationId="{2935BDE2-16B9-4C3D-808E-56E1B965BB58}"/>
          </ac:spMkLst>
        </pc:spChg>
      </pc:sldChg>
      <pc:sldChg chg="addSp modSp new">
        <pc:chgData name="Ульяна Чуприкова" userId="784493e3f725a38a" providerId="Windows Live" clId="Web-{3F484794-FECD-4819-83A8-706AD1BF6C5C}" dt="2018-12-07T16:19:26.817" v="557" actId="20577"/>
        <pc:sldMkLst>
          <pc:docMk/>
          <pc:sldMk cId="3851719589" sldId="266"/>
        </pc:sldMkLst>
        <pc:spChg chg="add mod">
          <ac:chgData name="Ульяна Чуприкова" userId="784493e3f725a38a" providerId="Windows Live" clId="Web-{3F484794-FECD-4819-83A8-706AD1BF6C5C}" dt="2018-12-07T16:19:26.817" v="557" actId="20577"/>
          <ac:spMkLst>
            <pc:docMk/>
            <pc:sldMk cId="3851719589" sldId="266"/>
            <ac:spMk id="2" creationId="{E33F6FA8-750E-4C75-B998-3ACC49432112}"/>
          </ac:spMkLst>
        </pc:spChg>
      </pc:sldChg>
      <pc:sldChg chg="addSp modSp new">
        <pc:chgData name="Ульяна Чуприкова" userId="784493e3f725a38a" providerId="Windows Live" clId="Web-{3F484794-FECD-4819-83A8-706AD1BF6C5C}" dt="2018-12-07T16:21:13.786" v="585" actId="1076"/>
        <pc:sldMkLst>
          <pc:docMk/>
          <pc:sldMk cId="1529475756" sldId="267"/>
        </pc:sldMkLst>
        <pc:spChg chg="add mod">
          <ac:chgData name="Ульяна Чуприкова" userId="784493e3f725a38a" providerId="Windows Live" clId="Web-{3F484794-FECD-4819-83A8-706AD1BF6C5C}" dt="2018-12-07T16:21:13.786" v="585" actId="1076"/>
          <ac:spMkLst>
            <pc:docMk/>
            <pc:sldMk cId="1529475756" sldId="267"/>
            <ac:spMk id="2" creationId="{33AB0CAB-B124-4F53-BBD2-40F32341CAFD}"/>
          </ac:spMkLst>
        </pc:spChg>
      </pc:sldChg>
      <pc:sldChg chg="addSp modSp new ord">
        <pc:chgData name="Ульяна Чуприкова" userId="784493e3f725a38a" providerId="Windows Live" clId="Web-{3F484794-FECD-4819-83A8-706AD1BF6C5C}" dt="2018-12-07T17:05:33.925" v="849" actId="1076"/>
        <pc:sldMkLst>
          <pc:docMk/>
          <pc:sldMk cId="1704789123" sldId="268"/>
        </pc:sldMkLst>
        <pc:spChg chg="add mod">
          <ac:chgData name="Ульяна Чуприкова" userId="784493e3f725a38a" providerId="Windows Live" clId="Web-{3F484794-FECD-4819-83A8-706AD1BF6C5C}" dt="2018-12-07T17:05:33.925" v="849" actId="1076"/>
          <ac:spMkLst>
            <pc:docMk/>
            <pc:sldMk cId="1704789123" sldId="268"/>
            <ac:spMk id="2" creationId="{6E07907C-B1AE-4A0E-823F-F7B7CFB344E1}"/>
          </ac:spMkLst>
        </pc:spChg>
      </pc:sldChg>
      <pc:sldChg chg="addSp modSp new ord">
        <pc:chgData name="Ульяна Чуприкова" userId="784493e3f725a38a" providerId="Windows Live" clId="Web-{3F484794-FECD-4819-83A8-706AD1BF6C5C}" dt="2018-12-07T17:03:09.845" v="800"/>
        <pc:sldMkLst>
          <pc:docMk/>
          <pc:sldMk cId="4010900659" sldId="269"/>
        </pc:sldMkLst>
        <pc:spChg chg="add mod">
          <ac:chgData name="Ульяна Чуприкова" userId="784493e3f725a38a" providerId="Windows Live" clId="Web-{3F484794-FECD-4819-83A8-706AD1BF6C5C}" dt="2018-12-07T17:03:03.095" v="799" actId="14100"/>
          <ac:spMkLst>
            <pc:docMk/>
            <pc:sldMk cId="4010900659" sldId="269"/>
            <ac:spMk id="2" creationId="{C8BFC974-5D9F-4297-8716-C072FB1E8F4C}"/>
          </ac:spMkLst>
        </pc:spChg>
      </pc:sldChg>
      <pc:sldChg chg="addSp modSp new">
        <pc:chgData name="Ульяна Чуприкова" userId="784493e3f725a38a" providerId="Windows Live" clId="Web-{3F484794-FECD-4819-83A8-706AD1BF6C5C}" dt="2018-12-07T17:06:59.191" v="887" actId="1076"/>
        <pc:sldMkLst>
          <pc:docMk/>
          <pc:sldMk cId="901778616" sldId="270"/>
        </pc:sldMkLst>
        <pc:spChg chg="add mod">
          <ac:chgData name="Ульяна Чуприкова" userId="784493e3f725a38a" providerId="Windows Live" clId="Web-{3F484794-FECD-4819-83A8-706AD1BF6C5C}" dt="2018-12-07T17:06:59.191" v="887" actId="1076"/>
          <ac:spMkLst>
            <pc:docMk/>
            <pc:sldMk cId="901778616" sldId="270"/>
            <ac:spMk id="2" creationId="{6D98C858-9342-4D91-B6A7-3D89B2AA63C4}"/>
          </ac:spMkLst>
        </pc:spChg>
      </pc:sldChg>
      <pc:sldChg chg="addSp modSp new mod setBg">
        <pc:chgData name="Ульяна Чуприкова" userId="784493e3f725a38a" providerId="Windows Live" clId="Web-{3F484794-FECD-4819-83A8-706AD1BF6C5C}" dt="2018-12-07T17:07:55.551" v="893" actId="14100"/>
        <pc:sldMkLst>
          <pc:docMk/>
          <pc:sldMk cId="3041934374" sldId="271"/>
        </pc:sldMkLst>
        <pc:picChg chg="add mod">
          <ac:chgData name="Ульяна Чуприкова" userId="784493e3f725a38a" providerId="Windows Live" clId="Web-{3F484794-FECD-4819-83A8-706AD1BF6C5C}" dt="2018-12-07T17:07:55.551" v="893" actId="14100"/>
          <ac:picMkLst>
            <pc:docMk/>
            <pc:sldMk cId="3041934374" sldId="271"/>
            <ac:picMk id="2" creationId="{CD45C89B-8F4D-4729-9DE6-9AD593C4CBD6}"/>
          </ac:picMkLst>
        </pc:picChg>
      </pc:sldChg>
      <pc:sldChg chg="addSp modSp new">
        <pc:chgData name="Ульяна Чуприкова" userId="784493e3f725a38a" providerId="Windows Live" clId="Web-{3F484794-FECD-4819-83A8-706AD1BF6C5C}" dt="2018-12-07T17:09:08.755" v="925" actId="1076"/>
        <pc:sldMkLst>
          <pc:docMk/>
          <pc:sldMk cId="2598221578" sldId="272"/>
        </pc:sldMkLst>
        <pc:spChg chg="add mod">
          <ac:chgData name="Ульяна Чуприкова" userId="784493e3f725a38a" providerId="Windows Live" clId="Web-{3F484794-FECD-4819-83A8-706AD1BF6C5C}" dt="2018-12-07T17:09:08.755" v="925" actId="1076"/>
          <ac:spMkLst>
            <pc:docMk/>
            <pc:sldMk cId="2598221578" sldId="272"/>
            <ac:spMk id="2" creationId="{6A1C3532-00F7-4B08-9CA0-D126846640B5}"/>
          </ac:spMkLst>
        </pc:spChg>
      </pc:sldChg>
      <pc:sldChg chg="addSp modSp new">
        <pc:chgData name="Ульяна Чуприкова" userId="784493e3f725a38a" providerId="Windows Live" clId="Web-{3F484794-FECD-4819-83A8-706AD1BF6C5C}" dt="2018-12-07T17:19:36.281" v="986" actId="1076"/>
        <pc:sldMkLst>
          <pc:docMk/>
          <pc:sldMk cId="2640278244" sldId="273"/>
        </pc:sldMkLst>
        <pc:spChg chg="add mod">
          <ac:chgData name="Ульяна Чуприкова" userId="784493e3f725a38a" providerId="Windows Live" clId="Web-{3F484794-FECD-4819-83A8-706AD1BF6C5C}" dt="2018-12-07T17:19:36.281" v="986" actId="1076"/>
          <ac:spMkLst>
            <pc:docMk/>
            <pc:sldMk cId="2640278244" sldId="273"/>
            <ac:spMk id="2" creationId="{9BD1192D-F73E-4340-9F71-78816A621654}"/>
          </ac:spMkLst>
        </pc:spChg>
      </pc:sldChg>
      <pc:sldChg chg="addSp modSp new">
        <pc:chgData name="Ульяна Чуприкова" userId="784493e3f725a38a" providerId="Windows Live" clId="Web-{3F484794-FECD-4819-83A8-706AD1BF6C5C}" dt="2018-12-07T17:21:37.610" v="1064" actId="1076"/>
        <pc:sldMkLst>
          <pc:docMk/>
          <pc:sldMk cId="3532728459" sldId="274"/>
        </pc:sldMkLst>
        <pc:spChg chg="add mod">
          <ac:chgData name="Ульяна Чуприкова" userId="784493e3f725a38a" providerId="Windows Live" clId="Web-{3F484794-FECD-4819-83A8-706AD1BF6C5C}" dt="2018-12-07T17:21:37.610" v="1064" actId="1076"/>
          <ac:spMkLst>
            <pc:docMk/>
            <pc:sldMk cId="3532728459" sldId="274"/>
            <ac:spMk id="2" creationId="{A81E5E1C-B211-4463-AB0C-B76F92CAF19F}"/>
          </ac:spMkLst>
        </pc:spChg>
      </pc:sldChg>
      <pc:sldChg chg="addSp modSp new">
        <pc:chgData name="Ульяна Чуприкова" userId="784493e3f725a38a" providerId="Windows Live" clId="Web-{3F484794-FECD-4819-83A8-706AD1BF6C5C}" dt="2018-12-07T17:39:10.216" v="1108" actId="20577"/>
        <pc:sldMkLst>
          <pc:docMk/>
          <pc:sldMk cId="263947667" sldId="275"/>
        </pc:sldMkLst>
        <pc:spChg chg="add mod">
          <ac:chgData name="Ульяна Чуприкова" userId="784493e3f725a38a" providerId="Windows Live" clId="Web-{3F484794-FECD-4819-83A8-706AD1BF6C5C}" dt="2018-12-07T17:39:10.216" v="1108" actId="20577"/>
          <ac:spMkLst>
            <pc:docMk/>
            <pc:sldMk cId="263947667" sldId="275"/>
            <ac:spMk id="2" creationId="{6BD75B37-C899-44A4-BABB-13FB39773A2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07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85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25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8407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443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613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434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151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11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92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66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79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14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1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169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11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656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045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latin typeface="Times New Roman"/>
                <a:cs typeface="Times New Roman"/>
              </a:rPr>
              <a:t> Современные методики Коррекции нарушений письменной речи у школьников.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28426" y="5549590"/>
            <a:ext cx="4015757" cy="1102112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algn="l"/>
            <a:r>
              <a:rPr lang="ru-RU" sz="1600" dirty="0">
                <a:solidFill>
                  <a:schemeClr val="tx1"/>
                </a:solidFill>
                <a:latin typeface="Times New Roman"/>
                <a:cs typeface="Times New Roman"/>
              </a:rPr>
              <a:t>Презентацию выполнила: 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cs typeface="Times New Roman"/>
              </a:rPr>
              <a:t>судентка</a:t>
            </a:r>
            <a:r>
              <a:rPr lang="ru-RU" sz="1600" dirty="0">
                <a:solidFill>
                  <a:schemeClr val="tx1"/>
                </a:solidFill>
                <a:latin typeface="Times New Roman"/>
                <a:cs typeface="Times New Roman"/>
              </a:rPr>
              <a:t> 1 курса 157 группы направления 44.04.03 "Специальное (дефектологическое) образование ", профиль "логопедия" факультета 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cs typeface="Times New Roman"/>
              </a:rPr>
              <a:t>пп</a:t>
            </a:r>
            <a:r>
              <a:rPr lang="ru-RU" sz="1600">
                <a:solidFill>
                  <a:schemeClr val="tx1"/>
                </a:solidFill>
                <a:latin typeface="Times New Roman"/>
                <a:cs typeface="Times New Roman"/>
              </a:rPr>
              <a:t> и со,  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cs typeface="Times New Roman"/>
              </a:rPr>
              <a:t>Чуприкова</a:t>
            </a:r>
            <a:r>
              <a:rPr lang="ru-RU" sz="1600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cs typeface="Times New Roman"/>
              </a:rPr>
              <a:t>наталья</a:t>
            </a:r>
          </a:p>
        </p:txBody>
      </p:sp>
    </p:spTree>
    <p:extLst>
      <p:ext uri="{BB962C8B-B14F-4D97-AF65-F5344CB8AC3E}">
        <p14:creationId xmlns:p14="http://schemas.microsoft.com/office/powerpoint/2010/main" val="2261586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33F6FA8-750E-4C75-B998-3ACC49432112}"/>
              </a:ext>
            </a:extLst>
          </p:cNvPr>
          <p:cNvSpPr txBox="1"/>
          <p:nvPr/>
        </p:nvSpPr>
        <p:spPr>
          <a:xfrm>
            <a:off x="1243221" y="131845"/>
            <a:ext cx="8772292" cy="584775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200" b="1" dirty="0" err="1" smtClean="0">
                <a:latin typeface="Times New Roman"/>
                <a:cs typeface="Times New Roman"/>
              </a:rPr>
              <a:t>Дислексия</a:t>
            </a:r>
            <a:r>
              <a:rPr lang="en-US" sz="2200" b="1" dirty="0" smtClean="0">
                <a:latin typeface="Times New Roman"/>
                <a:cs typeface="Times New Roman"/>
              </a:rPr>
              <a:t> </a:t>
            </a:r>
            <a:endParaRPr lang="en-US" sz="2200" dirty="0" smtClean="0">
              <a:latin typeface="Times New Roman"/>
              <a:cs typeface="Times New Roman"/>
            </a:endParaRPr>
          </a:p>
          <a:p>
            <a:endParaRPr lang="en-US" sz="2200" b="1" dirty="0" smtClean="0"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200" dirty="0" err="1" smtClean="0">
                <a:latin typeface="Times New Roman"/>
                <a:cs typeface="Times New Roman"/>
              </a:rPr>
              <a:t>Фонематическая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дислексия</a:t>
            </a:r>
            <a:r>
              <a:rPr lang="en-US" sz="2200" dirty="0" smtClean="0">
                <a:latin typeface="Times New Roman"/>
                <a:cs typeface="Times New Roman"/>
              </a:rPr>
              <a:t> (</a:t>
            </a:r>
            <a:r>
              <a:rPr lang="en-US" sz="2200" dirty="0" err="1" smtClean="0">
                <a:latin typeface="Times New Roman"/>
                <a:cs typeface="Times New Roman"/>
              </a:rPr>
              <a:t>проявляется</a:t>
            </a:r>
            <a:r>
              <a:rPr lang="en-US" sz="2200" dirty="0" smtClean="0">
                <a:latin typeface="Times New Roman"/>
                <a:cs typeface="Times New Roman"/>
              </a:rPr>
              <a:t> в </a:t>
            </a:r>
            <a:r>
              <a:rPr lang="en-US" sz="2200" dirty="0" err="1" smtClean="0">
                <a:latin typeface="Times New Roman"/>
                <a:cs typeface="Times New Roman"/>
              </a:rPr>
              <a:t>заменах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фонетически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близких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звуков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при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чтении</a:t>
            </a:r>
            <a:r>
              <a:rPr lang="en-US" sz="2200" dirty="0" smtClean="0">
                <a:latin typeface="Times New Roman"/>
                <a:cs typeface="Times New Roman"/>
              </a:rPr>
              <a:t>; в </a:t>
            </a:r>
            <a:r>
              <a:rPr lang="en-US" sz="2200" dirty="0" err="1" smtClean="0">
                <a:latin typeface="Times New Roman"/>
                <a:cs typeface="Times New Roman"/>
              </a:rPr>
              <a:t>нарушении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чтения</a:t>
            </a:r>
            <a:r>
              <a:rPr lang="en-US" sz="2200" dirty="0" smtClean="0">
                <a:latin typeface="Times New Roman"/>
                <a:cs typeface="Times New Roman"/>
              </a:rPr>
              <a:t>, </a:t>
            </a:r>
            <a:r>
              <a:rPr lang="en-US" sz="2200" dirty="0" err="1" smtClean="0">
                <a:latin typeface="Times New Roman"/>
                <a:cs typeface="Times New Roman"/>
              </a:rPr>
              <a:t>обусловленном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недоразвитием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функции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фонематического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анализа</a:t>
            </a:r>
            <a:r>
              <a:rPr lang="en-US" sz="2200" dirty="0" smtClean="0">
                <a:latin typeface="Times New Roman"/>
                <a:cs typeface="Times New Roman"/>
              </a:rPr>
              <a:t> (</a:t>
            </a:r>
            <a:r>
              <a:rPr lang="en-US" sz="2200" dirty="0" err="1" smtClean="0">
                <a:latin typeface="Times New Roman"/>
                <a:cs typeface="Times New Roman"/>
              </a:rPr>
              <a:t>побуквенное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чтение</a:t>
            </a:r>
            <a:r>
              <a:rPr lang="en-US" sz="2200" dirty="0" smtClean="0">
                <a:latin typeface="Times New Roman"/>
                <a:cs typeface="Times New Roman"/>
              </a:rPr>
              <a:t>, </a:t>
            </a:r>
            <a:r>
              <a:rPr lang="en-US" sz="2200" dirty="0" err="1" smtClean="0">
                <a:latin typeface="Times New Roman"/>
                <a:cs typeface="Times New Roman"/>
              </a:rPr>
              <a:t>искажение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звукослоговой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структуры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слова</a:t>
            </a:r>
            <a:r>
              <a:rPr lang="en-US" sz="2200" dirty="0" smtClean="0">
                <a:latin typeface="Times New Roman"/>
                <a:cs typeface="Times New Roman"/>
              </a:rPr>
              <a:t> (</a:t>
            </a:r>
            <a:r>
              <a:rPr lang="en-US" sz="2200" dirty="0" err="1" smtClean="0">
                <a:latin typeface="Times New Roman"/>
                <a:cs typeface="Times New Roman"/>
              </a:rPr>
              <a:t>пропуски</a:t>
            </a:r>
            <a:r>
              <a:rPr lang="en-US" sz="2200" dirty="0" smtClean="0">
                <a:latin typeface="Times New Roman"/>
                <a:cs typeface="Times New Roman"/>
              </a:rPr>
              <a:t>, </a:t>
            </a:r>
            <a:r>
              <a:rPr lang="en-US" sz="2200" dirty="0" err="1" smtClean="0">
                <a:latin typeface="Times New Roman"/>
                <a:cs typeface="Times New Roman"/>
              </a:rPr>
              <a:t>перестановки</a:t>
            </a:r>
            <a:r>
              <a:rPr lang="en-US" sz="2200" dirty="0" smtClean="0">
                <a:latin typeface="Times New Roman"/>
                <a:cs typeface="Times New Roman"/>
              </a:rPr>
              <a:t>).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 </a:t>
            </a:r>
            <a:r>
              <a:rPr lang="en-US" sz="2200" dirty="0" err="1" smtClean="0">
                <a:latin typeface="Times New Roman"/>
                <a:cs typeface="Times New Roman"/>
              </a:rPr>
              <a:t>Аграмматическая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дислексия</a:t>
            </a:r>
            <a:r>
              <a:rPr lang="en-US" sz="2200" dirty="0" smtClean="0">
                <a:latin typeface="Times New Roman"/>
                <a:cs typeface="Times New Roman"/>
              </a:rPr>
              <a:t>. </a:t>
            </a:r>
            <a:r>
              <a:rPr lang="en-US" sz="2200" dirty="0" err="1" smtClean="0">
                <a:latin typeface="Times New Roman"/>
                <a:cs typeface="Times New Roman"/>
              </a:rPr>
              <a:t>Недоразвитие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грамматического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строя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речи</a:t>
            </a:r>
            <a:r>
              <a:rPr lang="en-US" sz="2200" dirty="0" smtClean="0">
                <a:latin typeface="Times New Roman"/>
                <a:cs typeface="Times New Roman"/>
              </a:rPr>
              <a:t> (</a:t>
            </a:r>
            <a:r>
              <a:rPr lang="en-US" sz="2200" dirty="0" err="1" smtClean="0">
                <a:latin typeface="Times New Roman"/>
                <a:cs typeface="Times New Roman"/>
              </a:rPr>
              <a:t>словоизменение</a:t>
            </a:r>
            <a:r>
              <a:rPr lang="en-US" sz="2200" dirty="0" smtClean="0">
                <a:latin typeface="Times New Roman"/>
                <a:cs typeface="Times New Roman"/>
              </a:rPr>
              <a:t>, </a:t>
            </a:r>
            <a:r>
              <a:rPr lang="en-US" sz="2200" dirty="0" err="1" smtClean="0">
                <a:latin typeface="Times New Roman"/>
                <a:cs typeface="Times New Roman"/>
              </a:rPr>
              <a:t>словообразование</a:t>
            </a:r>
            <a:r>
              <a:rPr lang="en-US" sz="2200" dirty="0" smtClean="0">
                <a:latin typeface="Times New Roman"/>
                <a:cs typeface="Times New Roman"/>
              </a:rPr>
              <a:t>, </a:t>
            </a:r>
            <a:r>
              <a:rPr lang="en-US" sz="2200" dirty="0" err="1" smtClean="0">
                <a:latin typeface="Times New Roman"/>
                <a:cs typeface="Times New Roman"/>
              </a:rPr>
              <a:t>связь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слов</a:t>
            </a:r>
            <a:r>
              <a:rPr lang="en-US" sz="2200" dirty="0" smtClean="0">
                <a:latin typeface="Times New Roman"/>
                <a:cs typeface="Times New Roman"/>
              </a:rPr>
              <a:t> в </a:t>
            </a:r>
            <a:r>
              <a:rPr lang="en-US" sz="2200" dirty="0" err="1" smtClean="0">
                <a:latin typeface="Times New Roman"/>
                <a:cs typeface="Times New Roman"/>
              </a:rPr>
              <a:t>предложении</a:t>
            </a:r>
            <a:r>
              <a:rPr lang="en-US" sz="2200" dirty="0" smtClean="0">
                <a:latin typeface="Times New Roman"/>
                <a:cs typeface="Times New Roman"/>
              </a:rPr>
              <a:t>).</a:t>
            </a:r>
            <a:endParaRPr lang="en-US" sz="2200" dirty="0" smtClean="0">
              <a:latin typeface="Tw Cen MT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200" dirty="0" smtClean="0">
                <a:latin typeface="Times New Roman"/>
                <a:cs typeface="Times New Roman"/>
              </a:rPr>
              <a:t> </a:t>
            </a:r>
            <a:r>
              <a:rPr lang="en-US" sz="2200" dirty="0" err="1" smtClean="0">
                <a:latin typeface="Times New Roman"/>
                <a:cs typeface="Times New Roman"/>
              </a:rPr>
              <a:t>Мнестическая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дислексия</a:t>
            </a:r>
            <a:r>
              <a:rPr lang="en-US" sz="2200" dirty="0" smtClean="0">
                <a:latin typeface="Times New Roman"/>
                <a:cs typeface="Times New Roman"/>
              </a:rPr>
              <a:t>. У </a:t>
            </a:r>
            <a:r>
              <a:rPr lang="en-US" sz="2200" dirty="0" err="1" smtClean="0">
                <a:latin typeface="Times New Roman"/>
                <a:cs typeface="Times New Roman"/>
              </a:rPr>
              <a:t>детей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появляются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трудности</a:t>
            </a:r>
            <a:r>
              <a:rPr lang="en-US" sz="2200" dirty="0" smtClean="0">
                <a:latin typeface="Times New Roman"/>
                <a:cs typeface="Times New Roman"/>
              </a:rPr>
              <a:t> в </a:t>
            </a:r>
            <a:r>
              <a:rPr lang="en-US" sz="2200" dirty="0" err="1" smtClean="0">
                <a:latin typeface="Times New Roman"/>
                <a:cs typeface="Times New Roman"/>
              </a:rPr>
              <a:t>усвоении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всех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букв</a:t>
            </a:r>
            <a:r>
              <a:rPr lang="en-US" sz="2200" dirty="0" smtClean="0">
                <a:latin typeface="Times New Roman"/>
                <a:cs typeface="Times New Roman"/>
              </a:rPr>
              <a:t>, </a:t>
            </a:r>
            <a:r>
              <a:rPr lang="en-US" sz="2200" dirty="0" err="1" smtClean="0">
                <a:latin typeface="Times New Roman"/>
                <a:cs typeface="Times New Roman"/>
              </a:rPr>
              <a:t>нарушаются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ассоциации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между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зрительным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образом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буквы</a:t>
            </a:r>
            <a:r>
              <a:rPr lang="en-US" sz="2200" dirty="0" smtClean="0">
                <a:latin typeface="Times New Roman"/>
                <a:cs typeface="Times New Roman"/>
              </a:rPr>
              <a:t> и </a:t>
            </a:r>
            <a:r>
              <a:rPr lang="en-US" sz="2200" dirty="0" err="1" smtClean="0">
                <a:latin typeface="Times New Roman"/>
                <a:cs typeface="Times New Roman"/>
              </a:rPr>
              <a:t>произносимым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звуком</a:t>
            </a:r>
            <a:r>
              <a:rPr lang="en-US" sz="2200" dirty="0" smtClean="0">
                <a:latin typeface="Times New Roman"/>
                <a:cs typeface="Times New Roman"/>
              </a:rPr>
              <a:t>. </a:t>
            </a:r>
            <a:endParaRPr lang="en-US" sz="2200" dirty="0" smtClean="0">
              <a:latin typeface="Tw Cen MT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200" dirty="0" err="1" smtClean="0">
                <a:latin typeface="Times New Roman"/>
                <a:cs typeface="Times New Roman"/>
              </a:rPr>
              <a:t>Семантическая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дислексия</a:t>
            </a:r>
            <a:r>
              <a:rPr lang="en-US" sz="2200" dirty="0" smtClean="0">
                <a:latin typeface="Times New Roman"/>
                <a:cs typeface="Times New Roman"/>
              </a:rPr>
              <a:t>. </a:t>
            </a:r>
            <a:r>
              <a:rPr lang="en-US" sz="2200" dirty="0" err="1" smtClean="0">
                <a:latin typeface="Times New Roman"/>
                <a:cs typeface="Times New Roman"/>
              </a:rPr>
              <a:t>Нарушение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понимания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прочитанных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слов</a:t>
            </a:r>
            <a:r>
              <a:rPr lang="en-US" sz="2200" dirty="0" smtClean="0">
                <a:latin typeface="Times New Roman"/>
                <a:cs typeface="Times New Roman"/>
              </a:rPr>
              <a:t>, </a:t>
            </a:r>
            <a:r>
              <a:rPr lang="en-US" sz="2200" dirty="0" err="1" smtClean="0">
                <a:latin typeface="Times New Roman"/>
                <a:cs typeface="Times New Roman"/>
              </a:rPr>
              <a:t>предложений</a:t>
            </a:r>
            <a:r>
              <a:rPr lang="en-US" sz="2200" dirty="0" smtClean="0">
                <a:latin typeface="Times New Roman"/>
                <a:cs typeface="Times New Roman"/>
              </a:rPr>
              <a:t> и </a:t>
            </a:r>
            <a:r>
              <a:rPr lang="en-US" sz="2200" dirty="0" err="1" smtClean="0">
                <a:latin typeface="Times New Roman"/>
                <a:cs typeface="Times New Roman"/>
              </a:rPr>
              <a:t>текста</a:t>
            </a:r>
            <a:r>
              <a:rPr lang="en-US" sz="2200" dirty="0" smtClean="0">
                <a:latin typeface="Times New Roman"/>
                <a:cs typeface="Times New Roman"/>
              </a:rPr>
              <a:t>. </a:t>
            </a:r>
            <a:endParaRPr lang="en-US" sz="2200" dirty="0" smtClean="0">
              <a:latin typeface="Tw Cen MT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US" sz="2200" dirty="0" err="1" smtClean="0">
                <a:latin typeface="Times New Roman"/>
                <a:cs typeface="Times New Roman"/>
              </a:rPr>
              <a:t>Оптическая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дислексия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проявляется</a:t>
            </a:r>
            <a:r>
              <a:rPr lang="en-US" sz="2200" dirty="0" smtClean="0">
                <a:latin typeface="Times New Roman"/>
                <a:cs typeface="Times New Roman"/>
              </a:rPr>
              <a:t> в </a:t>
            </a:r>
            <a:r>
              <a:rPr lang="en-US" sz="2200" dirty="0" err="1" smtClean="0">
                <a:latin typeface="Times New Roman"/>
                <a:cs typeface="Times New Roman"/>
              </a:rPr>
              <a:t>сложности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усвоения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оптически</a:t>
            </a:r>
            <a:r>
              <a:rPr lang="en-US" sz="2200" dirty="0" smtClean="0">
                <a:latin typeface="Times New Roman"/>
                <a:cs typeface="Times New Roman"/>
              </a:rPr>
              <a:t> (</a:t>
            </a:r>
            <a:r>
              <a:rPr lang="en-US" sz="2200" dirty="0" err="1" smtClean="0">
                <a:latin typeface="Times New Roman"/>
                <a:cs typeface="Times New Roman"/>
              </a:rPr>
              <a:t>графически</a:t>
            </a:r>
            <a:r>
              <a:rPr lang="en-US" sz="2200" dirty="0" smtClean="0">
                <a:latin typeface="Times New Roman"/>
                <a:cs typeface="Times New Roman"/>
              </a:rPr>
              <a:t>) </a:t>
            </a:r>
            <a:r>
              <a:rPr lang="en-US" sz="2200" dirty="0" err="1" smtClean="0">
                <a:latin typeface="Times New Roman"/>
                <a:cs typeface="Times New Roman"/>
              </a:rPr>
              <a:t>сходных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букв</a:t>
            </a:r>
            <a:r>
              <a:rPr lang="en-US" sz="2200" dirty="0" smtClean="0">
                <a:latin typeface="Times New Roman"/>
                <a:cs typeface="Times New Roman"/>
              </a:rPr>
              <a:t> и в </a:t>
            </a:r>
            <a:r>
              <a:rPr lang="en-US" sz="2200" dirty="0" err="1" smtClean="0">
                <a:latin typeface="Times New Roman"/>
                <a:cs typeface="Times New Roman"/>
              </a:rPr>
              <a:t>их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недифференцированных</a:t>
            </a:r>
            <a:r>
              <a:rPr lang="en-US" sz="2200" dirty="0" smtClean="0"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latin typeface="Times New Roman"/>
                <a:cs typeface="Times New Roman"/>
              </a:rPr>
              <a:t>заменах</a:t>
            </a:r>
            <a:r>
              <a:rPr lang="en-US" sz="2200" dirty="0" smtClean="0">
                <a:latin typeface="Times New Roman"/>
                <a:cs typeface="Times New Roman"/>
              </a:rPr>
              <a:t>.</a:t>
            </a:r>
            <a:r>
              <a:rPr lang="en-US" sz="2000" dirty="0" smtClean="0">
                <a:latin typeface="Times New Roman"/>
                <a:cs typeface="Times New Roman"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719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3AB0CAB-B124-4F53-BBD2-40F32341CAFD}"/>
              </a:ext>
            </a:extLst>
          </p:cNvPr>
          <p:cNvSpPr txBox="1"/>
          <p:nvPr/>
        </p:nvSpPr>
        <p:spPr>
          <a:xfrm>
            <a:off x="2509025" y="551985"/>
            <a:ext cx="7536365" cy="34163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 err="1">
                <a:latin typeface="Times New Roman"/>
                <a:cs typeface="Times New Roman"/>
              </a:rPr>
              <a:t>Дизорфография</a:t>
            </a:r>
            <a:endParaRPr lang="ru-RU" sz="2400" dirty="0"/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/>
            </a:r>
            <a:br>
              <a:rPr lang="en-US" sz="2400" dirty="0">
                <a:latin typeface="Times New Roman"/>
                <a:cs typeface="Times New Roman"/>
              </a:rPr>
            </a:br>
            <a:r>
              <a:rPr lang="en-US" sz="2400" dirty="0" err="1">
                <a:latin typeface="Times New Roman"/>
                <a:cs typeface="Times New Roman"/>
              </a:rPr>
              <a:t>Для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дизорфографии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характерны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стойкие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ошибки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связанные</a:t>
            </a:r>
            <a:r>
              <a:rPr lang="en-US" sz="2400" dirty="0">
                <a:latin typeface="Times New Roman"/>
                <a:cs typeface="Times New Roman"/>
              </a:rPr>
              <a:t> с </a:t>
            </a:r>
            <a:r>
              <a:rPr lang="en-US" sz="2400" dirty="0" err="1">
                <a:latin typeface="Times New Roman"/>
                <a:cs typeface="Times New Roman"/>
              </a:rPr>
              <a:t>трудностью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усвоения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учащимися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орфографических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умений</a:t>
            </a:r>
            <a:r>
              <a:rPr lang="en-US" sz="2400" dirty="0">
                <a:latin typeface="Times New Roman"/>
                <a:cs typeface="Times New Roman"/>
              </a:rPr>
              <a:t> и </a:t>
            </a:r>
            <a:r>
              <a:rPr lang="en-US" sz="2400" dirty="0" err="1">
                <a:latin typeface="Times New Roman"/>
                <a:cs typeface="Times New Roman"/>
              </a:rPr>
              <a:t>навыков</a:t>
            </a:r>
            <a:r>
              <a:rPr lang="en-US" sz="2400" dirty="0">
                <a:latin typeface="Times New Roman"/>
                <a:cs typeface="Times New Roman"/>
              </a:rPr>
              <a:t> и </a:t>
            </a:r>
            <a:r>
              <a:rPr lang="en-US" sz="2400" dirty="0" err="1">
                <a:latin typeface="Times New Roman"/>
                <a:cs typeface="Times New Roman"/>
              </a:rPr>
              <a:t>применения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их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на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письме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при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несформированности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морфологического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анализа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или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стойкой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неспособности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овладеть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правилами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пунктуации</a:t>
            </a:r>
            <a:r>
              <a:rPr lang="en-US" sz="2400" dirty="0">
                <a:latin typeface="Times New Roman"/>
                <a:cs typeface="Times New Roman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1529475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8BFC974-5D9F-4297-8716-C072FB1E8F4C}"/>
              </a:ext>
            </a:extLst>
          </p:cNvPr>
          <p:cNvSpPr txBox="1"/>
          <p:nvPr/>
        </p:nvSpPr>
        <p:spPr>
          <a:xfrm>
            <a:off x="1431074" y="849351"/>
            <a:ext cx="9051073" cy="467820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515151"/>
              </a:solidFill>
              <a:latin typeface="arial"/>
              <a:cs typeface="arial"/>
            </a:endParaRPr>
          </a:p>
          <a:p>
            <a:r>
              <a:rPr lang="en-US" sz="2000" b="1" dirty="0">
                <a:latin typeface="Times New Roman"/>
                <a:cs typeface="Times New Roman"/>
              </a:rPr>
              <a:t>В </a:t>
            </a:r>
            <a:r>
              <a:rPr lang="en-US" sz="2000" b="1" dirty="0" err="1">
                <a:latin typeface="Times New Roman"/>
                <a:cs typeface="Times New Roman"/>
              </a:rPr>
              <a:t>русской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орфографии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выделяются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следующие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основные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принципы</a:t>
            </a:r>
            <a:r>
              <a:rPr lang="en-US" sz="2000" b="1" dirty="0">
                <a:latin typeface="Times New Roman"/>
                <a:cs typeface="Times New Roman"/>
              </a:rPr>
              <a:t>: 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b="1" dirty="0">
                <a:latin typeface="Times New Roman"/>
                <a:cs typeface="Times New Roman"/>
              </a:rPr>
              <a:t/>
            </a:r>
            <a:br>
              <a:rPr lang="en-US" sz="2000" b="1" dirty="0">
                <a:latin typeface="Times New Roman"/>
                <a:cs typeface="Times New Roman"/>
              </a:rPr>
            </a:br>
            <a:r>
              <a:rPr lang="en-US" sz="2000" dirty="0">
                <a:latin typeface="Times New Roman"/>
                <a:cs typeface="Times New Roman"/>
              </a:rPr>
              <a:t>-</a:t>
            </a:r>
            <a:r>
              <a:rPr lang="en-US" sz="2000" dirty="0" err="1">
                <a:latin typeface="Times New Roman"/>
                <a:cs typeface="Times New Roman"/>
              </a:rPr>
              <a:t>фонетический</a:t>
            </a:r>
            <a:r>
              <a:rPr lang="en-US" sz="2000" dirty="0">
                <a:latin typeface="Times New Roman"/>
                <a:cs typeface="Times New Roman"/>
              </a:rPr>
              <a:t> (в </a:t>
            </a:r>
            <a:r>
              <a:rPr lang="en-US" sz="2000" dirty="0" err="1">
                <a:latin typeface="Times New Roman"/>
                <a:cs typeface="Times New Roman"/>
              </a:rPr>
              <a:t>основе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его</a:t>
            </a:r>
            <a:r>
              <a:rPr lang="en-US" sz="2000" dirty="0">
                <a:latin typeface="Times New Roman"/>
                <a:cs typeface="Times New Roman"/>
              </a:rPr>
              <a:t> - </a:t>
            </a:r>
            <a:r>
              <a:rPr lang="en-US" sz="2000" dirty="0" err="1">
                <a:latin typeface="Times New Roman"/>
                <a:cs typeface="Times New Roman"/>
              </a:rPr>
              <a:t>четкое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правильное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произнесение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всех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звуков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речи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слова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записываются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так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как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слышатся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произносятся</a:t>
            </a:r>
            <a:r>
              <a:rPr lang="en-US" sz="2000" dirty="0">
                <a:latin typeface="Times New Roman"/>
                <a:cs typeface="Times New Roman"/>
              </a:rPr>
              <a:t>); </a:t>
            </a:r>
          </a:p>
          <a:p>
            <a:r>
              <a:rPr lang="en-US" sz="2000" dirty="0">
                <a:latin typeface="Times New Roman"/>
                <a:cs typeface="Times New Roman"/>
              </a:rPr>
              <a:t>-</a:t>
            </a:r>
            <a:r>
              <a:rPr lang="en-US" sz="2000" dirty="0" err="1">
                <a:latin typeface="Times New Roman"/>
                <a:cs typeface="Times New Roman"/>
              </a:rPr>
              <a:t>морфологический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четкое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представление</a:t>
            </a:r>
            <a:r>
              <a:rPr lang="en-US" sz="2000" dirty="0">
                <a:latin typeface="Times New Roman"/>
                <a:cs typeface="Times New Roman"/>
              </a:rPr>
              <a:t> о </a:t>
            </a:r>
            <a:r>
              <a:rPr lang="en-US" sz="2000" dirty="0" err="1">
                <a:latin typeface="Times New Roman"/>
                <a:cs typeface="Times New Roman"/>
              </a:rPr>
              <a:t>структуре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слова</a:t>
            </a:r>
            <a:r>
              <a:rPr lang="en-US" sz="2000" dirty="0">
                <a:latin typeface="Times New Roman"/>
                <a:cs typeface="Times New Roman"/>
              </a:rPr>
              <a:t> - </a:t>
            </a:r>
            <a:r>
              <a:rPr lang="en-US" sz="2000" dirty="0" err="1">
                <a:latin typeface="Times New Roman"/>
                <a:cs typeface="Times New Roman"/>
              </a:rPr>
              <a:t>при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различном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произношении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морфемы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слова</a:t>
            </a:r>
            <a:r>
              <a:rPr lang="en-US" sz="2000" dirty="0">
                <a:latin typeface="Times New Roman"/>
                <a:cs typeface="Times New Roman"/>
              </a:rPr>
              <a:t> в </a:t>
            </a:r>
            <a:r>
              <a:rPr lang="en-US" sz="2000" dirty="0" err="1">
                <a:latin typeface="Times New Roman"/>
                <a:cs typeface="Times New Roman"/>
              </a:rPr>
              <a:t>сильной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слабой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позиции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сохраняется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ее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графическое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единообразие</a:t>
            </a:r>
            <a:r>
              <a:rPr lang="en-US" sz="2000" dirty="0">
                <a:latin typeface="Times New Roman"/>
                <a:cs typeface="Times New Roman"/>
              </a:rPr>
              <a:t>);</a:t>
            </a:r>
            <a:endParaRPr lang="en-US" sz="2000" dirty="0">
              <a:latin typeface="Tw Cen MT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 -</a:t>
            </a:r>
            <a:r>
              <a:rPr lang="en-US" sz="2000" dirty="0" err="1">
                <a:latin typeface="Times New Roman"/>
                <a:cs typeface="Times New Roman"/>
              </a:rPr>
              <a:t>традиционный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выбор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буквы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для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обозначения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фонемы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находящейся</a:t>
            </a:r>
            <a:r>
              <a:rPr lang="en-US" sz="2000" dirty="0">
                <a:latin typeface="Times New Roman"/>
                <a:cs typeface="Times New Roman"/>
              </a:rPr>
              <a:t> в </a:t>
            </a:r>
            <a:r>
              <a:rPr lang="en-US" sz="2000" dirty="0" err="1">
                <a:latin typeface="Times New Roman"/>
                <a:cs typeface="Times New Roman"/>
              </a:rPr>
              <a:t>слабой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позиции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осуществляется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основе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этимологии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традиции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заяц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корова</a:t>
            </a:r>
            <a:r>
              <a:rPr lang="en-US" sz="2000" dirty="0">
                <a:latin typeface="Times New Roman"/>
                <a:cs typeface="Times New Roman"/>
              </a:rPr>
              <a:t>); </a:t>
            </a:r>
            <a:endParaRPr lang="en-US" sz="2000" dirty="0">
              <a:latin typeface="Tw Cen MT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-</a:t>
            </a:r>
            <a:r>
              <a:rPr lang="en-US" sz="2000" dirty="0" err="1">
                <a:latin typeface="Times New Roman"/>
                <a:cs typeface="Times New Roman"/>
              </a:rPr>
              <a:t>морфолого-графических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аналогий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объясняет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написание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буквы</a:t>
            </a:r>
            <a:r>
              <a:rPr lang="en-US" sz="2000" dirty="0">
                <a:latin typeface="Times New Roman"/>
                <a:cs typeface="Times New Roman"/>
              </a:rPr>
              <a:t> ь </a:t>
            </a:r>
            <a:r>
              <a:rPr lang="en-US" sz="2000" dirty="0" err="1">
                <a:latin typeface="Times New Roman"/>
                <a:cs typeface="Times New Roman"/>
              </a:rPr>
              <a:t>как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графического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уравнителя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парадигм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склонения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существительных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женского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рода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ночь</a:t>
            </a:r>
            <a:r>
              <a:rPr lang="en-US" sz="2000" dirty="0">
                <a:latin typeface="Times New Roman"/>
                <a:cs typeface="Times New Roman"/>
              </a:rPr>
              <a:t> — </a:t>
            </a:r>
            <a:r>
              <a:rPr lang="en-US" sz="2000" dirty="0" err="1">
                <a:latin typeface="Times New Roman"/>
                <a:cs typeface="Times New Roman"/>
              </a:rPr>
              <a:t>ночью</a:t>
            </a:r>
            <a:r>
              <a:rPr lang="en-US" sz="2000" dirty="0">
                <a:latin typeface="Times New Roman"/>
                <a:cs typeface="Times New Roman"/>
              </a:rPr>
              <a:t>); </a:t>
            </a:r>
            <a:r>
              <a:rPr lang="en-US" sz="2000" dirty="0" err="1">
                <a:latin typeface="Times New Roman"/>
                <a:cs typeface="Times New Roman"/>
              </a:rPr>
              <a:t>одинаковую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графическую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парадигму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слов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мужского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рода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врач</a:t>
            </a:r>
            <a:r>
              <a:rPr lang="en-US" sz="2000" dirty="0">
                <a:latin typeface="Times New Roman"/>
                <a:cs typeface="Times New Roman"/>
              </a:rPr>
              <a:t> — </a:t>
            </a:r>
            <a:r>
              <a:rPr lang="en-US" sz="2000" dirty="0" err="1">
                <a:latin typeface="Times New Roman"/>
                <a:cs typeface="Times New Roman"/>
              </a:rPr>
              <a:t>врачом</a:t>
            </a:r>
            <a:r>
              <a:rPr lang="en-US" sz="2000" dirty="0">
                <a:latin typeface="Times New Roman"/>
                <a:cs typeface="Times New Roman"/>
              </a:rPr>
              <a:t>); </a:t>
            </a:r>
            <a:r>
              <a:rPr lang="en-US" sz="2000" dirty="0" err="1">
                <a:latin typeface="Times New Roman"/>
                <a:cs typeface="Times New Roman"/>
              </a:rPr>
              <a:t>графическим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уравнителем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морфологической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категории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повелительного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наклонения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глагола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брось</a:t>
            </a:r>
            <a:r>
              <a:rPr lang="en-US" sz="2000" dirty="0">
                <a:latin typeface="Times New Roman"/>
                <a:cs typeface="Times New Roman"/>
              </a:rPr>
              <a:t>) и </a:t>
            </a:r>
            <a:r>
              <a:rPr lang="en-US" sz="2000" dirty="0" err="1">
                <a:latin typeface="Times New Roman"/>
                <a:cs typeface="Times New Roman"/>
              </a:rPr>
              <a:t>инфинитива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стеречь</a:t>
            </a:r>
            <a:r>
              <a:rPr lang="en-US" sz="2000" dirty="0">
                <a:latin typeface="Times New Roman"/>
                <a:cs typeface="Times New Roman"/>
              </a:rPr>
              <a:t>)). 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0900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E07907C-B1AE-4A0E-823F-F7B7CFB344E1}"/>
              </a:ext>
            </a:extLst>
          </p:cNvPr>
          <p:cNvSpPr txBox="1"/>
          <p:nvPr/>
        </p:nvSpPr>
        <p:spPr>
          <a:xfrm>
            <a:off x="1124415" y="496230"/>
            <a:ext cx="10073268" cy="61555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515151"/>
              </a:solidFill>
              <a:latin typeface="arial"/>
              <a:cs typeface="arial"/>
            </a:endParaRPr>
          </a:p>
          <a:p>
            <a:r>
              <a:rPr lang="en-US" sz="2000" b="1" dirty="0" err="1">
                <a:latin typeface="Times New Roman"/>
                <a:cs typeface="Times New Roman"/>
              </a:rPr>
              <a:t>Первичная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профилактика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дислексии</a:t>
            </a:r>
            <a:r>
              <a:rPr lang="en-US" sz="2000" b="1" dirty="0">
                <a:latin typeface="Times New Roman"/>
                <a:cs typeface="Times New Roman"/>
              </a:rPr>
              <a:t> и </a:t>
            </a:r>
            <a:r>
              <a:rPr lang="en-US" sz="2000" b="1" dirty="0" err="1">
                <a:latin typeface="Times New Roman"/>
                <a:cs typeface="Times New Roman"/>
              </a:rPr>
              <a:t>дисграфии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endParaRPr lang="en-US" sz="2000" dirty="0">
              <a:latin typeface="Times New Roman"/>
              <a:cs typeface="Times New Roman"/>
            </a:endParaRPr>
          </a:p>
          <a:p>
            <a:endParaRPr lang="en-US" sz="2000" b="1" dirty="0">
              <a:latin typeface="Times New Roman"/>
              <a:cs typeface="Times New Roman"/>
            </a:endParaRPr>
          </a:p>
          <a:p>
            <a:endParaRPr lang="en-US" sz="2000" b="1" dirty="0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q"/>
            </a:pPr>
            <a:r>
              <a:rPr lang="en-US" sz="2000" dirty="0" err="1">
                <a:latin typeface="Times New Roman"/>
                <a:cs typeface="Times New Roman"/>
              </a:rPr>
              <a:t>Меры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предупреждению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перинатальной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патологии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плода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новорожденного</a:t>
            </a:r>
            <a:r>
              <a:rPr lang="en-US" sz="2000" dirty="0">
                <a:latin typeface="Times New Roman"/>
                <a:cs typeface="Times New Roman"/>
              </a:rPr>
              <a:t>: </a:t>
            </a:r>
            <a:r>
              <a:rPr lang="en-US" sz="2000" dirty="0" err="1">
                <a:latin typeface="Times New Roman"/>
                <a:cs typeface="Times New Roman"/>
              </a:rPr>
              <a:t>охрана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здоровья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будущих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матерей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беременных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оптимальная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организация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наблюдения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беременными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профилактика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осложнений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беременности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предупреждение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родового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травматизма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инфицирования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плода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новорожденного</a:t>
            </a:r>
            <a:r>
              <a:rPr lang="en-US" sz="2000" dirty="0">
                <a:latin typeface="Times New Roman"/>
                <a:cs typeface="Times New Roman"/>
              </a:rPr>
              <a:t> и т. п.</a:t>
            </a:r>
          </a:p>
          <a:p>
            <a:pPr marL="285750" indent="-285750">
              <a:buFont typeface="Wingdings"/>
              <a:buChar char="q"/>
            </a:pPr>
            <a:r>
              <a:rPr lang="en-US" sz="2000" dirty="0" err="1">
                <a:latin typeface="Times New Roman"/>
                <a:cs typeface="Times New Roman"/>
              </a:rPr>
              <a:t>Меры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снижению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соматической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инфекционной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заболеваемости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детей</a:t>
            </a:r>
            <a:r>
              <a:rPr lang="en-US" sz="2000" dirty="0">
                <a:latin typeface="Times New Roman"/>
                <a:cs typeface="Times New Roman"/>
              </a:rPr>
              <a:t> в </a:t>
            </a:r>
            <a:r>
              <a:rPr lang="en-US" sz="2000" dirty="0" err="1">
                <a:latin typeface="Times New Roman"/>
                <a:cs typeface="Times New Roman"/>
              </a:rPr>
              <a:t>первые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годы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жизни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en-US" sz="2000" dirty="0">
              <a:latin typeface="Tw Cen MT"/>
              <a:cs typeface="Times New Roman"/>
            </a:endParaRPr>
          </a:p>
          <a:p>
            <a:pPr marL="285750" indent="-285750">
              <a:buFont typeface="Wingdings"/>
              <a:buChar char="q"/>
            </a:pPr>
            <a:r>
              <a:rPr lang="en-US" sz="2000" dirty="0">
                <a:latin typeface="Times New Roman"/>
                <a:cs typeface="Times New Roman"/>
              </a:rPr>
              <a:t> </a:t>
            </a:r>
            <a:r>
              <a:rPr lang="en-US" sz="2000" dirty="0" err="1">
                <a:latin typeface="Times New Roman"/>
                <a:cs typeface="Times New Roman"/>
              </a:rPr>
              <a:t>Ранняя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диагностика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своевременное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лечение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перинатальной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церебральной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патологии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endParaRPr lang="en-US" sz="2000" dirty="0">
              <a:latin typeface="Tw Cen MT"/>
              <a:cs typeface="Times New Roman"/>
            </a:endParaRPr>
          </a:p>
          <a:p>
            <a:pPr marL="285750" indent="-285750">
              <a:buFont typeface="Wingdings"/>
              <a:buChar char="q"/>
            </a:pPr>
            <a:r>
              <a:rPr lang="en-US" sz="2000" dirty="0" err="1">
                <a:latin typeface="Times New Roman"/>
                <a:cs typeface="Times New Roman"/>
              </a:rPr>
              <a:t>Ранняя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диагностика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коррекция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нарушений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развития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речи</a:t>
            </a:r>
            <a:r>
              <a:rPr lang="en-US" sz="2000" dirty="0">
                <a:latin typeface="Times New Roman"/>
                <a:cs typeface="Times New Roman"/>
              </a:rPr>
              <a:t> у </a:t>
            </a:r>
            <a:r>
              <a:rPr lang="en-US" sz="2000" dirty="0" err="1">
                <a:latin typeface="Times New Roman"/>
                <a:cs typeface="Times New Roman"/>
              </a:rPr>
              <a:t>детей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en-US" sz="2000" dirty="0">
              <a:latin typeface="Tw Cen MT"/>
              <a:cs typeface="Times New Roman"/>
            </a:endParaRPr>
          </a:p>
          <a:p>
            <a:pPr marL="285750" indent="-285750">
              <a:buFont typeface="Wingdings"/>
              <a:buChar char="q"/>
            </a:pPr>
            <a:r>
              <a:rPr lang="en-US" sz="2000" dirty="0">
                <a:latin typeface="Times New Roman"/>
                <a:cs typeface="Times New Roman"/>
              </a:rPr>
              <a:t> </a:t>
            </a:r>
            <a:r>
              <a:rPr lang="en-US" sz="2000" dirty="0" err="1">
                <a:latin typeface="Times New Roman"/>
                <a:cs typeface="Times New Roman"/>
              </a:rPr>
              <a:t>При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наличии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билингвизма</a:t>
            </a:r>
            <a:r>
              <a:rPr lang="en-US" sz="2000" dirty="0">
                <a:latin typeface="Times New Roman"/>
                <a:cs typeface="Times New Roman"/>
              </a:rPr>
              <a:t> у </a:t>
            </a:r>
            <a:r>
              <a:rPr lang="en-US" sz="2000" dirty="0" err="1">
                <a:latin typeface="Times New Roman"/>
                <a:cs typeface="Times New Roman"/>
              </a:rPr>
              <a:t>ребенка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необходим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выбор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адекватных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методов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обучения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грамоте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r>
              <a:rPr lang="en-US" sz="2000" dirty="0" err="1">
                <a:latin typeface="Times New Roman"/>
                <a:cs typeface="Times New Roman"/>
              </a:rPr>
              <a:t>Дети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сменившие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язык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обучения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относятся</a:t>
            </a:r>
            <a:r>
              <a:rPr lang="en-US" sz="2000" dirty="0">
                <a:latin typeface="Times New Roman"/>
                <a:cs typeface="Times New Roman"/>
              </a:rPr>
              <a:t> к </a:t>
            </a:r>
            <a:r>
              <a:rPr lang="en-US" sz="2000" dirty="0" err="1">
                <a:latin typeface="Times New Roman"/>
                <a:cs typeface="Times New Roman"/>
              </a:rPr>
              <a:t>группе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риска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дислексии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дисграфии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должны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получать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индивидуальную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помощь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освоении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второго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языка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endParaRPr lang="en-US" sz="2000" dirty="0">
              <a:latin typeface="Tw Cen MT"/>
              <a:cs typeface="Times New Roman"/>
            </a:endParaRPr>
          </a:p>
          <a:p>
            <a:pPr marL="285750" indent="-285750">
              <a:buFont typeface="Wingdings"/>
              <a:buChar char="q"/>
            </a:pPr>
            <a:r>
              <a:rPr lang="en-US" sz="2000" dirty="0" err="1">
                <a:latin typeface="Times New Roman"/>
                <a:cs typeface="Times New Roman"/>
              </a:rPr>
              <a:t>Работа</a:t>
            </a:r>
            <a:r>
              <a:rPr lang="en-US" sz="2000" dirty="0">
                <a:latin typeface="Times New Roman"/>
                <a:cs typeface="Times New Roman"/>
              </a:rPr>
              <a:t> с </a:t>
            </a:r>
            <a:r>
              <a:rPr lang="en-US" sz="2000" dirty="0" err="1">
                <a:latin typeface="Times New Roman"/>
                <a:cs typeface="Times New Roman"/>
              </a:rPr>
              <a:t>неблагополучными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семьями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семьями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детей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не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посещающих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детский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сад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endParaRPr lang="en-US" sz="2000" dirty="0">
              <a:latin typeface="Tw Cen MT"/>
              <a:cs typeface="Times New Roman"/>
            </a:endParaRPr>
          </a:p>
          <a:p>
            <a:pPr marL="285750" indent="-285750">
              <a:buFont typeface="Wingdings"/>
              <a:buChar char="q"/>
            </a:pPr>
            <a:r>
              <a:rPr lang="en-US" sz="2000" dirty="0" err="1">
                <a:latin typeface="Times New Roman"/>
                <a:cs typeface="Times New Roman"/>
              </a:rPr>
              <a:t>Выявление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указанного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контингента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детей</a:t>
            </a:r>
            <a:r>
              <a:rPr lang="en-US" sz="2000" dirty="0">
                <a:latin typeface="Times New Roman"/>
                <a:cs typeface="Times New Roman"/>
              </a:rPr>
              <a:t> в </a:t>
            </a:r>
            <a:r>
              <a:rPr lang="en-US" sz="2000" dirty="0" err="1">
                <a:latin typeface="Times New Roman"/>
                <a:cs typeface="Times New Roman"/>
              </a:rPr>
              <a:t>оптимальном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варианте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должно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быть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проведено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начала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обучения</a:t>
            </a:r>
            <a:r>
              <a:rPr lang="en-US" sz="2000" dirty="0">
                <a:latin typeface="Times New Roman"/>
                <a:cs typeface="Times New Roman"/>
              </a:rPr>
              <a:t> в </a:t>
            </a:r>
            <a:r>
              <a:rPr lang="en-US" sz="2000" dirty="0" err="1">
                <a:latin typeface="Times New Roman"/>
                <a:cs typeface="Times New Roman"/>
              </a:rPr>
              <a:t>школе</a:t>
            </a:r>
            <a:r>
              <a:rPr lang="en-US" sz="2000" dirty="0">
                <a:latin typeface="Times New Roman"/>
                <a:cs typeface="Times New Roman"/>
              </a:rPr>
              <a:t>. </a:t>
            </a:r>
            <a:endParaRPr lang="en-US" sz="2000" dirty="0"/>
          </a:p>
          <a:p>
            <a:endParaRPr lang="en-US" dirty="0">
              <a:latin typeface="Times New Roman"/>
              <a:cs typeface="Times New Roman"/>
            </a:endParaRPr>
          </a:p>
          <a:p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4789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D98C858-9342-4D91-B6A7-3D89B2AA63C4}"/>
              </a:ext>
            </a:extLst>
          </p:cNvPr>
          <p:cNvSpPr txBox="1"/>
          <p:nvPr/>
        </p:nvSpPr>
        <p:spPr>
          <a:xfrm>
            <a:off x="2453269" y="914400"/>
            <a:ext cx="7136780" cy="415498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>
                <a:latin typeface="Times New Roman"/>
                <a:cs typeface="Times New Roman"/>
              </a:rPr>
              <a:t>Вторичная профилактика дислексии и дисграфии</a:t>
            </a:r>
            <a:endParaRPr lang="ru-RU" sz="2400"/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 </a:t>
            </a:r>
            <a:br>
              <a:rPr lang="en-US" sz="2400" dirty="0">
                <a:latin typeface="Times New Roman"/>
                <a:cs typeface="Times New Roman"/>
              </a:rPr>
            </a:br>
            <a:r>
              <a:rPr lang="en-US" sz="2400">
                <a:latin typeface="Times New Roman"/>
                <a:cs typeface="Times New Roman"/>
              </a:rPr>
              <a:t>Основные этапы работы:</a:t>
            </a:r>
            <a:endParaRPr lang="en-US" sz="2400" dirty="0">
              <a:latin typeface="Times New Roman"/>
              <a:cs typeface="Times New Roman"/>
            </a:endParaRPr>
          </a:p>
          <a:p>
            <a:endParaRPr lang="en-US" sz="2400" dirty="0">
              <a:latin typeface="Times New Roman"/>
              <a:cs typeface="Times New Roman"/>
            </a:endParaRPr>
          </a:p>
          <a:p>
            <a:r>
              <a:rPr lang="en-US" sz="2400">
                <a:latin typeface="Times New Roman"/>
                <a:cs typeface="Times New Roman"/>
              </a:rPr>
              <a:t> I этап – восполнение пробелов в развитии звуковой стороны речи. </a:t>
            </a:r>
            <a:endParaRPr lang="en-US" sz="2400">
              <a:latin typeface="Tw Cen MT"/>
              <a:cs typeface="Times New Roman"/>
            </a:endParaRPr>
          </a:p>
          <a:p>
            <a:r>
              <a:rPr lang="en-US" sz="2400">
                <a:latin typeface="Times New Roman"/>
                <a:cs typeface="Times New Roman"/>
              </a:rPr>
              <a:t>II этап – восполнение пробелов в области овладения лексикой и грамматикой.</a:t>
            </a:r>
            <a:endParaRPr lang="en-US" sz="2400">
              <a:latin typeface="Tw Cen MT"/>
              <a:cs typeface="Times New Roman"/>
            </a:endParaRPr>
          </a:p>
          <a:p>
            <a:r>
              <a:rPr lang="en-US" sz="2400">
                <a:latin typeface="Times New Roman"/>
                <a:cs typeface="Times New Roman"/>
              </a:rPr>
              <a:t> III этап – восполнение пробелов в формировании связанной речи. 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901778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A1C3532-00F7-4B08-9CA0-D126846640B5}"/>
              </a:ext>
            </a:extLst>
          </p:cNvPr>
          <p:cNvSpPr txBox="1"/>
          <p:nvPr/>
        </p:nvSpPr>
        <p:spPr>
          <a:xfrm>
            <a:off x="1458951" y="635619"/>
            <a:ext cx="9515707" cy="563231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 err="1">
                <a:latin typeface="Times New Roman"/>
                <a:cs typeface="Times New Roman"/>
              </a:rPr>
              <a:t>Современная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комплексная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методика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профилактики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дисграфии</a:t>
            </a:r>
            <a:r>
              <a:rPr lang="en-US" sz="2000" b="1" dirty="0">
                <a:latin typeface="Times New Roman"/>
                <a:cs typeface="Times New Roman"/>
              </a:rPr>
              <a:t> А.В. </a:t>
            </a:r>
            <a:r>
              <a:rPr lang="en-US" sz="2000" b="1" dirty="0" err="1">
                <a:latin typeface="Times New Roman"/>
                <a:cs typeface="Times New Roman"/>
              </a:rPr>
              <a:t>Семенович</a:t>
            </a:r>
            <a:r>
              <a:rPr lang="en-US" sz="2000" b="1" dirty="0">
                <a:latin typeface="Times New Roman"/>
                <a:cs typeface="Times New Roman"/>
              </a:rPr>
              <a:t> (2002 г.) </a:t>
            </a:r>
            <a:r>
              <a:rPr lang="en-US" sz="2000" b="1" dirty="0" err="1">
                <a:latin typeface="Times New Roman"/>
                <a:cs typeface="Times New Roman"/>
              </a:rPr>
              <a:t>представлена</a:t>
            </a:r>
            <a:r>
              <a:rPr lang="en-US" sz="2000" b="1" dirty="0">
                <a:latin typeface="Times New Roman"/>
                <a:cs typeface="Times New Roman"/>
              </a:rPr>
              <a:t> в </a:t>
            </a:r>
            <a:r>
              <a:rPr lang="en-US" sz="2000" b="1" dirty="0" err="1">
                <a:latin typeface="Times New Roman"/>
                <a:cs typeface="Times New Roman"/>
              </a:rPr>
              <a:t>трёх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направлениях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работы</a:t>
            </a:r>
            <a:r>
              <a:rPr lang="en-US" sz="2000" b="1" dirty="0">
                <a:latin typeface="Times New Roman"/>
                <a:cs typeface="Times New Roman"/>
              </a:rPr>
              <a:t>.</a:t>
            </a:r>
            <a:r>
              <a:rPr lang="en-US" sz="2000" dirty="0">
                <a:latin typeface="Times New Roman"/>
                <a:cs typeface="Times New Roman"/>
              </a:rPr>
              <a:t> </a:t>
            </a:r>
            <a:endParaRPr lang="ru-RU" sz="2000" dirty="0"/>
          </a:p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1. </a:t>
            </a:r>
            <a:r>
              <a:rPr lang="en-US" sz="2000" dirty="0" err="1">
                <a:latin typeface="Times New Roman"/>
                <a:cs typeface="Times New Roman"/>
              </a:rPr>
              <a:t>Стабилизация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организация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энергетического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потенциала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организма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дыхательные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упражнения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массаж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развитие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сенсомоторики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преодоление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мышечных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дистоний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формирование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навыков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внимания</a:t>
            </a:r>
            <a:r>
              <a:rPr lang="en-US" sz="2000" dirty="0">
                <a:latin typeface="Times New Roman"/>
                <a:cs typeface="Times New Roman"/>
              </a:rPr>
              <a:t>).</a:t>
            </a:r>
            <a:endParaRPr lang="en-US" sz="2000" dirty="0">
              <a:latin typeface="Tw Cen MT"/>
              <a:cs typeface="Times New Roman"/>
            </a:endParaRPr>
          </a:p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 2.Формирование операционального обеспечения вербальных и невербальных психических процессов (развитие зрительного и слухового восприятия, формирование пространственных представлений, логико – грамматических конструкций, развитие кинестетических процессов, </a:t>
            </a:r>
            <a:r>
              <a:rPr lang="en-US" sz="2000" dirty="0" err="1">
                <a:latin typeface="Times New Roman"/>
                <a:cs typeface="Times New Roman"/>
              </a:rPr>
              <a:t>фонетико</a:t>
            </a:r>
            <a:r>
              <a:rPr lang="en-US" sz="2000" dirty="0">
                <a:latin typeface="Times New Roman"/>
                <a:cs typeface="Times New Roman"/>
              </a:rPr>
              <a:t> – </a:t>
            </a:r>
            <a:r>
              <a:rPr lang="en-US" sz="2000" dirty="0" err="1">
                <a:latin typeface="Times New Roman"/>
                <a:cs typeface="Times New Roman"/>
              </a:rPr>
              <a:t>фонематических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процессов</a:t>
            </a:r>
            <a:r>
              <a:rPr lang="en-US" sz="2000" dirty="0">
                <a:latin typeface="Times New Roman"/>
                <a:cs typeface="Times New Roman"/>
              </a:rPr>
              <a:t>).</a:t>
            </a:r>
            <a:endParaRPr lang="en-US" sz="2000" dirty="0">
              <a:latin typeface="Tw Cen MT"/>
              <a:cs typeface="Times New Roman"/>
            </a:endParaRPr>
          </a:p>
          <a:p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 3. </a:t>
            </a:r>
            <a:r>
              <a:rPr lang="en-US" sz="2000" dirty="0" err="1">
                <a:latin typeface="Times New Roman"/>
                <a:cs typeface="Times New Roman"/>
              </a:rPr>
              <a:t>Формирование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смыслообразующей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функции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психических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процессов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произвольной</a:t>
            </a:r>
            <a:r>
              <a:rPr lang="en-US" sz="2000" dirty="0">
                <a:latin typeface="Times New Roman"/>
                <a:cs typeface="Times New Roman"/>
              </a:rPr>
              <a:t> саморегуляции (формирование мыслительных операций, анализа и синтеза, обобщения, самоконтроля, развитие коммуникативных навыков, произвольного внимания, совершенствование обобщающей функции слова и интеллектуальных процессов)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982215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BD1192D-F73E-4340-9F71-78816A621654}"/>
              </a:ext>
            </a:extLst>
          </p:cNvPr>
          <p:cNvSpPr txBox="1"/>
          <p:nvPr/>
        </p:nvSpPr>
        <p:spPr>
          <a:xfrm>
            <a:off x="1189463" y="607741"/>
            <a:ext cx="9394902" cy="535531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latin typeface="Times New Roman"/>
                <a:cs typeface="Times New Roman"/>
              </a:rPr>
              <a:t>Основные направления коррекционной работы по профилактике дисграфии:</a:t>
            </a:r>
            <a:r>
              <a:rPr lang="en-US" dirty="0">
                <a:latin typeface="Times New Roman"/>
                <a:cs typeface="Times New Roman"/>
              </a:rPr>
              <a:t> </a:t>
            </a:r>
            <a:endParaRPr lang="ru-RU"/>
          </a:p>
          <a:p>
            <a:endParaRPr lang="en-US" dirty="0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§"/>
            </a:pPr>
            <a:r>
              <a:rPr lang="en-US" sz="1600" b="1">
                <a:latin typeface="Times New Roman"/>
                <a:cs typeface="Times New Roman"/>
              </a:rPr>
              <a:t>Развитие фонематического восприятия.</a:t>
            </a:r>
            <a:r>
              <a:rPr lang="en-US" sz="1600">
                <a:latin typeface="Times New Roman"/>
                <a:cs typeface="Times New Roman"/>
              </a:rPr>
              <a:t> (Узнавание неречевых звуков, звуков речи. Различение высоты, силы, тембра голоса на материале звуков, слов и фраз. Различение слов, близких по звучанию. Дифференциация фонем и слогов. Развитие навыков элементарного звукового анализа. </a:t>
            </a:r>
            <a:endParaRPr lang="en-US" sz="1600">
              <a:latin typeface="Tw Cen MT"/>
              <a:cs typeface="Times New Roman"/>
            </a:endParaRPr>
          </a:p>
          <a:p>
            <a:pPr marL="285750" indent="-285750">
              <a:buFont typeface="Wingdings"/>
              <a:buChar char="§"/>
            </a:pPr>
            <a:r>
              <a:rPr lang="en-US" sz="1600" b="1">
                <a:latin typeface="Times New Roman"/>
                <a:cs typeface="Times New Roman"/>
              </a:rPr>
              <a:t>Работа над звукопроизношением.</a:t>
            </a:r>
            <a:r>
              <a:rPr lang="en-US" sz="1600">
                <a:latin typeface="Times New Roman"/>
                <a:cs typeface="Times New Roman"/>
              </a:rPr>
              <a:t> Прежде всего, необходимо устранить все недостатки в произношении фонем (искажение, замена, отсутствие звука). </a:t>
            </a:r>
            <a:endParaRPr lang="en-US" sz="1600">
              <a:latin typeface="Tw Cen MT"/>
              <a:cs typeface="Times New Roman"/>
            </a:endParaRPr>
          </a:p>
          <a:p>
            <a:pPr marL="285750" indent="-285750">
              <a:buFont typeface="Wingdings"/>
              <a:buChar char="§"/>
            </a:pPr>
            <a:r>
              <a:rPr lang="en-US" sz="1600" b="1">
                <a:latin typeface="Times New Roman"/>
                <a:cs typeface="Times New Roman"/>
              </a:rPr>
              <a:t>Развитие навыков звукового анализа и синтеза.</a:t>
            </a:r>
            <a:r>
              <a:rPr lang="en-US" sz="1600">
                <a:latin typeface="Times New Roman"/>
                <a:cs typeface="Times New Roman"/>
              </a:rPr>
              <a:t> Выделение из предложения слов, из слов-слогов, из слогов-звуков. Различение между собой любых звуков речи как гласных, так и согласных. Согласные: звонкие и глухие, твёрдые и мягкие. Выделение любых звуков из состава слова. Умение объединять звуки в слоги, слоги - в слова. Умение определять последовательность звуков в слове и количество слогов.</a:t>
            </a:r>
            <a:endParaRPr lang="en-US" sz="1600">
              <a:latin typeface="Tw Cen MT"/>
              <a:cs typeface="Times New Roman"/>
            </a:endParaRPr>
          </a:p>
          <a:p>
            <a:pPr marL="285750" indent="-285750">
              <a:buFont typeface="Wingdings"/>
              <a:buChar char="§"/>
            </a:pPr>
            <a:r>
              <a:rPr lang="en-US" sz="1600" dirty="0">
                <a:latin typeface="Times New Roman"/>
                <a:cs typeface="Times New Roman"/>
              </a:rPr>
              <a:t> </a:t>
            </a:r>
            <a:r>
              <a:rPr lang="en-US" sz="1600" b="1">
                <a:latin typeface="Times New Roman"/>
                <a:cs typeface="Times New Roman"/>
              </a:rPr>
              <a:t>Обогащение словарного запаса и развитие практического умения пользоваться им.</a:t>
            </a:r>
            <a:r>
              <a:rPr lang="en-US" sz="1600" dirty="0">
                <a:latin typeface="Times New Roman"/>
                <a:cs typeface="Times New Roman"/>
              </a:rPr>
              <a:t> </a:t>
            </a:r>
            <a:r>
              <a:rPr lang="en-US" sz="1600">
                <a:latin typeface="Times New Roman"/>
                <a:cs typeface="Times New Roman"/>
              </a:rPr>
              <a:t>Обучение детей разным способам словообразования с помощью различных приставок. Другой вид работы - подбор однокоренных слов. Большая работа проводится по активизации словарного запаса.</a:t>
            </a:r>
            <a:endParaRPr lang="en-US" sz="1600">
              <a:latin typeface="Tw Cen MT"/>
              <a:cs typeface="Times New Roman"/>
            </a:endParaRPr>
          </a:p>
          <a:p>
            <a:pPr marL="285750" indent="-285750">
              <a:buFont typeface="Wingdings"/>
              <a:buChar char="§"/>
            </a:pPr>
            <a:r>
              <a:rPr lang="en-US" sz="1600" dirty="0">
                <a:latin typeface="Times New Roman"/>
                <a:cs typeface="Times New Roman"/>
              </a:rPr>
              <a:t> </a:t>
            </a:r>
            <a:r>
              <a:rPr lang="en-US" sz="1600" b="1">
                <a:latin typeface="Times New Roman"/>
                <a:cs typeface="Times New Roman"/>
              </a:rPr>
              <a:t>Развитие грамматических навыков.</a:t>
            </a:r>
            <a:r>
              <a:rPr lang="en-US" sz="1600">
                <a:latin typeface="Times New Roman"/>
                <a:cs typeface="Times New Roman"/>
              </a:rPr>
              <a:t> Основными задачами этого этапа являются работа над пониманием и употреблением предлогов, составление предложений по картинкам, сериям картинок, распространение и сокращение предложений. </a:t>
            </a:r>
            <a:endParaRPr lang="en-US" sz="1600">
              <a:latin typeface="Tw Cen MT"/>
              <a:cs typeface="Times New Roman"/>
            </a:endParaRPr>
          </a:p>
          <a:p>
            <a:pPr marL="285750" indent="-285750">
              <a:buFont typeface="Wingdings"/>
              <a:buChar char="§"/>
            </a:pPr>
            <a:r>
              <a:rPr lang="en-US" sz="1600" b="1">
                <a:latin typeface="Times New Roman"/>
                <a:cs typeface="Times New Roman"/>
              </a:rPr>
              <a:t>Развитие связной речи.</a:t>
            </a:r>
            <a:r>
              <a:rPr lang="en-US" sz="1600">
                <a:latin typeface="Times New Roman"/>
                <a:cs typeface="Times New Roman"/>
              </a:rPr>
              <a:t> Ведётся работа по обучению составления описательных рассказов и совершенствованию навыков пересказа небольших текстов.  </a:t>
            </a:r>
            <a:endParaRPr lang="en-US" sz="1600"/>
          </a:p>
          <a:p>
            <a:endParaRPr lang="en-US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0278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81E5E1C-B211-4463-AB0C-B76F92CAF19F}"/>
              </a:ext>
            </a:extLst>
          </p:cNvPr>
          <p:cNvSpPr txBox="1"/>
          <p:nvPr/>
        </p:nvSpPr>
        <p:spPr>
          <a:xfrm>
            <a:off x="1440367" y="1416206"/>
            <a:ext cx="9236925" cy="317009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Times New Roman"/>
                <a:cs typeface="Times New Roman"/>
              </a:rPr>
              <a:t>Основные приёмы и методы работы по профилактике дизорфографии:</a:t>
            </a:r>
            <a:endParaRPr lang="ru-RU" sz="2000"/>
          </a:p>
          <a:p>
            <a:endParaRPr lang="en-US" sz="2000" dirty="0">
              <a:latin typeface="Times New Roman"/>
              <a:cs typeface="Times New Roman"/>
            </a:endParaRPr>
          </a:p>
          <a:p>
            <a:pPr marL="342900" indent="-342900">
              <a:buAutoNum type="arabicPeriod"/>
            </a:pPr>
            <a:r>
              <a:rPr lang="en-US" sz="2000">
                <a:latin typeface="Times New Roman"/>
                <a:cs typeface="Times New Roman"/>
              </a:rPr>
              <a:t> Развитие общей и мелкой ручной моторики.</a:t>
            </a:r>
            <a:endParaRPr lang="en-US" sz="2000">
              <a:latin typeface="Tw Cen MT"/>
              <a:cs typeface="Times New Roman"/>
            </a:endParaRPr>
          </a:p>
          <a:p>
            <a:pPr marL="342900" indent="-342900">
              <a:buAutoNum type="arabicPeriod"/>
            </a:pPr>
            <a:r>
              <a:rPr lang="en-US" sz="2000">
                <a:latin typeface="Times New Roman"/>
                <a:cs typeface="Times New Roman"/>
              </a:rPr>
              <a:t>Развитие и уточнение пространственно-временных представлений.</a:t>
            </a:r>
            <a:endParaRPr lang="en-US" sz="2000">
              <a:latin typeface="Tw Cen MT"/>
              <a:cs typeface="Times New Roman"/>
            </a:endParaRPr>
          </a:p>
          <a:p>
            <a:pPr marL="342900" indent="-342900">
              <a:buAutoNum type="arabicPeriod"/>
            </a:pPr>
            <a:r>
              <a:rPr lang="en-US" sz="2000">
                <a:latin typeface="Times New Roman"/>
                <a:cs typeface="Times New Roman"/>
              </a:rPr>
              <a:t>Развитие внимания. Важно для нахождения «ошибкоопасных» мест в слове, нахождения собственных ошибок (корректурные пробы).</a:t>
            </a:r>
            <a:endParaRPr lang="en-US" sz="2000">
              <a:latin typeface="Tw Cen MT"/>
              <a:cs typeface="Times New Roman"/>
            </a:endParaRPr>
          </a:p>
          <a:p>
            <a:pPr marL="342900" indent="-342900">
              <a:buAutoNum type="arabicPeriod"/>
            </a:pPr>
            <a:r>
              <a:rPr lang="en-US" sz="2000">
                <a:latin typeface="Times New Roman"/>
                <a:cs typeface="Times New Roman"/>
              </a:rPr>
              <a:t>Развитие памяти. Запоминание при помощи ассоциативных рядов, эмоциональной близости запоминаемого, графической зашифровки объекта запоминания. </a:t>
            </a:r>
            <a:endParaRPr lang="en-US" sz="2000">
              <a:latin typeface="Tw Cen MT"/>
              <a:cs typeface="Times New Roman"/>
            </a:endParaRPr>
          </a:p>
          <a:p>
            <a:pPr marL="342900" indent="-342900">
              <a:buAutoNum type="arabicPeriod"/>
            </a:pPr>
            <a:r>
              <a:rPr lang="en-US" sz="2000">
                <a:latin typeface="Times New Roman"/>
                <a:cs typeface="Times New Roman"/>
              </a:rPr>
              <a:t>Развитие мышления.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532728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BD75B37-C899-44A4-BABB-13FB39773A20}"/>
              </a:ext>
            </a:extLst>
          </p:cNvPr>
          <p:cNvSpPr txBox="1"/>
          <p:nvPr/>
        </p:nvSpPr>
        <p:spPr>
          <a:xfrm>
            <a:off x="1477537" y="709962"/>
            <a:ext cx="9162584" cy="532453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Times New Roman"/>
                <a:cs typeface="Times New Roman"/>
              </a:rPr>
              <a:t>Основные приёмы и методы работы по профилактике дислексии:</a:t>
            </a:r>
            <a:r>
              <a:rPr lang="en-US" sz="2000" dirty="0">
                <a:latin typeface="Times New Roman"/>
                <a:cs typeface="Times New Roman"/>
              </a:rPr>
              <a:t> </a:t>
            </a:r>
            <a:endParaRPr lang="ru-RU" sz="2000"/>
          </a:p>
          <a:p>
            <a:endParaRPr lang="en-US" sz="2000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Дыхательная, зрительная и артикуляционная гимнастики. </a:t>
            </a:r>
            <a:endParaRPr lang="en-US" sz="200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Метод кинезиологической коррекции. </a:t>
            </a:r>
            <a:endParaRPr lang="en-US" sz="200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Стимулирующий массаж и самомассаж кистей и пальцев рук.</a:t>
            </a:r>
            <a:endParaRPr lang="en-US" sz="200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 Ритмико-речевая, музыкальная и витаминная терапия. </a:t>
            </a:r>
            <a:endParaRPr lang="en-US" sz="200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Зеркально-симметричное рисование обеими руками.</a:t>
            </a:r>
            <a:endParaRPr lang="en-US" sz="200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 Упражнения для развития зрительно-моторных координаций, оперативного поля чтения, антиципационного восприятия слова.</a:t>
            </a:r>
            <a:endParaRPr lang="en-US" sz="200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 Модифицированные зрительные диктанты Федоренко-Пальченко. </a:t>
            </a:r>
            <a:endParaRPr lang="en-US" sz="200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Интеллектуально-развивающие словесные игры: анаграммы, изографы, ребусы, криптограммы, перевёртыши, волшебные цепочки, словесные лабиринты, слова-матрёшки и другие.</a:t>
            </a:r>
            <a:endParaRPr lang="en-US" sz="200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 </a:t>
            </a:r>
            <a:r>
              <a:rPr lang="en-US" sz="2000">
                <a:latin typeface="Times New Roman"/>
                <a:cs typeface="Times New Roman"/>
              </a:rPr>
              <a:t>Поисковые таблицы слов "Фотоглаз". Метод "озвученного" чтения. </a:t>
            </a:r>
            <a:endParaRPr lang="en-US" sz="200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Метод словесных анаграмм.</a:t>
            </a:r>
            <a:endParaRPr lang="en-US" sz="200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>
                <a:latin typeface="Times New Roman"/>
                <a:cs typeface="Times New Roman"/>
              </a:rPr>
              <a:t> Автоматизация оперативных единиц чтения по специальным слоговым таблицам.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63947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F7545D8-F8A5-443D-A69F-F1208CEEFA2C}"/>
              </a:ext>
            </a:extLst>
          </p:cNvPr>
          <p:cNvSpPr txBox="1"/>
          <p:nvPr/>
        </p:nvSpPr>
        <p:spPr>
          <a:xfrm>
            <a:off x="1375319" y="1211767"/>
            <a:ext cx="9608632" cy="34778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 err="1">
                <a:latin typeface="Times New Roman"/>
                <a:cs typeface="Times New Roman"/>
              </a:rPr>
              <a:t>Письменная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речь</a:t>
            </a:r>
            <a:r>
              <a:rPr lang="en-US" sz="2000" b="1" dirty="0">
                <a:latin typeface="Times New Roman"/>
                <a:cs typeface="Times New Roman"/>
              </a:rPr>
              <a:t> - </a:t>
            </a:r>
            <a:r>
              <a:rPr lang="en-US" sz="2000" b="1" dirty="0" err="1">
                <a:latin typeface="Times New Roman"/>
                <a:cs typeface="Times New Roman"/>
              </a:rPr>
              <a:t>сложная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аналитико-синтетическая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деятельность</a:t>
            </a:r>
            <a:r>
              <a:rPr lang="en-US" sz="2000" b="1" dirty="0">
                <a:latin typeface="Times New Roman"/>
                <a:cs typeface="Times New Roman"/>
              </a:rPr>
              <a:t>, </a:t>
            </a:r>
            <a:r>
              <a:rPr lang="en-US" sz="2000" b="1" dirty="0" err="1">
                <a:latin typeface="Times New Roman"/>
                <a:cs typeface="Times New Roman"/>
              </a:rPr>
              <a:t>которая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предполагает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порождение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высказывания</a:t>
            </a:r>
            <a:r>
              <a:rPr lang="en-US" sz="2000" b="1" dirty="0">
                <a:latin typeface="Times New Roman"/>
                <a:cs typeface="Times New Roman"/>
              </a:rPr>
              <a:t>: </a:t>
            </a:r>
            <a:r>
              <a:rPr lang="en-US" sz="2000" b="1" dirty="0" err="1">
                <a:latin typeface="Times New Roman"/>
                <a:cs typeface="Times New Roman"/>
              </a:rPr>
              <a:t>создание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внутренней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схемы</a:t>
            </a:r>
            <a:r>
              <a:rPr lang="en-US" sz="2000" b="1" dirty="0">
                <a:latin typeface="Times New Roman"/>
                <a:cs typeface="Times New Roman"/>
              </a:rPr>
              <a:t>, </a:t>
            </a:r>
            <a:r>
              <a:rPr lang="en-US" sz="2000" b="1" dirty="0" err="1">
                <a:latin typeface="Times New Roman"/>
                <a:cs typeface="Times New Roman"/>
              </a:rPr>
              <a:t>выбор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слов</a:t>
            </a:r>
            <a:r>
              <a:rPr lang="en-US" sz="2000" b="1" dirty="0">
                <a:latin typeface="Times New Roman"/>
                <a:cs typeface="Times New Roman"/>
              </a:rPr>
              <a:t>, </a:t>
            </a:r>
            <a:r>
              <a:rPr lang="en-US" sz="2000" b="1" dirty="0" err="1">
                <a:latin typeface="Times New Roman"/>
                <a:cs typeface="Times New Roman"/>
              </a:rPr>
              <a:t>грамматическое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структурирование</a:t>
            </a:r>
            <a:r>
              <a:rPr lang="en-US" sz="2000" b="1" dirty="0">
                <a:latin typeface="Times New Roman"/>
                <a:cs typeface="Times New Roman"/>
              </a:rPr>
              <a:t>. </a:t>
            </a:r>
          </a:p>
          <a:p>
            <a:r>
              <a:rPr lang="en-US" sz="2000" dirty="0">
                <a:latin typeface="Times New Roman"/>
                <a:cs typeface="Times New Roman"/>
              </a:rPr>
              <a:t/>
            </a:r>
            <a:br>
              <a:rPr lang="en-US" sz="2000" dirty="0">
                <a:latin typeface="Times New Roman"/>
                <a:cs typeface="Times New Roman"/>
              </a:rPr>
            </a:br>
            <a:r>
              <a:rPr lang="en-US" sz="2000" dirty="0">
                <a:latin typeface="Times New Roman"/>
                <a:cs typeface="Times New Roman"/>
              </a:rPr>
              <a:t>В </a:t>
            </a:r>
            <a:r>
              <a:rPr lang="en-US" sz="2000" dirty="0" err="1">
                <a:latin typeface="Times New Roman"/>
                <a:cs typeface="Times New Roman"/>
              </a:rPr>
              <a:t>понятие</a:t>
            </a:r>
            <a:r>
              <a:rPr lang="en-US" sz="2000" dirty="0">
                <a:latin typeface="Times New Roman"/>
                <a:cs typeface="Times New Roman"/>
              </a:rPr>
              <a:t> «</a:t>
            </a:r>
            <a:r>
              <a:rPr lang="en-US" sz="2000" dirty="0" err="1">
                <a:latin typeface="Times New Roman"/>
                <a:cs typeface="Times New Roman"/>
              </a:rPr>
              <a:t>письменная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речь</a:t>
            </a:r>
            <a:r>
              <a:rPr lang="en-US" sz="2000" dirty="0">
                <a:latin typeface="Times New Roman"/>
                <a:cs typeface="Times New Roman"/>
              </a:rPr>
              <a:t>» </a:t>
            </a:r>
            <a:r>
              <a:rPr lang="en-US" sz="2000" dirty="0" err="1">
                <a:latin typeface="Times New Roman"/>
                <a:cs typeface="Times New Roman"/>
              </a:rPr>
              <a:t>входит</a:t>
            </a:r>
            <a:r>
              <a:rPr lang="en-US" sz="2000" dirty="0">
                <a:latin typeface="Times New Roman"/>
                <a:cs typeface="Times New Roman"/>
              </a:rPr>
              <a:t>: </a:t>
            </a:r>
          </a:p>
          <a:p>
            <a:r>
              <a:rPr lang="en-US" sz="2000" b="1" dirty="0">
                <a:latin typeface="Times New Roman"/>
                <a:cs typeface="Times New Roman"/>
              </a:rPr>
              <a:t>-</a:t>
            </a:r>
            <a:r>
              <a:rPr lang="en-US" sz="2000" b="1" dirty="0" err="1">
                <a:latin typeface="Times New Roman"/>
                <a:cs typeface="Times New Roman"/>
              </a:rPr>
              <a:t>Чтение</a:t>
            </a:r>
            <a:endParaRPr lang="en-US" sz="2000" b="1">
              <a:latin typeface="Tw Cen MT"/>
              <a:cs typeface="Times New Roman"/>
            </a:endParaRPr>
          </a:p>
          <a:p>
            <a:r>
              <a:rPr lang="en-US" sz="2000" b="1" dirty="0">
                <a:latin typeface="Times New Roman"/>
                <a:cs typeface="Times New Roman"/>
              </a:rPr>
              <a:t> -</a:t>
            </a:r>
            <a:r>
              <a:rPr lang="en-US" sz="2000" b="1" dirty="0" err="1">
                <a:latin typeface="Times New Roman"/>
                <a:cs typeface="Times New Roman"/>
              </a:rPr>
              <a:t>Письмо</a:t>
            </a:r>
            <a:r>
              <a:rPr lang="en-US" sz="2000" dirty="0">
                <a:latin typeface="Times New Roman"/>
                <a:cs typeface="Times New Roman"/>
              </a:rPr>
              <a:t>. </a:t>
            </a:r>
            <a:endParaRPr lang="en-US" sz="2000">
              <a:latin typeface="Tw Cen MT"/>
              <a:cs typeface="Times New Roman"/>
            </a:endParaRPr>
          </a:p>
          <a:p>
            <a:r>
              <a:rPr lang="en-US" sz="2000" b="1" dirty="0" err="1">
                <a:latin typeface="Times New Roman"/>
                <a:cs typeface="Times New Roman"/>
              </a:rPr>
              <a:t>Письмо</a:t>
            </a:r>
            <a:r>
              <a:rPr lang="en-US" sz="2000" dirty="0">
                <a:latin typeface="Times New Roman"/>
                <a:cs typeface="Times New Roman"/>
              </a:rPr>
              <a:t> – </a:t>
            </a:r>
            <a:r>
              <a:rPr lang="en-US" sz="2000" dirty="0" err="1">
                <a:latin typeface="Times New Roman"/>
                <a:cs typeface="Times New Roman"/>
              </a:rPr>
              <a:t>знаковая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система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фиксации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речи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позволяющая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передавать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информацию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расстоянии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закреплять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ее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времени</a:t>
            </a:r>
            <a:r>
              <a:rPr lang="en-US" sz="2000" dirty="0">
                <a:latin typeface="Times New Roman"/>
                <a:cs typeface="Times New Roman"/>
              </a:rPr>
              <a:t>. </a:t>
            </a:r>
            <a:endParaRPr lang="en-US" sz="2000">
              <a:latin typeface="Tw Cen MT"/>
              <a:cs typeface="Times New Roman"/>
            </a:endParaRPr>
          </a:p>
          <a:p>
            <a:r>
              <a:rPr lang="en-US" sz="2000" b="1" dirty="0" err="1">
                <a:latin typeface="Times New Roman"/>
                <a:cs typeface="Times New Roman"/>
              </a:rPr>
              <a:t>Письмо</a:t>
            </a:r>
            <a:r>
              <a:rPr lang="en-US" sz="2000" dirty="0">
                <a:latin typeface="Times New Roman"/>
                <a:cs typeface="Times New Roman"/>
              </a:rPr>
              <a:t> – </a:t>
            </a:r>
            <a:r>
              <a:rPr lang="en-US" sz="2000" dirty="0" err="1">
                <a:latin typeface="Times New Roman"/>
                <a:cs typeface="Times New Roman"/>
              </a:rPr>
              <a:t>владение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графическими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орфографическими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системами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языка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для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записи</a:t>
            </a:r>
            <a:r>
              <a:rPr lang="en-US" sz="2000" dirty="0">
                <a:latin typeface="Times New Roman"/>
                <a:cs typeface="Times New Roman"/>
              </a:rPr>
              <a:t>. </a:t>
            </a:r>
            <a:endParaRPr lang="en-US" sz="2000">
              <a:latin typeface="Tw Cen MT"/>
              <a:cs typeface="Times New Roman"/>
            </a:endParaRPr>
          </a:p>
          <a:p>
            <a:r>
              <a:rPr lang="en-US" sz="2000" b="1" dirty="0" err="1">
                <a:latin typeface="Times New Roman"/>
                <a:cs typeface="Times New Roman"/>
              </a:rPr>
              <a:t>Чтение</a:t>
            </a:r>
            <a:r>
              <a:rPr lang="en-US" sz="2000" dirty="0">
                <a:latin typeface="Times New Roman"/>
                <a:cs typeface="Times New Roman"/>
              </a:rPr>
              <a:t> – </a:t>
            </a:r>
            <a:r>
              <a:rPr lang="en-US" sz="2000" dirty="0" err="1">
                <a:latin typeface="Times New Roman"/>
                <a:cs typeface="Times New Roman"/>
              </a:rPr>
              <a:t>восприятие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написанного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воспроизведение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текста</a:t>
            </a:r>
            <a:r>
              <a:rPr lang="en-US" sz="2000" dirty="0">
                <a:latin typeface="Times New Roman"/>
                <a:cs typeface="Times New Roman"/>
              </a:rPr>
              <a:t> «</a:t>
            </a:r>
            <a:r>
              <a:rPr lang="en-US" sz="2000" dirty="0" err="1">
                <a:latin typeface="Times New Roman"/>
                <a:cs typeface="Times New Roman"/>
              </a:rPr>
              <a:t>про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себя</a:t>
            </a:r>
            <a:r>
              <a:rPr lang="en-US" sz="2000" dirty="0">
                <a:latin typeface="Times New Roman"/>
                <a:cs typeface="Times New Roman"/>
              </a:rPr>
              <a:t>» </a:t>
            </a:r>
            <a:r>
              <a:rPr lang="en-US" sz="2000" dirty="0" err="1">
                <a:latin typeface="Times New Roman"/>
                <a:cs typeface="Times New Roman"/>
              </a:rPr>
              <a:t>или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вслух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893436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A2CF3BC-5BFF-4C4B-9608-DF9B5F6068DE}"/>
              </a:ext>
            </a:extLst>
          </p:cNvPr>
          <p:cNvSpPr txBox="1"/>
          <p:nvPr/>
        </p:nvSpPr>
        <p:spPr>
          <a:xfrm>
            <a:off x="957148" y="1444083"/>
            <a:ext cx="10240535" cy="34778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 err="1">
                <a:latin typeface="Times New Roman"/>
                <a:cs typeface="Times New Roman"/>
              </a:rPr>
              <a:t>Нарушения</a:t>
            </a:r>
            <a:r>
              <a:rPr lang="en-US" sz="2800" b="1" dirty="0">
                <a:latin typeface="Times New Roman"/>
                <a:cs typeface="Times New Roman"/>
              </a:rPr>
              <a:t> </a:t>
            </a:r>
            <a:r>
              <a:rPr lang="en-US" sz="2800" b="1" dirty="0" err="1">
                <a:latin typeface="Times New Roman"/>
                <a:cs typeface="Times New Roman"/>
              </a:rPr>
              <a:t>письменной</a:t>
            </a:r>
            <a:r>
              <a:rPr lang="en-US" sz="2800" b="1" dirty="0">
                <a:latin typeface="Times New Roman"/>
                <a:cs typeface="Times New Roman"/>
              </a:rPr>
              <a:t> </a:t>
            </a:r>
            <a:r>
              <a:rPr lang="en-US" sz="2800" b="1" dirty="0" err="1" smtClean="0">
                <a:latin typeface="Times New Roman"/>
                <a:cs typeface="Times New Roman"/>
              </a:rPr>
              <a:t>речи</a:t>
            </a:r>
            <a:r>
              <a:rPr lang="ru-RU" sz="2800" b="1" dirty="0"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latin typeface="Times New Roman"/>
                <a:cs typeface="Times New Roman"/>
              </a:rPr>
              <a:t>возникают на фоне:</a:t>
            </a:r>
            <a:endParaRPr lang="en-US" sz="2800" b="1" dirty="0">
              <a:latin typeface="Times New Roman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 -</a:t>
            </a:r>
            <a:r>
              <a:rPr lang="en-US" sz="2400" dirty="0" err="1" smtClean="0">
                <a:latin typeface="Times New Roman"/>
                <a:cs typeface="Times New Roman"/>
              </a:rPr>
              <a:t>нарушени</a:t>
            </a:r>
            <a:r>
              <a:rPr lang="ru-RU" sz="2400" dirty="0" smtClean="0">
                <a:latin typeface="Times New Roman"/>
                <a:cs typeface="Times New Roman"/>
              </a:rPr>
              <a:t>й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устной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речи</a:t>
            </a:r>
            <a:r>
              <a:rPr lang="en-US" sz="2400" dirty="0">
                <a:latin typeface="Times New Roman"/>
                <a:cs typeface="Times New Roman"/>
              </a:rPr>
              <a:t>;</a:t>
            </a:r>
          </a:p>
          <a:p>
            <a:r>
              <a:rPr lang="en-US" sz="2400" dirty="0">
                <a:latin typeface="Times New Roman"/>
                <a:cs typeface="Times New Roman"/>
              </a:rPr>
              <a:t> -</a:t>
            </a:r>
            <a:r>
              <a:rPr lang="en-US" sz="2400" dirty="0" err="1" smtClean="0">
                <a:latin typeface="Times New Roman"/>
                <a:cs typeface="Times New Roman"/>
              </a:rPr>
              <a:t>недоразвити</a:t>
            </a:r>
            <a:r>
              <a:rPr lang="ru-RU" sz="2400" dirty="0" smtClean="0">
                <a:latin typeface="Times New Roman"/>
                <a:cs typeface="Times New Roman"/>
              </a:rPr>
              <a:t>я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фонетико-фонематических</a:t>
            </a:r>
            <a:r>
              <a:rPr lang="en-US" sz="2400" dirty="0">
                <a:latin typeface="Times New Roman"/>
                <a:cs typeface="Times New Roman"/>
              </a:rPr>
              <a:t> и </a:t>
            </a:r>
            <a:r>
              <a:rPr lang="en-US" sz="2400" dirty="0" err="1">
                <a:latin typeface="Times New Roman"/>
                <a:cs typeface="Times New Roman"/>
              </a:rPr>
              <a:t>лексико-грамматических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компонентов</a:t>
            </a:r>
            <a:r>
              <a:rPr lang="en-US" sz="2400" dirty="0">
                <a:latin typeface="Times New Roman"/>
                <a:cs typeface="Times New Roman"/>
              </a:rPr>
              <a:t>;</a:t>
            </a:r>
          </a:p>
          <a:p>
            <a:r>
              <a:rPr lang="en-US" sz="2400" dirty="0">
                <a:latin typeface="Times New Roman"/>
                <a:cs typeface="Times New Roman"/>
              </a:rPr>
              <a:t> - </a:t>
            </a:r>
            <a:r>
              <a:rPr lang="en-US" sz="2400" dirty="0" err="1">
                <a:latin typeface="Times New Roman"/>
                <a:cs typeface="Times New Roman"/>
              </a:rPr>
              <a:t>нарушения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оптико-пространственной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организации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деятельности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письма</a:t>
            </a:r>
            <a:r>
              <a:rPr lang="en-US" sz="2400" dirty="0">
                <a:latin typeface="Times New Roman"/>
                <a:cs typeface="Times New Roman"/>
              </a:rPr>
              <a:t>;</a:t>
            </a:r>
            <a:endParaRPr lang="en-US" sz="2400" dirty="0">
              <a:latin typeface="Tw Cen MT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 -</a:t>
            </a:r>
            <a:r>
              <a:rPr lang="en-US" sz="2400" dirty="0" err="1" smtClean="0">
                <a:latin typeface="Times New Roman"/>
                <a:cs typeface="Times New Roman"/>
              </a:rPr>
              <a:t>рассогласовани</a:t>
            </a:r>
            <a:r>
              <a:rPr lang="ru-RU" sz="2400" dirty="0" smtClean="0">
                <a:latin typeface="Times New Roman"/>
                <a:cs typeface="Times New Roman"/>
              </a:rPr>
              <a:t>я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в </a:t>
            </a:r>
            <a:r>
              <a:rPr lang="en-US" sz="2400" dirty="0" err="1">
                <a:latin typeface="Times New Roman"/>
                <a:cs typeface="Times New Roman"/>
              </a:rPr>
              <a:t>работе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слухового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зрительного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анализаторов</a:t>
            </a:r>
            <a:r>
              <a:rPr lang="en-US" sz="2400" dirty="0">
                <a:latin typeface="Times New Roman"/>
                <a:cs typeface="Times New Roman"/>
              </a:rPr>
              <a:t> и </a:t>
            </a:r>
            <a:r>
              <a:rPr lang="en-US" sz="2400" dirty="0" err="1">
                <a:latin typeface="Times New Roman"/>
                <a:cs typeface="Times New Roman"/>
              </a:rPr>
              <a:t>артикуляции</a:t>
            </a:r>
            <a:r>
              <a:rPr lang="en-US" sz="2400" dirty="0">
                <a:latin typeface="Times New Roman"/>
                <a:cs typeface="Times New Roman"/>
              </a:rPr>
              <a:t>; </a:t>
            </a:r>
            <a:endParaRPr lang="ru-RU" sz="2400" dirty="0" smtClean="0">
              <a:latin typeface="Times New Roman"/>
              <a:cs typeface="Times New Roman"/>
            </a:endParaRPr>
          </a:p>
          <a:p>
            <a:r>
              <a:rPr lang="en-US" sz="2400" dirty="0" smtClean="0">
                <a:latin typeface="Times New Roman"/>
                <a:cs typeface="Times New Roman"/>
              </a:rPr>
              <a:t>-</a:t>
            </a:r>
            <a:r>
              <a:rPr lang="en-US" sz="2400" dirty="0" err="1" smtClean="0">
                <a:latin typeface="Times New Roman"/>
                <a:cs typeface="Times New Roman"/>
              </a:rPr>
              <a:t>отставани</a:t>
            </a:r>
            <a:r>
              <a:rPr lang="ru-RU" sz="2400" dirty="0" smtClean="0">
                <a:latin typeface="Times New Roman"/>
                <a:cs typeface="Times New Roman"/>
              </a:rPr>
              <a:t>я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в </a:t>
            </a:r>
            <a:r>
              <a:rPr lang="en-US" sz="2400" dirty="0" err="1">
                <a:latin typeface="Times New Roman"/>
                <a:cs typeface="Times New Roman"/>
              </a:rPr>
              <a:t>развитии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психических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процессов</a:t>
            </a:r>
            <a:r>
              <a:rPr lang="en-US" sz="2400" dirty="0">
                <a:latin typeface="Times New Roman"/>
                <a:cs typeface="Times New Roman"/>
              </a:rPr>
              <a:t> (</a:t>
            </a:r>
            <a:r>
              <a:rPr lang="en-US" sz="2400" dirty="0" err="1">
                <a:latin typeface="Times New Roman"/>
                <a:cs typeface="Times New Roman"/>
              </a:rPr>
              <a:t>памяти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внимания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мышления</a:t>
            </a:r>
            <a:r>
              <a:rPr lang="en-US" sz="2400" dirty="0">
                <a:latin typeface="Times New Roman"/>
                <a:cs typeface="Times New Roman"/>
              </a:rPr>
              <a:t>). 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6790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BDF8E76-B4C4-4380-B5F9-BAA7A3E4B483}"/>
              </a:ext>
            </a:extLst>
          </p:cNvPr>
          <p:cNvSpPr txBox="1"/>
          <p:nvPr/>
        </p:nvSpPr>
        <p:spPr>
          <a:xfrm>
            <a:off x="1830659" y="802888"/>
            <a:ext cx="7870902" cy="409342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 err="1">
                <a:latin typeface="Times New Roman"/>
                <a:cs typeface="Times New Roman"/>
              </a:rPr>
              <a:t>Виды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нарушений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письменной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речи</a:t>
            </a:r>
            <a:r>
              <a:rPr lang="en-US" sz="2000" b="1" dirty="0">
                <a:latin typeface="Times New Roman"/>
                <a:cs typeface="Times New Roman"/>
              </a:rPr>
              <a:t>.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 </a:t>
            </a:r>
            <a:br>
              <a:rPr lang="en-US" sz="2000" dirty="0">
                <a:latin typeface="Times New Roman"/>
                <a:cs typeface="Times New Roman"/>
              </a:rPr>
            </a:br>
            <a:r>
              <a:rPr lang="en-US" sz="2000" b="1" dirty="0" err="1">
                <a:latin typeface="Times New Roman"/>
                <a:cs typeface="Times New Roman"/>
              </a:rPr>
              <a:t>Дисграфия</a:t>
            </a:r>
            <a:r>
              <a:rPr lang="en-US" sz="2000" dirty="0">
                <a:latin typeface="Times New Roman"/>
                <a:cs typeface="Times New Roman"/>
              </a:rPr>
              <a:t>- </a:t>
            </a:r>
            <a:r>
              <a:rPr lang="en-US" sz="2000" dirty="0" err="1">
                <a:latin typeface="Times New Roman"/>
                <a:cs typeface="Times New Roman"/>
              </a:rPr>
              <a:t>частичное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нарушение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процесса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письма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проявляющееся</a:t>
            </a:r>
            <a:r>
              <a:rPr lang="en-US" sz="2000" dirty="0">
                <a:latin typeface="Times New Roman"/>
                <a:cs typeface="Times New Roman"/>
              </a:rPr>
              <a:t> в </a:t>
            </a:r>
            <a:r>
              <a:rPr lang="en-US" sz="2000" dirty="0" err="1">
                <a:latin typeface="Times New Roman"/>
                <a:cs typeface="Times New Roman"/>
              </a:rPr>
              <a:t>стойких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повторяющихся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ошибках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обусловленных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несформированностью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высших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психических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функций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участвующих</a:t>
            </a:r>
            <a:r>
              <a:rPr lang="en-US" sz="2000" dirty="0">
                <a:latin typeface="Times New Roman"/>
                <a:cs typeface="Times New Roman"/>
              </a:rPr>
              <a:t> в </a:t>
            </a:r>
            <a:r>
              <a:rPr lang="en-US" sz="2000" dirty="0" err="1">
                <a:latin typeface="Times New Roman"/>
                <a:cs typeface="Times New Roman"/>
              </a:rPr>
              <a:t>процессе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письма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при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сохранном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зрении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слухе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интеллекте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при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регулярном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педагогическом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процессе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</a:p>
          <a:p>
            <a:r>
              <a:rPr lang="en-US" sz="2000" dirty="0">
                <a:latin typeface="Times New Roman"/>
                <a:cs typeface="Times New Roman"/>
              </a:rPr>
              <a:t> </a:t>
            </a:r>
            <a:r>
              <a:rPr lang="en-US" sz="2000" b="1" dirty="0" err="1">
                <a:latin typeface="Times New Roman"/>
                <a:cs typeface="Times New Roman"/>
              </a:rPr>
              <a:t>Дислексия</a:t>
            </a:r>
            <a:r>
              <a:rPr lang="en-US" sz="2000" dirty="0">
                <a:latin typeface="Times New Roman"/>
                <a:cs typeface="Times New Roman"/>
              </a:rPr>
              <a:t>- </a:t>
            </a:r>
            <a:r>
              <a:rPr lang="en-US" sz="2000" dirty="0" err="1">
                <a:latin typeface="Times New Roman"/>
                <a:cs typeface="Times New Roman"/>
              </a:rPr>
              <a:t>это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частичное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нарушение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процесса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чтения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проявляющееся</a:t>
            </a:r>
            <a:r>
              <a:rPr lang="en-US" sz="2000" dirty="0">
                <a:latin typeface="Times New Roman"/>
                <a:cs typeface="Times New Roman"/>
              </a:rPr>
              <a:t> в </a:t>
            </a:r>
            <a:r>
              <a:rPr lang="en-US" sz="2000" dirty="0" err="1">
                <a:latin typeface="Times New Roman"/>
                <a:cs typeface="Times New Roman"/>
              </a:rPr>
              <a:t>стойких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повторяющихся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ошибках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чтения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обусловленных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несформированностью</a:t>
            </a:r>
            <a:r>
              <a:rPr lang="en-US" sz="2000" dirty="0">
                <a:latin typeface="Times New Roman"/>
                <a:cs typeface="Times New Roman"/>
              </a:rPr>
              <a:t> ВПФ, </a:t>
            </a:r>
            <a:r>
              <a:rPr lang="en-US" sz="2000" dirty="0" err="1">
                <a:latin typeface="Times New Roman"/>
                <a:cs typeface="Times New Roman"/>
              </a:rPr>
              <a:t>участвующих</a:t>
            </a:r>
            <a:r>
              <a:rPr lang="en-US" sz="2000" dirty="0">
                <a:latin typeface="Times New Roman"/>
                <a:cs typeface="Times New Roman"/>
              </a:rPr>
              <a:t> в </a:t>
            </a:r>
            <a:r>
              <a:rPr lang="en-US" sz="2000" dirty="0" err="1">
                <a:latin typeface="Times New Roman"/>
                <a:cs typeface="Times New Roman"/>
              </a:rPr>
              <a:t>процессе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чтения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endParaRPr lang="en-US">
              <a:latin typeface="Tw Cen MT"/>
              <a:cs typeface="Times New Roman"/>
            </a:endParaRPr>
          </a:p>
          <a:p>
            <a:r>
              <a:rPr lang="en-US" sz="2000" b="1" dirty="0" err="1">
                <a:latin typeface="Times New Roman"/>
                <a:cs typeface="Times New Roman"/>
              </a:rPr>
              <a:t>Дизорфография</a:t>
            </a:r>
            <a:r>
              <a:rPr lang="en-US" sz="2000" dirty="0">
                <a:latin typeface="Times New Roman"/>
                <a:cs typeface="Times New Roman"/>
              </a:rPr>
              <a:t>— </a:t>
            </a:r>
            <a:r>
              <a:rPr lang="en-US" sz="2000" dirty="0" err="1">
                <a:latin typeface="Times New Roman"/>
                <a:cs typeface="Times New Roman"/>
              </a:rPr>
              <a:t>специфическое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нарушение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орфографического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навыка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письма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фоне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сохранного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интеллекта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устной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речи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54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C51E3BC-F211-4099-9032-814E297E0DA0}"/>
              </a:ext>
            </a:extLst>
          </p:cNvPr>
          <p:cNvSpPr txBox="1"/>
          <p:nvPr/>
        </p:nvSpPr>
        <p:spPr>
          <a:xfrm>
            <a:off x="1579756" y="1276815"/>
            <a:ext cx="8605024" cy="310854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 err="1">
                <a:latin typeface="Times New Roman"/>
                <a:cs typeface="Times New Roman"/>
              </a:rPr>
              <a:t>Дисграфия</a:t>
            </a:r>
            <a:r>
              <a:rPr lang="en-US" sz="2800" b="1" dirty="0">
                <a:latin typeface="Times New Roman"/>
                <a:cs typeface="Times New Roman"/>
              </a:rPr>
              <a:t>.</a:t>
            </a:r>
            <a:endParaRPr lang="en-US" sz="2800" dirty="0">
              <a:latin typeface="Times New Roman"/>
              <a:cs typeface="Times New Roman"/>
            </a:endParaRPr>
          </a:p>
          <a:p>
            <a:pPr marL="342900" indent="-342900">
              <a:buFont typeface="Courier New"/>
              <a:buChar char="o"/>
            </a:pPr>
            <a:r>
              <a:rPr lang="en-US" sz="2800" dirty="0">
                <a:latin typeface="Times New Roman"/>
                <a:cs typeface="Times New Roman"/>
              </a:rPr>
              <a:t> </a:t>
            </a:r>
            <a:r>
              <a:rPr lang="en-US" sz="2800" dirty="0" err="1">
                <a:latin typeface="Times New Roman"/>
                <a:cs typeface="Times New Roman"/>
              </a:rPr>
              <a:t>Артикуляторно-акустическая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дисграфия</a:t>
            </a:r>
            <a:endParaRPr lang="en-US" sz="2800" dirty="0">
              <a:latin typeface="Times New Roman"/>
              <a:cs typeface="Times New Roman"/>
            </a:endParaRPr>
          </a:p>
          <a:p>
            <a:pPr marL="342900" indent="-342900">
              <a:buFont typeface="Courier New"/>
              <a:buChar char="o"/>
            </a:pPr>
            <a:r>
              <a:rPr lang="en-US" sz="2800" dirty="0">
                <a:latin typeface="Times New Roman"/>
                <a:cs typeface="Times New Roman"/>
              </a:rPr>
              <a:t> </a:t>
            </a:r>
            <a:r>
              <a:rPr lang="en-US" sz="2800" dirty="0" err="1">
                <a:latin typeface="Times New Roman"/>
                <a:cs typeface="Times New Roman"/>
              </a:rPr>
              <a:t>Акустическая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дисграфия</a:t>
            </a:r>
            <a:r>
              <a:rPr lang="en-US" sz="2800" dirty="0">
                <a:latin typeface="Times New Roman"/>
                <a:cs typeface="Times New Roman"/>
              </a:rPr>
              <a:t> </a:t>
            </a:r>
            <a:endParaRPr lang="en-US" sz="2800">
              <a:latin typeface="Tw Cen MT"/>
              <a:cs typeface="Times New Roman"/>
            </a:endParaRPr>
          </a:p>
          <a:p>
            <a:pPr marL="342900" indent="-342900">
              <a:buFont typeface="Courier New"/>
              <a:buChar char="o"/>
            </a:pPr>
            <a:r>
              <a:rPr lang="en-US" sz="2800" dirty="0" err="1">
                <a:latin typeface="Times New Roman"/>
                <a:cs typeface="Times New Roman"/>
              </a:rPr>
              <a:t>Дисграфия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на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почве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нарушения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языкового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анализа</a:t>
            </a:r>
            <a:r>
              <a:rPr lang="en-US" sz="2800" dirty="0">
                <a:latin typeface="Times New Roman"/>
                <a:cs typeface="Times New Roman"/>
              </a:rPr>
              <a:t> и </a:t>
            </a:r>
            <a:r>
              <a:rPr lang="en-US" sz="2800" dirty="0" err="1">
                <a:latin typeface="Times New Roman"/>
                <a:cs typeface="Times New Roman"/>
              </a:rPr>
              <a:t>синтеза</a:t>
            </a:r>
            <a:r>
              <a:rPr lang="en-US" sz="2800" dirty="0">
                <a:latin typeface="Times New Roman"/>
                <a:cs typeface="Times New Roman"/>
              </a:rPr>
              <a:t> </a:t>
            </a:r>
            <a:endParaRPr lang="en-US" sz="2800">
              <a:latin typeface="Tw Cen MT"/>
              <a:cs typeface="Times New Roman"/>
            </a:endParaRPr>
          </a:p>
          <a:p>
            <a:pPr marL="342900" indent="-342900">
              <a:buFont typeface="Courier New"/>
              <a:buChar char="o"/>
            </a:pPr>
            <a:r>
              <a:rPr lang="en-US" sz="2800" dirty="0" err="1">
                <a:latin typeface="Times New Roman"/>
                <a:cs typeface="Times New Roman"/>
              </a:rPr>
              <a:t>Аграмматическая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дисграфия</a:t>
            </a:r>
            <a:r>
              <a:rPr lang="en-US" sz="2800" dirty="0">
                <a:latin typeface="Times New Roman"/>
                <a:cs typeface="Times New Roman"/>
              </a:rPr>
              <a:t> </a:t>
            </a:r>
            <a:endParaRPr lang="en-US" sz="2800">
              <a:latin typeface="Tw Cen MT"/>
              <a:cs typeface="Times New Roman"/>
            </a:endParaRPr>
          </a:p>
          <a:p>
            <a:pPr marL="342900" indent="-342900">
              <a:buFont typeface="Courier New"/>
              <a:buChar char="o"/>
            </a:pPr>
            <a:r>
              <a:rPr lang="en-US" sz="2800" dirty="0" err="1">
                <a:latin typeface="Times New Roman"/>
                <a:cs typeface="Times New Roman"/>
              </a:rPr>
              <a:t>Оптическая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дисграфия</a:t>
            </a:r>
            <a:r>
              <a:rPr lang="en-US" sz="2800" dirty="0">
                <a:latin typeface="Times New Roman"/>
                <a:cs typeface="Times New Roman"/>
              </a:rPr>
              <a:t> 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409085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C8FBDE0-8B68-4CE7-9568-F1BB73AA03E0}"/>
              </a:ext>
            </a:extLst>
          </p:cNvPr>
          <p:cNvSpPr txBox="1"/>
          <p:nvPr/>
        </p:nvSpPr>
        <p:spPr>
          <a:xfrm>
            <a:off x="2323170" y="672790"/>
            <a:ext cx="6876585" cy="163121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 err="1">
                <a:latin typeface="Times New Roman"/>
                <a:cs typeface="Times New Roman"/>
              </a:rPr>
              <a:t>Артикуляторно-акустическая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дисграфия</a:t>
            </a:r>
            <a:r>
              <a:rPr lang="en-US" sz="2000" b="1" dirty="0">
                <a:latin typeface="Times New Roman"/>
                <a:cs typeface="Times New Roman"/>
              </a:rPr>
              <a:t>.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endParaRPr lang="en-US" sz="2000" dirty="0">
              <a:latin typeface="Tw Cen MT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/>
            </a:r>
            <a:br>
              <a:rPr lang="en-US" sz="2000" dirty="0">
                <a:latin typeface="Times New Roman"/>
                <a:cs typeface="Times New Roman"/>
              </a:rPr>
            </a:br>
            <a:r>
              <a:rPr lang="en-US" sz="2000" dirty="0" err="1">
                <a:latin typeface="Times New Roman"/>
                <a:cs typeface="Times New Roman"/>
              </a:rPr>
              <a:t>Представляет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отражение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неправильного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произношения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письме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r>
              <a:rPr lang="en-US" sz="2000" dirty="0" err="1">
                <a:latin typeface="Times New Roman"/>
                <a:cs typeface="Times New Roman"/>
              </a:rPr>
              <a:t>Проявляется</a:t>
            </a:r>
            <a:r>
              <a:rPr lang="en-US" sz="2000" dirty="0">
                <a:latin typeface="Times New Roman"/>
                <a:cs typeface="Times New Roman"/>
              </a:rPr>
              <a:t> в </a:t>
            </a:r>
            <a:r>
              <a:rPr lang="en-US" sz="2000" dirty="0" err="1">
                <a:latin typeface="Times New Roman"/>
                <a:cs typeface="Times New Roman"/>
              </a:rPr>
              <a:t>виде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пропусков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замены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смешения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букв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r>
              <a:rPr lang="en-US" sz="2000" dirty="0">
                <a:solidFill>
                  <a:srgbClr val="515151"/>
                </a:solidFill>
                <a:latin typeface="arial"/>
                <a:cs typeface="arial"/>
              </a:rPr>
              <a:t>  </a:t>
            </a: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B067ADB-1662-4CB3-9E98-A40D3226B0A6}"/>
              </a:ext>
            </a:extLst>
          </p:cNvPr>
          <p:cNvSpPr txBox="1"/>
          <p:nvPr/>
        </p:nvSpPr>
        <p:spPr>
          <a:xfrm>
            <a:off x="2146610" y="2410522"/>
            <a:ext cx="7564243" cy="286232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 err="1">
                <a:latin typeface="Times New Roman"/>
                <a:cs typeface="Times New Roman"/>
              </a:rPr>
              <a:t>Акустическая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дисграфия</a:t>
            </a:r>
            <a:r>
              <a:rPr lang="en-US" sz="2000" b="1" dirty="0">
                <a:latin typeface="Times New Roman"/>
                <a:cs typeface="Times New Roman"/>
              </a:rPr>
              <a:t> </a:t>
            </a:r>
            <a:endParaRPr lang="en-US" sz="2000" dirty="0">
              <a:latin typeface="Times New Roman"/>
              <a:cs typeface="Times New Roman"/>
            </a:endParaRPr>
          </a:p>
          <a:p>
            <a:endParaRPr lang="en-US" sz="2000" b="1" dirty="0">
              <a:latin typeface="Times New Roman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err="1">
                <a:latin typeface="Times New Roman"/>
                <a:cs typeface="Times New Roman"/>
              </a:rPr>
              <a:t>Замена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букв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соответствующих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фонетически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близким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звукам</a:t>
            </a:r>
            <a:r>
              <a:rPr lang="en-US" sz="2000" dirty="0">
                <a:latin typeface="Times New Roman"/>
                <a:cs typeface="Times New Roman"/>
              </a:rPr>
              <a:t>. 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err="1">
                <a:latin typeface="Times New Roman"/>
                <a:cs typeface="Times New Roman"/>
              </a:rPr>
              <a:t>Замена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смешение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парных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звонких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глухих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согласных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 </a:t>
            </a:r>
            <a:r>
              <a:rPr lang="en-US" sz="2000" dirty="0" err="1">
                <a:latin typeface="Times New Roman"/>
                <a:cs typeface="Times New Roman"/>
              </a:rPr>
              <a:t>Замена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смешение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свистящих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шипящих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en-US" sz="2000" dirty="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 </a:t>
            </a:r>
            <a:r>
              <a:rPr lang="en-US" sz="2000" dirty="0" err="1">
                <a:latin typeface="Times New Roman"/>
                <a:cs typeface="Times New Roman"/>
              </a:rPr>
              <a:t>Замена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смешение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аффрикатов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компонентов</a:t>
            </a:r>
            <a:r>
              <a:rPr lang="en-US" sz="2000" dirty="0">
                <a:latin typeface="Times New Roman"/>
                <a:cs typeface="Times New Roman"/>
              </a:rPr>
              <a:t>. </a:t>
            </a:r>
            <a:endParaRPr lang="en-US" sz="2000" dirty="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err="1">
                <a:latin typeface="Times New Roman"/>
                <a:cs typeface="Times New Roman"/>
              </a:rPr>
              <a:t>Замена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смешение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гласных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первого</a:t>
            </a:r>
            <a:r>
              <a:rPr lang="en-US" sz="2000" dirty="0">
                <a:latin typeface="Times New Roman"/>
                <a:cs typeface="Times New Roman"/>
              </a:rPr>
              <a:t> – </a:t>
            </a:r>
            <a:r>
              <a:rPr lang="en-US" sz="2000" dirty="0" err="1">
                <a:latin typeface="Times New Roman"/>
                <a:cs typeface="Times New Roman"/>
              </a:rPr>
              <a:t>второго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ряда</a:t>
            </a:r>
            <a:r>
              <a:rPr lang="en-US" sz="2000" dirty="0">
                <a:latin typeface="Times New Roman"/>
                <a:cs typeface="Times New Roman"/>
              </a:rPr>
              <a:t>. </a:t>
            </a:r>
            <a:endParaRPr lang="en-US" sz="2000" dirty="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err="1">
                <a:latin typeface="Times New Roman"/>
                <a:cs typeface="Times New Roman"/>
              </a:rPr>
              <a:t>Пропуски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замена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смешение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мягкого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знака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en-US" sz="2000" dirty="0">
              <a:latin typeface="Tw Cen MT"/>
              <a:cs typeface="Times New Roman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latin typeface="Times New Roman"/>
                <a:cs typeface="Times New Roman"/>
              </a:rPr>
              <a:t> </a:t>
            </a:r>
            <a:r>
              <a:rPr lang="en-US" sz="2000" dirty="0" err="1">
                <a:latin typeface="Times New Roman"/>
                <a:cs typeface="Times New Roman"/>
              </a:rPr>
              <a:t>Замена</a:t>
            </a:r>
            <a:r>
              <a:rPr lang="en-US" sz="2000" dirty="0">
                <a:latin typeface="Times New Roman"/>
                <a:cs typeface="Times New Roman"/>
              </a:rPr>
              <a:t> и </a:t>
            </a:r>
            <a:r>
              <a:rPr lang="en-US" sz="2000" dirty="0" err="1">
                <a:latin typeface="Times New Roman"/>
                <a:cs typeface="Times New Roman"/>
              </a:rPr>
              <a:t>смешение</a:t>
            </a:r>
            <a:r>
              <a:rPr lang="en-US" sz="2000" dirty="0">
                <a:latin typeface="Times New Roman"/>
                <a:cs typeface="Times New Roman"/>
              </a:rPr>
              <a:t> о - у, е – и в </a:t>
            </a:r>
            <a:r>
              <a:rPr lang="en-US" sz="2000" dirty="0" err="1">
                <a:latin typeface="Times New Roman"/>
                <a:cs typeface="Times New Roman"/>
              </a:rPr>
              <a:t>ударной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позиции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16378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C1E28F6-C683-417D-8FC5-6CD7AC3232B7}"/>
              </a:ext>
            </a:extLst>
          </p:cNvPr>
          <p:cNvSpPr txBox="1"/>
          <p:nvPr/>
        </p:nvSpPr>
        <p:spPr>
          <a:xfrm>
            <a:off x="1631766" y="1351738"/>
            <a:ext cx="8809462" cy="415498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b="1" dirty="0" err="1">
                <a:latin typeface="Times New Roman"/>
                <a:cs typeface="Times New Roman"/>
              </a:rPr>
              <a:t>Дисграфия</a:t>
            </a:r>
            <a:r>
              <a:rPr lang="en-US" sz="2400" b="1" dirty="0"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latin typeface="Times New Roman"/>
                <a:cs typeface="Times New Roman"/>
              </a:rPr>
              <a:t>на</a:t>
            </a:r>
            <a:r>
              <a:rPr lang="en-US" sz="2400" b="1" dirty="0"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latin typeface="Times New Roman"/>
                <a:cs typeface="Times New Roman"/>
              </a:rPr>
              <a:t>почве</a:t>
            </a:r>
            <a:r>
              <a:rPr lang="en-US" sz="2400" b="1" dirty="0"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latin typeface="Times New Roman"/>
                <a:cs typeface="Times New Roman"/>
              </a:rPr>
              <a:t>нарушения</a:t>
            </a:r>
            <a:r>
              <a:rPr lang="en-US" sz="2400" b="1" dirty="0"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latin typeface="Times New Roman"/>
                <a:cs typeface="Times New Roman"/>
              </a:rPr>
              <a:t>языкового</a:t>
            </a:r>
            <a:r>
              <a:rPr lang="en-US" sz="2400" b="1" dirty="0"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latin typeface="Times New Roman"/>
                <a:cs typeface="Times New Roman"/>
              </a:rPr>
              <a:t>анализа</a:t>
            </a:r>
            <a:r>
              <a:rPr lang="en-US" sz="2400" b="1" dirty="0">
                <a:latin typeface="Times New Roman"/>
                <a:cs typeface="Times New Roman"/>
              </a:rPr>
              <a:t> и </a:t>
            </a:r>
            <a:r>
              <a:rPr lang="en-US" sz="2400" b="1" dirty="0" err="1">
                <a:latin typeface="Times New Roman"/>
                <a:cs typeface="Times New Roman"/>
              </a:rPr>
              <a:t>синтеза</a:t>
            </a:r>
            <a:r>
              <a:rPr lang="en-US" sz="2400" b="1" dirty="0">
                <a:latin typeface="Times New Roman"/>
                <a:cs typeface="Times New Roman"/>
              </a:rPr>
              <a:t>.</a:t>
            </a:r>
            <a:endParaRPr lang="en-US" sz="2400" dirty="0">
              <a:latin typeface="Times New Roman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 </a:t>
            </a:r>
            <a:br>
              <a:rPr lang="en-US" sz="2400" dirty="0">
                <a:latin typeface="Times New Roman"/>
                <a:cs typeface="Times New Roman"/>
              </a:rPr>
            </a:br>
            <a:r>
              <a:rPr lang="en-US" sz="2400" dirty="0">
                <a:latin typeface="Times New Roman"/>
                <a:cs typeface="Times New Roman"/>
              </a:rPr>
              <a:t>1) </a:t>
            </a:r>
            <a:r>
              <a:rPr lang="en-US" sz="2400" dirty="0" err="1">
                <a:latin typeface="Times New Roman"/>
                <a:cs typeface="Times New Roman"/>
              </a:rPr>
              <a:t>нарушение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анализа</a:t>
            </a:r>
            <a:r>
              <a:rPr lang="en-US" sz="2400" dirty="0">
                <a:latin typeface="Times New Roman"/>
                <a:cs typeface="Times New Roman"/>
              </a:rPr>
              <a:t> — </a:t>
            </a:r>
            <a:r>
              <a:rPr lang="en-US" sz="2400" dirty="0" err="1">
                <a:latin typeface="Times New Roman"/>
                <a:cs typeface="Times New Roman"/>
              </a:rPr>
              <a:t>членения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предложений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на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слова</a:t>
            </a:r>
            <a:r>
              <a:rPr lang="en-US" sz="2400" dirty="0">
                <a:latin typeface="Times New Roman"/>
                <a:cs typeface="Times New Roman"/>
              </a:rPr>
              <a:t> (</a:t>
            </a:r>
            <a:r>
              <a:rPr lang="en-US" sz="2400" dirty="0" err="1">
                <a:latin typeface="Times New Roman"/>
                <a:cs typeface="Times New Roman"/>
              </a:rPr>
              <a:t>слитное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написание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слов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раздельное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написание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слов</a:t>
            </a:r>
            <a:r>
              <a:rPr lang="en-US" sz="2400" dirty="0">
                <a:latin typeface="Times New Roman"/>
                <a:cs typeface="Times New Roman"/>
              </a:rPr>
              <a:t> (</a:t>
            </a:r>
            <a:r>
              <a:rPr lang="en-US" sz="2400" dirty="0" err="1">
                <a:latin typeface="Times New Roman"/>
                <a:cs typeface="Times New Roman"/>
              </a:rPr>
              <a:t>приставки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корень</a:t>
            </a:r>
            <a:r>
              <a:rPr lang="en-US" sz="2400" dirty="0">
                <a:latin typeface="Times New Roman"/>
                <a:cs typeface="Times New Roman"/>
              </a:rPr>
              <a:t>); </a:t>
            </a:r>
          </a:p>
          <a:p>
            <a:r>
              <a:rPr lang="en-US" sz="2400" dirty="0">
                <a:latin typeface="Times New Roman"/>
                <a:cs typeface="Times New Roman"/>
              </a:rPr>
              <a:t>2) </a:t>
            </a:r>
            <a:r>
              <a:rPr lang="en-US" sz="2400" dirty="0" err="1">
                <a:latin typeface="Times New Roman"/>
                <a:cs typeface="Times New Roman"/>
              </a:rPr>
              <a:t>слогового</a:t>
            </a:r>
            <a:r>
              <a:rPr lang="en-US" sz="2400" dirty="0">
                <a:latin typeface="Times New Roman"/>
                <a:cs typeface="Times New Roman"/>
              </a:rPr>
              <a:t> и </a:t>
            </a:r>
            <a:r>
              <a:rPr lang="en-US" sz="2400" dirty="0" err="1">
                <a:latin typeface="Times New Roman"/>
                <a:cs typeface="Times New Roman"/>
              </a:rPr>
              <a:t>фонематического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анализа</a:t>
            </a:r>
            <a:r>
              <a:rPr lang="en-US" sz="2400" dirty="0">
                <a:latin typeface="Times New Roman"/>
                <a:cs typeface="Times New Roman"/>
              </a:rPr>
              <a:t> и </a:t>
            </a:r>
            <a:r>
              <a:rPr lang="en-US" sz="2400" dirty="0" err="1">
                <a:latin typeface="Times New Roman"/>
                <a:cs typeface="Times New Roman"/>
              </a:rPr>
              <a:t>синтеза</a:t>
            </a:r>
            <a:r>
              <a:rPr lang="en-US" sz="2400" dirty="0">
                <a:latin typeface="Times New Roman"/>
                <a:cs typeface="Times New Roman"/>
              </a:rPr>
              <a:t>: </a:t>
            </a:r>
            <a:endParaRPr lang="en-US" sz="2400" dirty="0">
              <a:latin typeface="Tw Cen MT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-</a:t>
            </a:r>
            <a:r>
              <a:rPr lang="en-US" sz="2400" dirty="0" err="1">
                <a:latin typeface="Times New Roman"/>
                <a:cs typeface="Times New Roman"/>
              </a:rPr>
              <a:t>искажение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звукобуквенной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слоговой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структуры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слова</a:t>
            </a:r>
            <a:r>
              <a:rPr lang="en-US" sz="2400" dirty="0">
                <a:latin typeface="Times New Roman"/>
                <a:cs typeface="Times New Roman"/>
              </a:rPr>
              <a:t>,</a:t>
            </a:r>
            <a:endParaRPr lang="en-US" sz="2400" dirty="0">
              <a:latin typeface="Tw Cen MT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 -</a:t>
            </a:r>
            <a:r>
              <a:rPr lang="en-US" sz="2400" dirty="0" err="1">
                <a:latin typeface="Times New Roman"/>
                <a:cs typeface="Times New Roman"/>
              </a:rPr>
              <a:t>пропуски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согласных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при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их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стечении</a:t>
            </a:r>
            <a:r>
              <a:rPr lang="en-US" sz="2400" dirty="0">
                <a:latin typeface="Times New Roman"/>
                <a:cs typeface="Times New Roman"/>
              </a:rPr>
              <a:t>,</a:t>
            </a:r>
            <a:endParaRPr lang="en-US" sz="2400" dirty="0">
              <a:latin typeface="Tw Cen MT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 -</a:t>
            </a:r>
            <a:r>
              <a:rPr lang="en-US" sz="2400" dirty="0" err="1">
                <a:latin typeface="Times New Roman"/>
                <a:cs typeface="Times New Roman"/>
              </a:rPr>
              <a:t>пропуски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гласных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endParaRPr lang="en-US" sz="2400" dirty="0">
              <a:latin typeface="Tw Cen MT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-</a:t>
            </a:r>
            <a:r>
              <a:rPr lang="en-US" sz="2400" dirty="0" err="1">
                <a:latin typeface="Times New Roman"/>
                <a:cs typeface="Times New Roman"/>
              </a:rPr>
              <a:t>перестановки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букв</a:t>
            </a:r>
            <a:r>
              <a:rPr lang="en-US" sz="2400" dirty="0">
                <a:latin typeface="Times New Roman"/>
                <a:cs typeface="Times New Roman"/>
              </a:rPr>
              <a:t>, </a:t>
            </a:r>
            <a:endParaRPr lang="en-US" sz="2400" dirty="0">
              <a:latin typeface="Tw Cen MT"/>
              <a:cs typeface="Times New Roman"/>
            </a:endParaRPr>
          </a:p>
          <a:p>
            <a:r>
              <a:rPr lang="en-US" sz="2400" dirty="0">
                <a:latin typeface="Times New Roman"/>
                <a:cs typeface="Times New Roman"/>
              </a:rPr>
              <a:t>-</a:t>
            </a:r>
            <a:r>
              <a:rPr lang="en-US" sz="2400" dirty="0" err="1">
                <a:latin typeface="Times New Roman"/>
                <a:cs typeface="Times New Roman"/>
              </a:rPr>
              <a:t>добавление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букв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слогов</a:t>
            </a:r>
            <a:r>
              <a:rPr lang="en-US" sz="2400" dirty="0">
                <a:latin typeface="Times New Roman"/>
                <a:cs typeface="Times New Roman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925789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C4336C1-5834-4F9B-A4F6-A05765E51111}"/>
              </a:ext>
            </a:extLst>
          </p:cNvPr>
          <p:cNvSpPr txBox="1"/>
          <p:nvPr/>
        </p:nvSpPr>
        <p:spPr>
          <a:xfrm>
            <a:off x="1384610" y="542693"/>
            <a:ext cx="9394902" cy="584775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Times New Roman"/>
                <a:cs typeface="Times New Roman"/>
              </a:rPr>
              <a:t>                                          </a:t>
            </a:r>
            <a:r>
              <a:rPr lang="en-US" sz="2200" b="1" dirty="0" err="1">
                <a:latin typeface="Times New Roman"/>
                <a:cs typeface="Times New Roman"/>
              </a:rPr>
              <a:t>Аграмматическая</a:t>
            </a:r>
            <a:r>
              <a:rPr lang="en-US" sz="2200" b="1" dirty="0">
                <a:latin typeface="Times New Roman"/>
                <a:cs typeface="Times New Roman"/>
              </a:rPr>
              <a:t> </a:t>
            </a:r>
            <a:r>
              <a:rPr lang="en-US" sz="2200" b="1" dirty="0" err="1">
                <a:latin typeface="Times New Roman"/>
                <a:cs typeface="Times New Roman"/>
              </a:rPr>
              <a:t>дисграфия</a:t>
            </a:r>
            <a:r>
              <a:rPr lang="en-US" sz="2200" b="1" dirty="0">
                <a:latin typeface="Times New Roman"/>
                <a:cs typeface="Times New Roman"/>
              </a:rPr>
              <a:t> </a:t>
            </a:r>
            <a:br>
              <a:rPr lang="en-US" sz="2200" b="1" dirty="0">
                <a:latin typeface="Times New Roman"/>
                <a:cs typeface="Times New Roman"/>
              </a:rPr>
            </a:br>
            <a:r>
              <a:rPr lang="en-US" sz="2200" b="1" dirty="0">
                <a:latin typeface="Times New Roman"/>
                <a:cs typeface="Times New Roman"/>
              </a:rPr>
              <a:t/>
            </a:r>
            <a:br>
              <a:rPr lang="en-US" sz="2200" b="1" dirty="0">
                <a:latin typeface="Times New Roman"/>
                <a:cs typeface="Times New Roman"/>
              </a:rPr>
            </a:br>
            <a:r>
              <a:rPr lang="en-US" sz="2200" dirty="0">
                <a:latin typeface="Times New Roman"/>
                <a:cs typeface="Times New Roman"/>
              </a:rPr>
              <a:t>- </a:t>
            </a:r>
            <a:r>
              <a:rPr lang="en-US" sz="2200" dirty="0" err="1">
                <a:latin typeface="Times New Roman"/>
                <a:cs typeface="Times New Roman"/>
              </a:rPr>
              <a:t>неправильное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употребление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падежных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окончаний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единственного</a:t>
            </a:r>
            <a:r>
              <a:rPr lang="en-US" sz="2200" dirty="0">
                <a:latin typeface="Times New Roman"/>
                <a:cs typeface="Times New Roman"/>
              </a:rPr>
              <a:t> и </a:t>
            </a:r>
            <a:r>
              <a:rPr lang="en-US" sz="2200" dirty="0" err="1">
                <a:latin typeface="Times New Roman"/>
                <a:cs typeface="Times New Roman"/>
              </a:rPr>
              <a:t>множественного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числа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существительных</a:t>
            </a:r>
            <a:r>
              <a:rPr lang="en-US" sz="2200" dirty="0">
                <a:latin typeface="Times New Roman"/>
                <a:cs typeface="Times New Roman"/>
              </a:rPr>
              <a:t> (</a:t>
            </a:r>
            <a:r>
              <a:rPr lang="en-US" sz="2200" dirty="0" err="1">
                <a:latin typeface="Times New Roman"/>
                <a:cs typeface="Times New Roman"/>
              </a:rPr>
              <a:t>деревы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ручков</a:t>
            </a:r>
            <a:r>
              <a:rPr lang="en-US" sz="2200" dirty="0">
                <a:latin typeface="Times New Roman"/>
                <a:cs typeface="Times New Roman"/>
              </a:rPr>
              <a:t>);</a:t>
            </a:r>
            <a:endParaRPr lang="ru-RU" sz="2200" dirty="0">
              <a:latin typeface="Times New Roman"/>
              <a:cs typeface="Times New Roman"/>
            </a:endParaRPr>
          </a:p>
          <a:p>
            <a:r>
              <a:rPr lang="en-US" sz="2200" dirty="0">
                <a:latin typeface="Times New Roman"/>
                <a:cs typeface="Times New Roman"/>
              </a:rPr>
              <a:t> - </a:t>
            </a:r>
            <a:r>
              <a:rPr lang="en-US" sz="2200" dirty="0" err="1">
                <a:latin typeface="Times New Roman"/>
                <a:cs typeface="Times New Roman"/>
              </a:rPr>
              <a:t>неправильное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употребление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прилагательных</a:t>
            </a:r>
            <a:r>
              <a:rPr lang="en-US" sz="2200" dirty="0">
                <a:latin typeface="Times New Roman"/>
                <a:cs typeface="Times New Roman"/>
              </a:rPr>
              <a:t> (</a:t>
            </a:r>
            <a:r>
              <a:rPr lang="en-US" sz="2200" dirty="0" err="1">
                <a:latin typeface="Times New Roman"/>
                <a:cs typeface="Times New Roman"/>
              </a:rPr>
              <a:t>лисячий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хвост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медведевая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берлога</a:t>
            </a:r>
            <a:r>
              <a:rPr lang="en-US" sz="2200" dirty="0">
                <a:latin typeface="Times New Roman"/>
                <a:cs typeface="Times New Roman"/>
              </a:rPr>
              <a:t>);</a:t>
            </a:r>
            <a:endParaRPr lang="ru-RU" sz="2200" dirty="0">
              <a:latin typeface="Times New Roman"/>
              <a:cs typeface="Times New Roman"/>
            </a:endParaRPr>
          </a:p>
          <a:p>
            <a:r>
              <a:rPr lang="en-US" sz="2200" dirty="0">
                <a:latin typeface="Times New Roman"/>
                <a:cs typeface="Times New Roman"/>
              </a:rPr>
              <a:t> - </a:t>
            </a:r>
            <a:r>
              <a:rPr lang="en-US" sz="2200" dirty="0" err="1">
                <a:latin typeface="Times New Roman"/>
                <a:cs typeface="Times New Roman"/>
              </a:rPr>
              <a:t>нарушения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согласования</a:t>
            </a:r>
            <a:r>
              <a:rPr lang="en-US" sz="2200" dirty="0">
                <a:latin typeface="Times New Roman"/>
                <a:cs typeface="Times New Roman"/>
              </a:rPr>
              <a:t> и </a:t>
            </a:r>
            <a:r>
              <a:rPr lang="en-US" sz="2200" dirty="0" err="1">
                <a:latin typeface="Times New Roman"/>
                <a:cs typeface="Times New Roman"/>
              </a:rPr>
              <a:t>управления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различных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частей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речи</a:t>
            </a:r>
            <a:r>
              <a:rPr lang="en-US" sz="2200" dirty="0">
                <a:latin typeface="Times New Roman"/>
                <a:cs typeface="Times New Roman"/>
              </a:rPr>
              <a:t> в </a:t>
            </a:r>
            <a:r>
              <a:rPr lang="en-US" sz="2200" dirty="0" err="1">
                <a:latin typeface="Times New Roman"/>
                <a:cs typeface="Times New Roman"/>
              </a:rPr>
              <a:t>словосочетании</a:t>
            </a:r>
            <a:r>
              <a:rPr lang="en-US" sz="2200" dirty="0">
                <a:latin typeface="Times New Roman"/>
                <a:cs typeface="Times New Roman"/>
              </a:rPr>
              <a:t> (</a:t>
            </a:r>
            <a:r>
              <a:rPr lang="en-US" sz="2200" dirty="0" err="1">
                <a:latin typeface="Times New Roman"/>
                <a:cs typeface="Times New Roman"/>
              </a:rPr>
              <a:t>семь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конев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два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кони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красная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платья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дождь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пошла</a:t>
            </a:r>
            <a:r>
              <a:rPr lang="en-US" sz="2200" dirty="0">
                <a:latin typeface="Times New Roman"/>
                <a:cs typeface="Times New Roman"/>
              </a:rPr>
              <a:t> и </a:t>
            </a:r>
            <a:r>
              <a:rPr lang="en-US" sz="2200" dirty="0" err="1">
                <a:latin typeface="Times New Roman"/>
                <a:cs typeface="Times New Roman"/>
              </a:rPr>
              <a:t>др</a:t>
            </a:r>
            <a:r>
              <a:rPr lang="en-US" sz="2200" dirty="0">
                <a:latin typeface="Times New Roman"/>
                <a:cs typeface="Times New Roman"/>
              </a:rPr>
              <a:t>.) </a:t>
            </a:r>
            <a:endParaRPr lang="ru-RU" sz="2200" dirty="0">
              <a:latin typeface="Times New Roman"/>
              <a:cs typeface="Times New Roman"/>
            </a:endParaRPr>
          </a:p>
          <a:p>
            <a:r>
              <a:rPr lang="en-US" sz="2200" dirty="0">
                <a:latin typeface="Times New Roman"/>
                <a:cs typeface="Times New Roman"/>
              </a:rPr>
              <a:t>- </a:t>
            </a:r>
            <a:r>
              <a:rPr lang="en-US" sz="2200" dirty="0" err="1">
                <a:latin typeface="Times New Roman"/>
                <a:cs typeface="Times New Roman"/>
              </a:rPr>
              <a:t>неправильное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употребление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предложно-падежных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конструкций</a:t>
            </a:r>
            <a:r>
              <a:rPr lang="en-US" sz="2200" dirty="0">
                <a:latin typeface="Times New Roman"/>
                <a:cs typeface="Times New Roman"/>
              </a:rPr>
              <a:t> (</a:t>
            </a:r>
            <a:r>
              <a:rPr lang="en-US" sz="2200" dirty="0" err="1">
                <a:latin typeface="Times New Roman"/>
                <a:cs typeface="Times New Roman"/>
              </a:rPr>
              <a:t>Цветы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стоят</a:t>
            </a:r>
            <a:r>
              <a:rPr lang="en-US" sz="2200" dirty="0">
                <a:latin typeface="Times New Roman"/>
                <a:cs typeface="Times New Roman"/>
              </a:rPr>
              <a:t> в </a:t>
            </a:r>
            <a:r>
              <a:rPr lang="en-US" sz="2200" dirty="0" err="1">
                <a:latin typeface="Times New Roman"/>
                <a:cs typeface="Times New Roman"/>
              </a:rPr>
              <a:t>ваза</a:t>
            </a:r>
            <a:r>
              <a:rPr lang="en-US" sz="2200" dirty="0">
                <a:latin typeface="Times New Roman"/>
                <a:cs typeface="Times New Roman"/>
              </a:rPr>
              <a:t>.)</a:t>
            </a:r>
            <a:endParaRPr lang="ru-RU" sz="2200" dirty="0">
              <a:latin typeface="Times New Roman"/>
              <a:cs typeface="Times New Roman"/>
            </a:endParaRPr>
          </a:p>
          <a:p>
            <a:r>
              <a:rPr lang="en-US" sz="2200" dirty="0">
                <a:latin typeface="Times New Roman"/>
                <a:cs typeface="Times New Roman"/>
              </a:rPr>
              <a:t> -</a:t>
            </a:r>
            <a:r>
              <a:rPr lang="en-US" sz="2200" dirty="0" err="1">
                <a:latin typeface="Times New Roman"/>
                <a:cs typeface="Times New Roman"/>
              </a:rPr>
              <a:t>пропуски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членов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предложения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чаще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всего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сказуемых</a:t>
            </a:r>
            <a:r>
              <a:rPr lang="en-US" sz="2200" dirty="0">
                <a:latin typeface="Times New Roman"/>
                <a:cs typeface="Times New Roman"/>
              </a:rPr>
              <a:t> (</a:t>
            </a:r>
            <a:r>
              <a:rPr lang="en-US" sz="2200" dirty="0" err="1">
                <a:latin typeface="Times New Roman"/>
                <a:cs typeface="Times New Roman"/>
              </a:rPr>
              <a:t>Мальчик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песочнице</a:t>
            </a:r>
            <a:r>
              <a:rPr lang="en-US" sz="2200" dirty="0">
                <a:latin typeface="Times New Roman"/>
                <a:cs typeface="Times New Roman"/>
              </a:rPr>
              <a:t>); </a:t>
            </a:r>
            <a:r>
              <a:rPr lang="en-US" sz="2200" dirty="0" err="1">
                <a:latin typeface="Times New Roman"/>
                <a:cs typeface="Times New Roman"/>
              </a:rPr>
              <a:t>пропуски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подлежащего</a:t>
            </a:r>
            <a:r>
              <a:rPr lang="en-US" sz="2200" dirty="0">
                <a:latin typeface="Times New Roman"/>
                <a:cs typeface="Times New Roman"/>
              </a:rPr>
              <a:t> и </a:t>
            </a:r>
            <a:r>
              <a:rPr lang="en-US" sz="2200" dirty="0" err="1">
                <a:latin typeface="Times New Roman"/>
                <a:cs typeface="Times New Roman"/>
              </a:rPr>
              <a:t>достаточно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часто</a:t>
            </a:r>
            <a:r>
              <a:rPr lang="en-US" sz="2200" dirty="0">
                <a:latin typeface="Times New Roman"/>
                <a:cs typeface="Times New Roman"/>
              </a:rPr>
              <a:t> — </a:t>
            </a:r>
            <a:r>
              <a:rPr lang="en-US" sz="2200" dirty="0" err="1">
                <a:latin typeface="Times New Roman"/>
                <a:cs typeface="Times New Roman"/>
              </a:rPr>
              <a:t>определения</a:t>
            </a:r>
            <a:r>
              <a:rPr lang="en-US" sz="2200" dirty="0">
                <a:latin typeface="Times New Roman"/>
                <a:cs typeface="Times New Roman"/>
              </a:rPr>
              <a:t> (</a:t>
            </a:r>
            <a:r>
              <a:rPr lang="en-US" sz="2200" dirty="0" err="1">
                <a:latin typeface="Times New Roman"/>
                <a:cs typeface="Times New Roman"/>
              </a:rPr>
              <a:t>Пошел</a:t>
            </a:r>
            <a:r>
              <a:rPr lang="en-US" sz="2200" dirty="0">
                <a:latin typeface="Times New Roman"/>
                <a:cs typeface="Times New Roman"/>
              </a:rPr>
              <a:t> в </a:t>
            </a:r>
            <a:r>
              <a:rPr lang="en-US" sz="2200" dirty="0" err="1">
                <a:latin typeface="Times New Roman"/>
                <a:cs typeface="Times New Roman"/>
              </a:rPr>
              <a:t>лес</a:t>
            </a:r>
            <a:r>
              <a:rPr lang="en-US" sz="2200" dirty="0">
                <a:latin typeface="Times New Roman"/>
                <a:cs typeface="Times New Roman"/>
              </a:rPr>
              <a:t>. </a:t>
            </a:r>
            <a:r>
              <a:rPr lang="en-US" sz="2200" dirty="0" err="1">
                <a:latin typeface="Times New Roman"/>
                <a:cs typeface="Times New Roman"/>
              </a:rPr>
              <a:t>Собирает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грибы</a:t>
            </a:r>
            <a:r>
              <a:rPr lang="en-US" sz="2200" dirty="0">
                <a:latin typeface="Times New Roman"/>
                <a:cs typeface="Times New Roman"/>
              </a:rPr>
              <a:t>. </a:t>
            </a:r>
            <a:r>
              <a:rPr lang="en-US" sz="2200" dirty="0" err="1">
                <a:latin typeface="Times New Roman"/>
                <a:cs typeface="Times New Roman"/>
              </a:rPr>
              <a:t>Зимой</a:t>
            </a:r>
            <a:r>
              <a:rPr lang="en-US" sz="2200" dirty="0">
                <a:latin typeface="Times New Roman"/>
                <a:cs typeface="Times New Roman"/>
              </a:rPr>
              <a:t> у </a:t>
            </a:r>
            <a:r>
              <a:rPr lang="en-US" sz="2200" dirty="0" err="1">
                <a:latin typeface="Times New Roman"/>
                <a:cs typeface="Times New Roman"/>
              </a:rPr>
              <a:t>зайца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шуба</a:t>
            </a:r>
            <a:r>
              <a:rPr lang="en-US" sz="2200" dirty="0">
                <a:latin typeface="Times New Roman"/>
                <a:cs typeface="Times New Roman"/>
              </a:rPr>
              <a:t>. </a:t>
            </a:r>
            <a:r>
              <a:rPr lang="en-US" sz="2200" dirty="0" err="1">
                <a:latin typeface="Times New Roman"/>
                <a:cs typeface="Times New Roman"/>
              </a:rPr>
              <a:t>Его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не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видно</a:t>
            </a:r>
            <a:r>
              <a:rPr lang="en-US" sz="2200" dirty="0">
                <a:latin typeface="Times New Roman"/>
                <a:cs typeface="Times New Roman"/>
              </a:rPr>
              <a:t>.); </a:t>
            </a:r>
            <a:endParaRPr lang="ru-RU" sz="2200" dirty="0">
              <a:latin typeface="Times New Roman"/>
              <a:cs typeface="Times New Roman"/>
            </a:endParaRPr>
          </a:p>
          <a:p>
            <a:r>
              <a:rPr lang="en-US" sz="2200" dirty="0">
                <a:latin typeface="Times New Roman"/>
                <a:cs typeface="Times New Roman"/>
              </a:rPr>
              <a:t>- </a:t>
            </a:r>
            <a:r>
              <a:rPr lang="en-US" sz="2200" dirty="0" err="1">
                <a:latin typeface="Times New Roman"/>
                <a:cs typeface="Times New Roman"/>
              </a:rPr>
              <a:t>нарушение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связи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между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отдельными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предложениями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чаще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всего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это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случается</a:t>
            </a:r>
            <a:r>
              <a:rPr lang="en-US" sz="2200" dirty="0">
                <a:latin typeface="Times New Roman"/>
                <a:cs typeface="Times New Roman"/>
              </a:rPr>
              <a:t> в </a:t>
            </a:r>
            <a:r>
              <a:rPr lang="en-US" sz="2200" dirty="0" err="1">
                <a:latin typeface="Times New Roman"/>
                <a:cs typeface="Times New Roman"/>
              </a:rPr>
              <a:t>результате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пропуска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какого-либо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эпизода</a:t>
            </a:r>
            <a:r>
              <a:rPr lang="en-US" sz="2200" dirty="0">
                <a:latin typeface="Times New Roman"/>
                <a:cs typeface="Times New Roman"/>
              </a:rPr>
              <a:t> (</a:t>
            </a:r>
            <a:r>
              <a:rPr lang="en-US" sz="2200" dirty="0" err="1">
                <a:latin typeface="Times New Roman"/>
                <a:cs typeface="Times New Roman"/>
              </a:rPr>
              <a:t>Заяц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бегал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бегал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лесу</a:t>
            </a:r>
            <a:r>
              <a:rPr lang="en-US" sz="2200" dirty="0">
                <a:latin typeface="Times New Roman"/>
                <a:cs typeface="Times New Roman"/>
              </a:rPr>
              <a:t>. И </a:t>
            </a:r>
            <a:r>
              <a:rPr lang="en-US" sz="2200" dirty="0" err="1">
                <a:latin typeface="Times New Roman"/>
                <a:cs typeface="Times New Roman"/>
              </a:rPr>
              <a:t>вдруг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увидел</a:t>
            </a:r>
            <a:r>
              <a:rPr lang="en-US" sz="2200" dirty="0">
                <a:latin typeface="Times New Roman"/>
                <a:cs typeface="Times New Roman"/>
              </a:rPr>
              <a:t>. У </a:t>
            </a:r>
            <a:r>
              <a:rPr lang="en-US" sz="2200" dirty="0" err="1">
                <a:latin typeface="Times New Roman"/>
                <a:cs typeface="Times New Roman"/>
              </a:rPr>
              <a:t>него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быстрые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ноги</a:t>
            </a:r>
            <a:r>
              <a:rPr lang="en-US" sz="2200" dirty="0">
                <a:latin typeface="Times New Roman"/>
                <a:cs typeface="Times New Roman"/>
              </a:rPr>
              <a:t>. </a:t>
            </a:r>
            <a:r>
              <a:rPr lang="en-US" sz="2200" dirty="0" err="1">
                <a:latin typeface="Times New Roman"/>
                <a:cs typeface="Times New Roman"/>
              </a:rPr>
              <a:t>Лиса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злится</a:t>
            </a:r>
            <a:r>
              <a:rPr lang="en-US" sz="2200" dirty="0">
                <a:latin typeface="Times New Roman"/>
                <a:cs typeface="Times New Roman"/>
              </a:rPr>
              <a:t>.); </a:t>
            </a:r>
            <a:endParaRPr lang="ru-RU" sz="2200" dirty="0">
              <a:latin typeface="Times New Roman"/>
              <a:cs typeface="Times New Roman"/>
            </a:endParaRPr>
          </a:p>
          <a:p>
            <a:r>
              <a:rPr lang="en-US" sz="2200" dirty="0">
                <a:latin typeface="Times New Roman"/>
                <a:cs typeface="Times New Roman"/>
              </a:rPr>
              <a:t>- </a:t>
            </a:r>
            <a:r>
              <a:rPr lang="en-US" sz="2200" dirty="0" err="1">
                <a:latin typeface="Times New Roman"/>
                <a:cs typeface="Times New Roman"/>
              </a:rPr>
              <a:t>неправильное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членение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текста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на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предложения</a:t>
            </a:r>
            <a:r>
              <a:rPr lang="en-US" sz="2200" dirty="0">
                <a:latin typeface="Times New Roman"/>
                <a:cs typeface="Times New Roman"/>
              </a:rPr>
              <a:t>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11191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935BDE2-16B9-4C3D-808E-56E1B965BB58}"/>
              </a:ext>
            </a:extLst>
          </p:cNvPr>
          <p:cNvSpPr txBox="1"/>
          <p:nvPr/>
        </p:nvSpPr>
        <p:spPr>
          <a:xfrm>
            <a:off x="1756317" y="1499839"/>
            <a:ext cx="8400585" cy="304698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 err="1">
                <a:latin typeface="Times New Roman"/>
                <a:cs typeface="Times New Roman"/>
              </a:rPr>
              <a:t>Оптическая</a:t>
            </a:r>
            <a:r>
              <a:rPr lang="en-US" sz="2400" b="1" dirty="0"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latin typeface="Times New Roman"/>
                <a:cs typeface="Times New Roman"/>
              </a:rPr>
              <a:t>дисграфия</a:t>
            </a:r>
            <a:r>
              <a:rPr lang="en-US" sz="2400" b="1" dirty="0">
                <a:latin typeface="Times New Roman"/>
                <a:cs typeface="Times New Roman"/>
              </a:rPr>
              <a:t>.</a:t>
            </a:r>
            <a:endParaRPr lang="ru-RU" dirty="0">
              <a:latin typeface="Times New Roman"/>
              <a:cs typeface="Times New Roman"/>
            </a:endParaRPr>
          </a:p>
          <a:p>
            <a:endParaRPr lang="en-US" sz="2400" b="1" dirty="0">
              <a:latin typeface="Times New Roman"/>
              <a:cs typeface="Times New Roman"/>
            </a:endParaRPr>
          </a:p>
          <a:p>
            <a:r>
              <a:rPr lang="en-US" sz="2400" b="1" dirty="0">
                <a:latin typeface="Times New Roman"/>
                <a:cs typeface="Times New Roman"/>
              </a:rPr>
              <a:t/>
            </a:r>
            <a:br>
              <a:rPr lang="en-US" sz="2400" b="1" dirty="0">
                <a:latin typeface="Times New Roman"/>
                <a:cs typeface="Times New Roman"/>
              </a:rPr>
            </a:br>
            <a:r>
              <a:rPr lang="en-US" sz="2400" dirty="0">
                <a:latin typeface="Times New Roman"/>
                <a:cs typeface="Times New Roman"/>
              </a:rPr>
              <a:t>-</a:t>
            </a:r>
            <a:r>
              <a:rPr lang="en-US" sz="2400" dirty="0" err="1">
                <a:latin typeface="Times New Roman"/>
                <a:cs typeface="Times New Roman"/>
              </a:rPr>
              <a:t>неправильное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воспроизведение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пространственного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соотношения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буквенных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элементов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зеркальное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написание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букв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недописывание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элементов</a:t>
            </a:r>
            <a:r>
              <a:rPr lang="en-US" sz="2400" dirty="0">
                <a:latin typeface="Times New Roman"/>
                <a:cs typeface="Times New Roman"/>
              </a:rPr>
              <a:t>, </a:t>
            </a:r>
            <a:r>
              <a:rPr lang="en-US" sz="2400" dirty="0" err="1">
                <a:latin typeface="Times New Roman"/>
                <a:cs typeface="Times New Roman"/>
              </a:rPr>
              <a:t>лишние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элементы</a:t>
            </a:r>
            <a:r>
              <a:rPr lang="en-US" sz="2400" dirty="0">
                <a:latin typeface="Times New Roman"/>
                <a:cs typeface="Times New Roman"/>
              </a:rPr>
              <a:t>;</a:t>
            </a:r>
            <a:endParaRPr lang="ru-RU"/>
          </a:p>
          <a:p>
            <a:r>
              <a:rPr lang="en-US" sz="2400" dirty="0">
                <a:latin typeface="Times New Roman"/>
                <a:cs typeface="Times New Roman"/>
              </a:rPr>
              <a:t> - </a:t>
            </a:r>
            <a:r>
              <a:rPr lang="en-US" sz="2400" dirty="0" err="1">
                <a:latin typeface="Times New Roman"/>
                <a:cs typeface="Times New Roman"/>
              </a:rPr>
              <a:t>замены</a:t>
            </a:r>
            <a:r>
              <a:rPr lang="en-US" sz="2400" dirty="0">
                <a:latin typeface="Times New Roman"/>
                <a:cs typeface="Times New Roman"/>
              </a:rPr>
              <a:t> и </a:t>
            </a:r>
            <a:r>
              <a:rPr lang="en-US" sz="2400" dirty="0" err="1">
                <a:latin typeface="Times New Roman"/>
                <a:cs typeface="Times New Roman"/>
              </a:rPr>
              <a:t>смешения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графически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сходных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букв</a:t>
            </a:r>
            <a:r>
              <a:rPr lang="en-US" sz="2400" dirty="0">
                <a:latin typeface="Times New Roman"/>
                <a:cs typeface="Times New Roman"/>
              </a:rPr>
              <a:t> (</a:t>
            </a:r>
            <a:r>
              <a:rPr lang="en-US" sz="2400" b="1" dirty="0">
                <a:latin typeface="Times New Roman"/>
                <a:cs typeface="Times New Roman"/>
              </a:rPr>
              <a:t>п — т, л — м, и — ш, в — д</a:t>
            </a:r>
            <a:r>
              <a:rPr lang="en-US" sz="2400" dirty="0">
                <a:latin typeface="Times New Roman"/>
                <a:cs typeface="Times New Roman"/>
              </a:rPr>
              <a:t>). 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64833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TC104033925[[fn=Капля]]</Template>
  <TotalTime>10</TotalTime>
  <Words>229</Words>
  <Application>Microsoft Office PowerPoint</Application>
  <PresentationFormat>Широкоэкранный</PresentationFormat>
  <Paragraphs>124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arial</vt:lpstr>
      <vt:lpstr>Courier New</vt:lpstr>
      <vt:lpstr>Times New Roman</vt:lpstr>
      <vt:lpstr>Tw Cen MT</vt:lpstr>
      <vt:lpstr>Wingdings</vt:lpstr>
      <vt:lpstr>Капля</vt:lpstr>
      <vt:lpstr> Современные методики Коррекции нарушений письменной речи у школьников.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dns</cp:lastModifiedBy>
  <cp:revision>418</cp:revision>
  <dcterms:created xsi:type="dcterms:W3CDTF">2013-07-31T16:34:15Z</dcterms:created>
  <dcterms:modified xsi:type="dcterms:W3CDTF">2018-12-07T20:31:46Z</dcterms:modified>
</cp:coreProperties>
</file>