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56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11BA-1C72-4E11-A7D1-2A1C4D00CB61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40219-7A4F-4FCA-A6BE-14395CF46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924944"/>
            <a:ext cx="7772400" cy="144414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Слоговой анализ и синтез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437112"/>
            <a:ext cx="8458200" cy="9144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Анимированная </a:t>
            </a:r>
            <a:r>
              <a:rPr lang="ru-RU" sz="2800" dirty="0" err="1" smtClean="0"/>
              <a:t>сорбонка</a:t>
            </a:r>
            <a:r>
              <a:rPr lang="ru-RU" sz="2800" dirty="0" smtClean="0"/>
              <a:t> с удалением в </a:t>
            </a:r>
            <a:r>
              <a:rPr lang="en-US" sz="2800" dirty="0" smtClean="0"/>
              <a:t>PowerPoint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084168" y="5445224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/>
              <a:t>Горбунова А. А.</a:t>
            </a:r>
          </a:p>
          <a:p>
            <a:pPr algn="r"/>
            <a:r>
              <a:rPr lang="ru-RU" sz="1200" dirty="0" smtClean="0"/>
              <a:t>учитель-логопед</a:t>
            </a:r>
          </a:p>
          <a:p>
            <a:pPr algn="r"/>
            <a:r>
              <a:rPr lang="ru-RU" sz="1200" dirty="0" smtClean="0"/>
              <a:t>гимназия №642 «Земля и Вселенная» Василеостровского района </a:t>
            </a:r>
            <a:endParaRPr lang="en-US" sz="1200" smtClean="0"/>
          </a:p>
          <a:p>
            <a:pPr algn="r"/>
            <a:r>
              <a:rPr lang="ru-RU" sz="1200" smtClean="0"/>
              <a:t>Санкт-Петербурга</a:t>
            </a:r>
            <a:endParaRPr lang="ru-RU" sz="1200" dirty="0"/>
          </a:p>
        </p:txBody>
      </p:sp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8316416" y="188640"/>
            <a:ext cx="576064" cy="504056"/>
          </a:xfrm>
          <a:prstGeom prst="actionButtonInformat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12360" y="2708920"/>
            <a:ext cx="1008112" cy="1584176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88024" y="2996952"/>
            <a:ext cx="2692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1-4 класс УМК любой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6386" name="Picture 2" descr="ÐÐ°ÑÑÐ¸Ð½ÐºÐ¸ Ð¿Ð¾ Ð·Ð°Ð¿ÑÐ¾ÑÑ Ð»Ð¾Ð³Ð¾Ð¿ÐµÐ´ Ð¿Ð½Ð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60648"/>
            <a:ext cx="3312368" cy="28633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3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ÐÐ°ÑÑÐ¸Ð½ÐºÐ¸ Ð¿Ð¾ Ð·Ð°Ð¿ÑÐ¾ÑÑ Ð¿Ð¸ÑÐ¾Ð¶ÐºÐ¸ Ð¿Ð½Ð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5277243"/>
            <a:ext cx="1728192" cy="1153028"/>
          </a:xfrm>
          <a:prstGeom prst="rect">
            <a:avLst/>
          </a:prstGeom>
          <a:noFill/>
        </p:spPr>
      </p:pic>
      <p:pic>
        <p:nvPicPr>
          <p:cNvPr id="2560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496" y="1412776"/>
            <a:ext cx="2664296" cy="4400385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979712" y="1934095"/>
            <a:ext cx="1355612" cy="9220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лимон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979712" y="1916832"/>
            <a:ext cx="1355612" cy="92200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ЛИ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79712" y="1916832"/>
            <a:ext cx="1355612" cy="92200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96877" y="2130720"/>
            <a:ext cx="1067580" cy="9220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заяц</a:t>
            </a:r>
            <a:endParaRPr lang="ru-RU" sz="24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91880" y="2136128"/>
            <a:ext cx="1067580" cy="92200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ЗА</a:t>
            </a:r>
            <a:endParaRPr lang="ru-RU" sz="24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91880" y="2132856"/>
            <a:ext cx="1067580" cy="92200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475656" y="332656"/>
            <a:ext cx="64087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Выдели первый слог 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05561" y="1684570"/>
            <a:ext cx="1067580" cy="9220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енот</a:t>
            </a:r>
            <a:endParaRPr lang="ru-RU" sz="24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8024" y="1700808"/>
            <a:ext cx="1067580" cy="92200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</a:t>
            </a:r>
            <a:endParaRPr lang="ru-RU" sz="24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88024" y="1700808"/>
            <a:ext cx="1067580" cy="92200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05189" y="1767408"/>
            <a:ext cx="1067580" cy="9220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лапа</a:t>
            </a:r>
            <a:endParaRPr lang="ru-RU" sz="24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00192" y="1772816"/>
            <a:ext cx="1067580" cy="92200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ЛА</a:t>
            </a:r>
            <a:endParaRPr lang="ru-RU" sz="24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300192" y="1772816"/>
            <a:ext cx="1067580" cy="92200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067944" y="3810700"/>
            <a:ext cx="1296144" cy="9220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пилот</a:t>
            </a:r>
            <a:endParaRPr lang="ru-RU" sz="24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067944" y="3789040"/>
            <a:ext cx="1296144" cy="922001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ПИ</a:t>
            </a:r>
            <a:endParaRPr lang="ru-RU" sz="24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067944" y="3789040"/>
            <a:ext cx="1296144" cy="92200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411760" y="1556792"/>
            <a:ext cx="289222" cy="2445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</a:t>
            </a:r>
            <a:endParaRPr lang="ru-RU" sz="2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923928" y="1772816"/>
            <a:ext cx="289222" cy="2445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2</a:t>
            </a:r>
            <a:endParaRPr lang="ru-RU" sz="20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148064" y="1340768"/>
            <a:ext cx="289222" cy="2445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3</a:t>
            </a:r>
            <a:endParaRPr lang="ru-RU" sz="24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732240" y="1412776"/>
            <a:ext cx="289222" cy="2445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4</a:t>
            </a:r>
            <a:endParaRPr lang="ru-RU" sz="20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427984" y="3356992"/>
            <a:ext cx="289222" cy="2445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5</a:t>
            </a:r>
            <a:endParaRPr lang="ru-RU" sz="2000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652120" y="3806303"/>
            <a:ext cx="1067580" cy="9220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роза</a:t>
            </a:r>
            <a:endParaRPr lang="ru-RU" sz="2400" b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652120" y="3789040"/>
            <a:ext cx="1067580" cy="922001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</a:t>
            </a:r>
            <a:endParaRPr lang="ru-RU" sz="2400" b="1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652120" y="3789040"/>
            <a:ext cx="1067580" cy="92200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097277" y="3711624"/>
            <a:ext cx="1368152" cy="9220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гиря</a:t>
            </a:r>
            <a:endParaRPr lang="ru-RU" sz="2400" b="1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092280" y="3717032"/>
            <a:ext cx="1368152" cy="922001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ГИ</a:t>
            </a:r>
            <a:endParaRPr lang="ru-RU" sz="2400" b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092280" y="3717032"/>
            <a:ext cx="1368152" cy="922001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651761" y="5360250"/>
            <a:ext cx="4663059" cy="9361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Составь из них предложение</a:t>
            </a:r>
            <a:endParaRPr lang="ru-RU" sz="24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634301" y="5376488"/>
            <a:ext cx="4667980" cy="93610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Лиза ела пироги.</a:t>
            </a:r>
            <a:endParaRPr lang="ru-RU" sz="24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627784" y="5373216"/>
            <a:ext cx="4663059" cy="93610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012160" y="3356992"/>
            <a:ext cx="289222" cy="2445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6</a:t>
            </a:r>
            <a:endParaRPr lang="ru-RU" sz="20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452320" y="3284984"/>
            <a:ext cx="289222" cy="2445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7</a:t>
            </a:r>
            <a:endParaRPr lang="ru-RU" sz="20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2123728" y="5733256"/>
            <a:ext cx="332612" cy="24456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8</a:t>
            </a:r>
            <a:endParaRPr lang="ru-RU" sz="2000" b="1" dirty="0"/>
          </a:p>
        </p:txBody>
      </p:sp>
      <p:sp>
        <p:nvSpPr>
          <p:cNvPr id="40" name="Управляющая кнопка: далее 39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504056" cy="432048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правляющая кнопка: домой 41">
            <a:hlinkClick r:id="" action="ppaction://hlinkshowjump?jump=firstslide" highlightClick="1"/>
          </p:cNvPr>
          <p:cNvSpPr/>
          <p:nvPr/>
        </p:nvSpPr>
        <p:spPr>
          <a:xfrm>
            <a:off x="107504" y="6237312"/>
            <a:ext cx="504056" cy="504056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3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0" fill="hold">
                      <p:stCondLst>
                        <p:cond delay="0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0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8" grpId="0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4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ÐÐ°ÑÑÐ¸Ð½ÐºÐ¸ Ð¿Ð¾ Ð·Ð°Ð¿ÑÐ¾ÑÑ ÑÐ¸ Ð¿Ð½Ð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5085184"/>
            <a:ext cx="1848882" cy="1279427"/>
          </a:xfrm>
          <a:prstGeom prst="rect">
            <a:avLst/>
          </a:prstGeom>
          <a:noFill/>
        </p:spPr>
      </p:pic>
      <p:pic>
        <p:nvPicPr>
          <p:cNvPr id="27650" name="Picture 2" descr="ÐÐ°ÑÑÐ¸Ð½ÐºÐ¸ Ð¿Ð¾ Ð·Ð°Ð¿ÑÐ¾ÑÑ ÑÐ¸ Ð¿Ð½Ð³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80884" y="5157192"/>
            <a:ext cx="1827220" cy="1135412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251520" y="1052736"/>
            <a:ext cx="201622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парта</a:t>
            </a:r>
            <a:endParaRPr lang="ru-RU" sz="2800" b="1" dirty="0"/>
          </a:p>
        </p:txBody>
      </p:sp>
      <p:sp>
        <p:nvSpPr>
          <p:cNvPr id="5" name="Овал 4"/>
          <p:cNvSpPr/>
          <p:nvPr/>
        </p:nvSpPr>
        <p:spPr>
          <a:xfrm>
            <a:off x="251520" y="1052736"/>
            <a:ext cx="2016224" cy="135732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ТА</a:t>
            </a:r>
            <a:endParaRPr lang="ru-RU" sz="2800" b="1" dirty="0"/>
          </a:p>
        </p:txBody>
      </p:sp>
      <p:sp>
        <p:nvSpPr>
          <p:cNvPr id="6" name="Овал 5"/>
          <p:cNvSpPr/>
          <p:nvPr/>
        </p:nvSpPr>
        <p:spPr>
          <a:xfrm>
            <a:off x="251520" y="1052736"/>
            <a:ext cx="201622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5" name="Овал 14"/>
          <p:cNvSpPr/>
          <p:nvPr/>
        </p:nvSpPr>
        <p:spPr>
          <a:xfrm>
            <a:off x="1907704" y="2348880"/>
            <a:ext cx="1571636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змея</a:t>
            </a:r>
            <a:endParaRPr lang="ru-RU" sz="2800" b="1" dirty="0"/>
          </a:p>
        </p:txBody>
      </p:sp>
      <p:sp>
        <p:nvSpPr>
          <p:cNvPr id="16" name="Овал 15"/>
          <p:cNvSpPr/>
          <p:nvPr/>
        </p:nvSpPr>
        <p:spPr>
          <a:xfrm>
            <a:off x="1907704" y="2348880"/>
            <a:ext cx="1571636" cy="135732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Я</a:t>
            </a:r>
            <a:endParaRPr lang="ru-RU" sz="2800" b="1" dirty="0"/>
          </a:p>
        </p:txBody>
      </p:sp>
      <p:sp>
        <p:nvSpPr>
          <p:cNvPr id="17" name="Овал 16"/>
          <p:cNvSpPr/>
          <p:nvPr/>
        </p:nvSpPr>
        <p:spPr>
          <a:xfrm>
            <a:off x="1907704" y="2348880"/>
            <a:ext cx="1571636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0" name="Овал 9"/>
          <p:cNvSpPr/>
          <p:nvPr/>
        </p:nvSpPr>
        <p:spPr>
          <a:xfrm>
            <a:off x="3635896" y="1412776"/>
            <a:ext cx="1571636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сова</a:t>
            </a:r>
            <a:endParaRPr lang="ru-RU" sz="2800" b="1" dirty="0"/>
          </a:p>
        </p:txBody>
      </p:sp>
      <p:sp>
        <p:nvSpPr>
          <p:cNvPr id="11" name="Овал 10"/>
          <p:cNvSpPr/>
          <p:nvPr/>
        </p:nvSpPr>
        <p:spPr>
          <a:xfrm>
            <a:off x="3635896" y="1412776"/>
            <a:ext cx="1571636" cy="135732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ВА</a:t>
            </a:r>
            <a:endParaRPr lang="ru-RU" sz="2800" b="1" dirty="0"/>
          </a:p>
        </p:txBody>
      </p:sp>
      <p:sp>
        <p:nvSpPr>
          <p:cNvPr id="12" name="Овал 11"/>
          <p:cNvSpPr/>
          <p:nvPr/>
        </p:nvSpPr>
        <p:spPr>
          <a:xfrm>
            <a:off x="3635896" y="1412776"/>
            <a:ext cx="1571636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Овал 12"/>
          <p:cNvSpPr/>
          <p:nvPr/>
        </p:nvSpPr>
        <p:spPr>
          <a:xfrm>
            <a:off x="5220072" y="2924944"/>
            <a:ext cx="1571636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цари</a:t>
            </a:r>
            <a:endParaRPr lang="ru-RU" sz="2800" b="1" dirty="0"/>
          </a:p>
        </p:txBody>
      </p:sp>
      <p:sp>
        <p:nvSpPr>
          <p:cNvPr id="14" name="Овал 13"/>
          <p:cNvSpPr/>
          <p:nvPr/>
        </p:nvSpPr>
        <p:spPr>
          <a:xfrm>
            <a:off x="5220072" y="2924944"/>
            <a:ext cx="1571636" cy="135732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РИ</a:t>
            </a:r>
            <a:endParaRPr lang="ru-RU" sz="2800" b="1" dirty="0"/>
          </a:p>
        </p:txBody>
      </p:sp>
      <p:sp>
        <p:nvSpPr>
          <p:cNvPr id="18" name="Овал 17"/>
          <p:cNvSpPr/>
          <p:nvPr/>
        </p:nvSpPr>
        <p:spPr>
          <a:xfrm>
            <a:off x="5220072" y="2924944"/>
            <a:ext cx="1571636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1" name="Овал 20"/>
          <p:cNvSpPr/>
          <p:nvPr/>
        </p:nvSpPr>
        <p:spPr>
          <a:xfrm>
            <a:off x="6876256" y="1434436"/>
            <a:ext cx="1571636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юла</a:t>
            </a:r>
            <a:endParaRPr lang="ru-RU" sz="2800" b="1" dirty="0"/>
          </a:p>
        </p:txBody>
      </p:sp>
      <p:sp>
        <p:nvSpPr>
          <p:cNvPr id="22" name="Овал 21"/>
          <p:cNvSpPr/>
          <p:nvPr/>
        </p:nvSpPr>
        <p:spPr>
          <a:xfrm>
            <a:off x="6876256" y="1412776"/>
            <a:ext cx="1571636" cy="135732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ЛА</a:t>
            </a:r>
            <a:endParaRPr lang="ru-RU" sz="2800" b="1" dirty="0"/>
          </a:p>
        </p:txBody>
      </p:sp>
      <p:sp>
        <p:nvSpPr>
          <p:cNvPr id="23" name="Овал 22"/>
          <p:cNvSpPr/>
          <p:nvPr/>
        </p:nvSpPr>
        <p:spPr>
          <a:xfrm>
            <a:off x="6876256" y="1412776"/>
            <a:ext cx="1571636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548680"/>
            <a:ext cx="425778" cy="3600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480633" y="1807541"/>
            <a:ext cx="425778" cy="3600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</a:t>
            </a:r>
            <a:endParaRPr lang="ru-RU" sz="24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226362" y="842659"/>
            <a:ext cx="425778" cy="3600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3</a:t>
            </a:r>
            <a:endParaRPr lang="ru-RU" sz="24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858976" y="2396419"/>
            <a:ext cx="425778" cy="3600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4</a:t>
            </a:r>
            <a:endParaRPr lang="ru-RU" sz="24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444188" y="908720"/>
            <a:ext cx="425778" cy="3600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ru-RU" sz="24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1835696" y="44624"/>
            <a:ext cx="5400600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Выдели последний слог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1" name="Picture 2" descr="ÐÐ°ÑÑÐ¸Ð½ÐºÐ¸ Ð¿Ð¾ Ð·Ð°Ð¿ÑÐ¾ÑÑ Ð¿Ð¾Ð²Ð°Ñ Ð¿Ð½Ð³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658768" y="3789040"/>
            <a:ext cx="2485232" cy="2808312"/>
          </a:xfrm>
          <a:prstGeom prst="rect">
            <a:avLst/>
          </a:prstGeom>
          <a:noFill/>
        </p:spPr>
      </p:pic>
      <p:sp>
        <p:nvSpPr>
          <p:cNvPr id="42" name="Овал 41"/>
          <p:cNvSpPr/>
          <p:nvPr/>
        </p:nvSpPr>
        <p:spPr>
          <a:xfrm>
            <a:off x="251520" y="4458772"/>
            <a:ext cx="202876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плащи</a:t>
            </a:r>
            <a:endParaRPr lang="ru-RU" sz="2800" b="1" dirty="0"/>
          </a:p>
        </p:txBody>
      </p:sp>
      <p:sp>
        <p:nvSpPr>
          <p:cNvPr id="43" name="Овал 42"/>
          <p:cNvSpPr/>
          <p:nvPr/>
        </p:nvSpPr>
        <p:spPr>
          <a:xfrm>
            <a:off x="251520" y="4437112"/>
            <a:ext cx="2028764" cy="135732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ЩИ</a:t>
            </a:r>
            <a:endParaRPr lang="ru-RU" sz="2800" b="1" dirty="0"/>
          </a:p>
        </p:txBody>
      </p:sp>
      <p:sp>
        <p:nvSpPr>
          <p:cNvPr id="44" name="Овал 43"/>
          <p:cNvSpPr/>
          <p:nvPr/>
        </p:nvSpPr>
        <p:spPr>
          <a:xfrm>
            <a:off x="251520" y="4437112"/>
            <a:ext cx="2028764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1048016" y="3933056"/>
            <a:ext cx="425778" cy="3600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39" name="Управляющая кнопка: назад 38">
            <a:hlinkClick r:id="" action="ppaction://hlinkshowjump?jump=previousslide" highlightClick="1"/>
          </p:cNvPr>
          <p:cNvSpPr/>
          <p:nvPr/>
        </p:nvSpPr>
        <p:spPr>
          <a:xfrm>
            <a:off x="683568" y="6237312"/>
            <a:ext cx="504056" cy="504056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правляющая кнопка: домой 39">
            <a:hlinkClick r:id="" action="ppaction://hlinkshowjump?jump=firstslide" highlightClick="1"/>
          </p:cNvPr>
          <p:cNvSpPr/>
          <p:nvPr/>
        </p:nvSpPr>
        <p:spPr>
          <a:xfrm>
            <a:off x="107504" y="6237312"/>
            <a:ext cx="504056" cy="504056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Управляющая кнопка: далее 45">
            <a:hlinkClick r:id="" action="ppaction://hlinkshowjump?jump=nextslide" highlightClick="1"/>
          </p:cNvPr>
          <p:cNvSpPr/>
          <p:nvPr/>
        </p:nvSpPr>
        <p:spPr>
          <a:xfrm>
            <a:off x="8532440" y="6309320"/>
            <a:ext cx="504056" cy="432048"/>
          </a:xfrm>
          <a:prstGeom prst="actionButtonForwardNex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2915816" y="5034836"/>
            <a:ext cx="3528392" cy="135732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Составь из них предложение</a:t>
            </a:r>
            <a:endParaRPr lang="ru-RU" sz="2000" b="1" dirty="0"/>
          </a:p>
        </p:txBody>
      </p:sp>
      <p:sp>
        <p:nvSpPr>
          <p:cNvPr id="52" name="Овал 51"/>
          <p:cNvSpPr/>
          <p:nvPr/>
        </p:nvSpPr>
        <p:spPr>
          <a:xfrm>
            <a:off x="2915816" y="5085184"/>
            <a:ext cx="3528392" cy="135732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Тая варила щи.</a:t>
            </a:r>
            <a:endParaRPr lang="ru-RU" sz="2800" b="1" dirty="0"/>
          </a:p>
        </p:txBody>
      </p:sp>
      <p:sp>
        <p:nvSpPr>
          <p:cNvPr id="53" name="Овал 52"/>
          <p:cNvSpPr/>
          <p:nvPr/>
        </p:nvSpPr>
        <p:spPr>
          <a:xfrm>
            <a:off x="2915816" y="5085184"/>
            <a:ext cx="3528392" cy="1357322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355976" y="4509120"/>
            <a:ext cx="648072" cy="36004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0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8" grpId="0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4" grpId="0" animBg="1"/>
      <p:bldP spid="51" grpId="0" animBg="1"/>
      <p:bldP spid="51" grpId="1" animBg="1"/>
      <p:bldP spid="51" grpId="2" animBg="1"/>
      <p:bldP spid="52" grpId="0" animBg="1"/>
      <p:bldP spid="52" grpId="1" animBg="1"/>
      <p:bldP spid="52" grpId="2" animBg="1"/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504" y="2438151"/>
            <a:ext cx="1571636" cy="1357322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504" y="2420888"/>
            <a:ext cx="1571636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НА</a:t>
            </a:r>
            <a:endParaRPr lang="ru-RU" sz="2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504" y="2420888"/>
            <a:ext cx="1571636" cy="135732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840693" y="1551384"/>
            <a:ext cx="1571636" cy="1357322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35696" y="1556792"/>
            <a:ext cx="1571636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835696" y="1556792"/>
            <a:ext cx="1571636" cy="135732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101196" y="-27384"/>
            <a:ext cx="69301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Выдели ударный слог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81425" y="2548666"/>
            <a:ext cx="1571636" cy="1357322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63888" y="2564904"/>
            <a:ext cx="1571636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ГУ</a:t>
            </a:r>
            <a:endParaRPr lang="ru-RU" sz="28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63888" y="2564904"/>
            <a:ext cx="1571636" cy="135732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85109" y="1407368"/>
            <a:ext cx="1571636" cy="1357322"/>
          </a:xfrm>
          <a:prstGeom prst="round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80112" y="1412776"/>
            <a:ext cx="1571636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КО</a:t>
            </a:r>
            <a:endParaRPr lang="ru-RU" sz="2800" b="1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80112" y="1412776"/>
            <a:ext cx="1571636" cy="135732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308304" y="2946604"/>
            <a:ext cx="1571636" cy="1357322"/>
          </a:xfrm>
          <a:prstGeom prst="round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308304" y="2924944"/>
            <a:ext cx="1571636" cy="13573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НИ</a:t>
            </a:r>
            <a:endParaRPr lang="ru-RU" sz="2800" b="1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308304" y="2924944"/>
            <a:ext cx="1571636" cy="135732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0433" y="1850771"/>
            <a:ext cx="425778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408625" y="1015453"/>
            <a:ext cx="425778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</a:t>
            </a:r>
            <a:endParaRPr lang="ru-RU" sz="24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154354" y="1994787"/>
            <a:ext cx="425778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3</a:t>
            </a:r>
            <a:endParaRPr lang="ru-RU" sz="24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219016" y="884251"/>
            <a:ext cx="425778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4</a:t>
            </a:r>
            <a:endParaRPr lang="ru-RU" sz="24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876236" y="2420888"/>
            <a:ext cx="425778" cy="3600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ru-RU" sz="2400" b="1" dirty="0"/>
          </a:p>
        </p:txBody>
      </p:sp>
      <p:pic>
        <p:nvPicPr>
          <p:cNvPr id="2050" name="Picture 2" descr="http://cliparting.com/wp-content/uploads/2016/05/Horse-free-to-use-clip-ar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36096" y="3645024"/>
            <a:ext cx="3104456" cy="3104456"/>
          </a:xfrm>
          <a:prstGeom prst="rect">
            <a:avLst/>
          </a:prstGeom>
          <a:noFill/>
        </p:spPr>
      </p:pic>
      <p:pic>
        <p:nvPicPr>
          <p:cNvPr id="33" name="Рисунок 32" descr="XM2Eca0NUXJSRoavTbop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99592" y="4293096"/>
            <a:ext cx="4081909" cy="2235696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611560" y="4509120"/>
            <a:ext cx="4230935" cy="1501338"/>
          </a:xfrm>
          <a:prstGeom prst="round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Составь из них предложение</a:t>
            </a:r>
            <a:endParaRPr lang="ru-RU" sz="28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11560" y="4509120"/>
            <a:ext cx="4230935" cy="15013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На лугу кони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11560" y="4509120"/>
            <a:ext cx="4230935" cy="1501338"/>
          </a:xfrm>
          <a:prstGeom prst="roundRect">
            <a:avLst/>
          </a:prstGeom>
          <a:solidFill>
            <a:schemeClr val="accent1">
              <a:alpha val="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411760" y="4077072"/>
            <a:ext cx="425778" cy="2795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45" name="Управляющая кнопка: назад 44">
            <a:hlinkClick r:id="" action="ppaction://hlinkshowjump?jump=previousslide" highlightClick="1"/>
          </p:cNvPr>
          <p:cNvSpPr/>
          <p:nvPr/>
        </p:nvSpPr>
        <p:spPr>
          <a:xfrm>
            <a:off x="683568" y="6237312"/>
            <a:ext cx="504056" cy="504056"/>
          </a:xfrm>
          <a:prstGeom prst="actionButtonBackPreviou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Управляющая кнопка: домой 45">
            <a:hlinkClick r:id="" action="ppaction://hlinkshowjump?jump=firstslide" highlightClick="1"/>
          </p:cNvPr>
          <p:cNvSpPr/>
          <p:nvPr/>
        </p:nvSpPr>
        <p:spPr>
          <a:xfrm>
            <a:off x="107504" y="6237312"/>
            <a:ext cx="504056" cy="504056"/>
          </a:xfrm>
          <a:prstGeom prst="actionButtonHom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>
                      <p:stCondLst>
                        <p:cond delay="0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9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8" fill="hold">
                      <p:stCondLst>
                        <p:cond delay="0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1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9" fill="hold">
                      <p:stCondLst>
                        <p:cond delay="0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53" presetClass="exit" presetSubtype="3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8" grpId="0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 animBg="1"/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76672"/>
            <a:ext cx="8686800" cy="838200"/>
          </a:xfrm>
        </p:spPr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Автор технологического приема </a:t>
            </a:r>
            <a:r>
              <a:rPr lang="ru-RU" sz="2000" dirty="0" err="1" smtClean="0"/>
              <a:t>сорбонка</a:t>
            </a:r>
            <a:r>
              <a:rPr lang="ru-RU" sz="2000" dirty="0" smtClean="0"/>
              <a:t> с удалением в </a:t>
            </a:r>
            <a:r>
              <a:rPr lang="en-US" sz="2000" dirty="0" smtClean="0"/>
              <a:t>PowerPoint</a:t>
            </a:r>
            <a:r>
              <a:rPr lang="ru-RU" sz="2000" dirty="0" smtClean="0"/>
              <a:t> Г.О. </a:t>
            </a:r>
            <a:r>
              <a:rPr lang="ru-RU" sz="2000" dirty="0" err="1" smtClean="0"/>
              <a:t>Аствацатуров</a:t>
            </a:r>
            <a:r>
              <a:rPr lang="ru-RU" sz="2000" dirty="0" smtClean="0"/>
              <a:t> </a:t>
            </a:r>
            <a:r>
              <a:rPr lang="en-US" sz="2000" dirty="0" smtClean="0"/>
              <a:t>http://didaktor.ru/kak-sdelat-sorbonku-bolee-interaktivnoj/</a:t>
            </a:r>
            <a:endParaRPr lang="ru-RU" sz="2000" dirty="0" smtClean="0"/>
          </a:p>
          <a:p>
            <a:r>
              <a:rPr lang="ru-RU" sz="2000" dirty="0" smtClean="0"/>
              <a:t>Работа выполнена в рамках мастер-класса на Современном учительском портале </a:t>
            </a:r>
            <a:r>
              <a:rPr lang="en-US" sz="2000" dirty="0" smtClean="0"/>
              <a:t>https://easyen.ru/load/admin/master_klass_mk/mk_2_animirovannaja_sorbonka_s_udaleniem/563-1-0-63547</a:t>
            </a:r>
            <a:endParaRPr lang="ru-RU" sz="2000" dirty="0" smtClean="0"/>
          </a:p>
          <a:p>
            <a:r>
              <a:rPr lang="ru-RU" sz="2000" dirty="0" smtClean="0"/>
              <a:t>Лексический материал заимствован из пособия Дроздовой В. А. «Логопедическая тетрадь» - СПб, 2104</a:t>
            </a:r>
          </a:p>
          <a:p>
            <a:pPr>
              <a:buNone/>
            </a:pPr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323528" y="6093296"/>
            <a:ext cx="720080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162</Words>
  <Application>Microsoft Office PowerPoint</Application>
  <PresentationFormat>Экран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Слоговой анализ и синтез</vt:lpstr>
      <vt:lpstr>Слайд 2</vt:lpstr>
      <vt:lpstr>Слайд 3</vt:lpstr>
      <vt:lpstr>Слайд 4</vt:lpstr>
      <vt:lpstr>Источники</vt:lpstr>
    </vt:vector>
  </TitlesOfParts>
  <Company>АГПА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АГПА</dc:creator>
  <cp:lastModifiedBy>agorbunov</cp:lastModifiedBy>
  <cp:revision>14</cp:revision>
  <dcterms:created xsi:type="dcterms:W3CDTF">2011-08-31T09:40:13Z</dcterms:created>
  <dcterms:modified xsi:type="dcterms:W3CDTF">2018-12-15T21:54:15Z</dcterms:modified>
</cp:coreProperties>
</file>