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  <p:sldId id="265" r:id="rId9"/>
    <p:sldId id="266" r:id="rId10"/>
    <p:sldId id="267" r:id="rId11"/>
    <p:sldId id="269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66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mbdou187.ru/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15616" y="548680"/>
            <a:ext cx="7560840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endParaRPr lang="ru-RU" sz="2400" dirty="0" smtClean="0"/>
          </a:p>
          <a:p>
            <a:pPr lvl="0" algn="ctr">
              <a:defRPr/>
            </a:pPr>
            <a:r>
              <a:rPr lang="ru-RU" sz="2400" dirty="0" smtClean="0"/>
              <a:t>МБДОУ «Детский сад </a:t>
            </a:r>
            <a:r>
              <a:rPr lang="ru-RU" sz="2400" dirty="0" smtClean="0"/>
              <a:t>общеразвивающего вида </a:t>
            </a:r>
            <a:r>
              <a:rPr lang="ru-RU" sz="2400" dirty="0" smtClean="0"/>
              <a:t>№ </a:t>
            </a:r>
            <a:r>
              <a:rPr lang="ru-RU" sz="2400" dirty="0" smtClean="0"/>
              <a:t>187</a:t>
            </a:r>
            <a:r>
              <a:rPr lang="ru-RU" sz="2400" dirty="0" smtClean="0"/>
              <a:t>»</a:t>
            </a:r>
          </a:p>
          <a:p>
            <a:pPr lvl="0" algn="ctr">
              <a:defRPr/>
            </a:pPr>
            <a:endParaRPr lang="ru-RU" sz="1100" dirty="0" smtClean="0"/>
          </a:p>
          <a:p>
            <a:pPr lvl="0" algn="ctr">
              <a:defRPr/>
            </a:pPr>
            <a:r>
              <a:rPr lang="ru-RU" sz="2400" dirty="0" smtClean="0"/>
              <a:t>«ШКОЛА МОЛОДОГО ПЕДАГОГА»</a:t>
            </a:r>
          </a:p>
          <a:p>
            <a:pPr lvl="0" algn="ctr">
              <a:defRPr/>
            </a:pPr>
            <a:endParaRPr kumimoji="0" lang="ru-RU" sz="11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j-ea"/>
              <a:cs typeface="+mj-cs"/>
            </a:endParaRPr>
          </a:p>
          <a:p>
            <a:pPr lvl="0" algn="ctr"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j-ea"/>
                <a:cs typeface="+mj-cs"/>
              </a:rPr>
              <a:t>занятие 1</a:t>
            </a:r>
          </a:p>
          <a:p>
            <a:pPr lvl="0" algn="ctr">
              <a:defRPr/>
            </a:pPr>
            <a:endParaRPr kumimoji="0" lang="ru-RU" sz="11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j-ea"/>
              <a:cs typeface="+mj-cs"/>
            </a:endParaRPr>
          </a:p>
          <a:p>
            <a:pPr algn="ctr"/>
            <a:r>
              <a:rPr lang="ru-RU" sz="2400" dirty="0" smtClean="0">
                <a:ea typeface="+mj-ea"/>
                <a:cs typeface="+mj-cs"/>
              </a:rPr>
              <a:t>«</a:t>
            </a:r>
            <a:r>
              <a:rPr lang="ru-RU" sz="2400" b="1" cap="all" dirty="0" smtClean="0"/>
              <a:t>ОРГАНИЗАЦИЯ ОБРАЗОВАТЕЛЬНОГО ПРОЦЕССА В МБДОУ № 167.</a:t>
            </a:r>
            <a:endParaRPr lang="ru-RU" sz="2400" dirty="0" smtClean="0"/>
          </a:p>
          <a:p>
            <a:pPr algn="ctr"/>
            <a:r>
              <a:rPr lang="ru-RU" sz="2400" b="1" cap="all" dirty="0" smtClean="0"/>
              <a:t>нормативно-правовая база.»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4509120"/>
            <a:ext cx="3992488" cy="1176536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Павлова Ю.С.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Старший воспитатель</a:t>
            </a:r>
            <a:endParaRPr lang="ru-RU" sz="22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153912"/>
          </a:xfrm>
        </p:spPr>
        <p:txBody>
          <a:bodyPr anchor="t">
            <a:normAutofit/>
          </a:bodyPr>
          <a:lstStyle/>
          <a:p>
            <a:pPr marL="355600" algn="l"/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latin typeface="+mn-lt"/>
              </a:rPr>
              <a:t> п. 6.3</a:t>
            </a:r>
            <a:r>
              <a:rPr lang="ru-RU" sz="2400" dirty="0" smtClean="0">
                <a:latin typeface="+mn-lt"/>
              </a:rPr>
              <a:t>     разрешается организовывать дневной сон в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              групповых на трехуровневых кроватях</a:t>
            </a:r>
            <a:br>
              <a:rPr lang="ru-RU" sz="2400" dirty="0" smtClean="0">
                <a:latin typeface="+mn-lt"/>
              </a:rPr>
            </a:br>
            <a:r>
              <a:rPr lang="ru-RU" sz="2400" b="1" dirty="0" smtClean="0">
                <a:latin typeface="+mn-lt"/>
              </a:rPr>
              <a:t>п. 11.5   </a:t>
            </a:r>
            <a:r>
              <a:rPr lang="ru-RU" sz="2400" dirty="0" smtClean="0">
                <a:latin typeface="+mn-lt"/>
              </a:rPr>
              <a:t> ежедневная прогулка 3-4 часа при температуре не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              ниже -15 С и скорости ветра не более 7 м/с </a:t>
            </a:r>
            <a:r>
              <a:rPr lang="ru-RU" sz="2400" b="1" dirty="0" smtClean="0">
                <a:latin typeface="+mn-lt"/>
              </a:rPr>
              <a:t/>
            </a:r>
            <a:br>
              <a:rPr lang="ru-RU" sz="2400" b="1" dirty="0" smtClean="0">
                <a:latin typeface="+mn-lt"/>
              </a:rPr>
            </a:br>
            <a:r>
              <a:rPr lang="ru-RU" sz="2400" b="1" dirty="0" smtClean="0">
                <a:latin typeface="+mn-lt"/>
              </a:rPr>
              <a:t>п. 11.7    </a:t>
            </a:r>
            <a:r>
              <a:rPr lang="ru-RU" sz="2400" dirty="0" smtClean="0">
                <a:latin typeface="+mn-lt"/>
              </a:rPr>
              <a:t>организация 5-разового питания, дневного сна (2,5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               – 3 часа)</a:t>
            </a:r>
            <a:br>
              <a:rPr lang="ru-RU" sz="2400" dirty="0" smtClean="0">
                <a:latin typeface="+mn-lt"/>
              </a:rPr>
            </a:br>
            <a:r>
              <a:rPr lang="ru-RU" sz="2400" b="1" dirty="0" smtClean="0">
                <a:latin typeface="+mn-lt"/>
              </a:rPr>
              <a:t>п. 11.8     </a:t>
            </a:r>
            <a:r>
              <a:rPr lang="ru-RU" sz="2400" dirty="0" smtClean="0">
                <a:latin typeface="+mn-lt"/>
              </a:rPr>
              <a:t>самостоятельная деятельность детей не менее 3 –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               4 часов</a:t>
            </a:r>
            <a:br>
              <a:rPr lang="ru-RU" sz="2400" dirty="0" smtClean="0">
                <a:latin typeface="+mn-lt"/>
              </a:rPr>
            </a:br>
            <a:r>
              <a:rPr lang="ru-RU" sz="2400" b="1" dirty="0" smtClean="0">
                <a:latin typeface="+mn-lt"/>
              </a:rPr>
              <a:t>п. 11.9</a:t>
            </a:r>
            <a:r>
              <a:rPr lang="ru-RU" sz="2400" dirty="0" smtClean="0">
                <a:latin typeface="+mn-lt"/>
              </a:rPr>
              <a:t> </a:t>
            </a:r>
            <a:br>
              <a:rPr lang="ru-RU" sz="2400" dirty="0" smtClean="0">
                <a:latin typeface="+mn-lt"/>
              </a:rPr>
            </a:br>
            <a:r>
              <a:rPr lang="ru-RU" sz="2400" b="1" dirty="0" smtClean="0">
                <a:latin typeface="+mn-lt"/>
              </a:rPr>
              <a:t>п. 11.10  </a:t>
            </a:r>
            <a:r>
              <a:rPr lang="ru-RU" sz="2400" dirty="0" smtClean="0">
                <a:latin typeface="+mn-lt"/>
              </a:rPr>
              <a:t>организация непосредственно образовательной   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               деятельности</a:t>
            </a:r>
            <a:br>
              <a:rPr lang="ru-RU" sz="2400" dirty="0" smtClean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latin typeface="+mn-lt"/>
              </a:rPr>
              <a:t>Внутренние законодательные акты:</a:t>
            </a:r>
            <a:br>
              <a:rPr lang="ru-RU" b="1" i="1" dirty="0" smtClean="0">
                <a:latin typeface="+mn-lt"/>
              </a:rPr>
            </a:br>
            <a:r>
              <a:rPr lang="ru-RU" sz="2700" b="1" i="1" dirty="0" smtClean="0">
                <a:latin typeface="+mn-lt"/>
              </a:rPr>
              <a:t>Устав </a:t>
            </a:r>
            <a:r>
              <a:rPr lang="ru-RU" sz="2700" dirty="0" smtClean="0">
                <a:latin typeface="+mn-lt"/>
              </a:rPr>
              <a:t>МБДОУ «Детский сад </a:t>
            </a:r>
            <a:r>
              <a:rPr lang="ru-RU" sz="2700" dirty="0" smtClean="0">
                <a:latin typeface="+mn-lt"/>
              </a:rPr>
              <a:t>общеразвивающего вида</a:t>
            </a:r>
            <a:r>
              <a:rPr lang="ru-RU" sz="2700" dirty="0" smtClean="0">
                <a:latin typeface="+mn-lt"/>
              </a:rPr>
              <a:t> </a:t>
            </a:r>
            <a:r>
              <a:rPr lang="ru-RU" sz="2700" dirty="0" smtClean="0">
                <a:latin typeface="+mn-lt"/>
              </a:rPr>
              <a:t>№ </a:t>
            </a:r>
            <a:r>
              <a:rPr lang="ru-RU" sz="2700" dirty="0" smtClean="0">
                <a:latin typeface="+mn-lt"/>
              </a:rPr>
              <a:t>187</a:t>
            </a:r>
            <a:r>
              <a:rPr lang="ru-RU" sz="2700" dirty="0" smtClean="0">
                <a:latin typeface="+mn-lt"/>
              </a:rPr>
              <a:t>» (утвержден постановлением администрации городского округа город Воронеж от </a:t>
            </a:r>
            <a:r>
              <a:rPr lang="ru-RU" sz="2700" dirty="0" smtClean="0">
                <a:latin typeface="+mn-lt"/>
              </a:rPr>
              <a:t>20.08.2018 </a:t>
            </a:r>
            <a:r>
              <a:rPr lang="ru-RU" sz="2700" dirty="0" smtClean="0">
                <a:latin typeface="+mn-lt"/>
              </a:rPr>
              <a:t>г. № </a:t>
            </a:r>
            <a:r>
              <a:rPr lang="ru-RU" sz="2700" dirty="0" smtClean="0">
                <a:latin typeface="+mn-lt"/>
              </a:rPr>
              <a:t>536)</a:t>
            </a: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sz="900" dirty="0" smtClean="0">
                <a:latin typeface="+mn-lt"/>
              </a:rPr>
              <a:t/>
            </a:r>
            <a:br>
              <a:rPr lang="ru-RU" sz="900" dirty="0" smtClean="0">
                <a:latin typeface="+mn-lt"/>
              </a:rPr>
            </a:br>
            <a:r>
              <a:rPr lang="ru-RU" sz="2700" b="1" i="1" dirty="0" smtClean="0">
                <a:latin typeface="+mn-lt"/>
              </a:rPr>
              <a:t>Лицензия </a:t>
            </a:r>
            <a:r>
              <a:rPr lang="ru-RU" sz="2700" dirty="0" smtClean="0">
                <a:latin typeface="+mn-lt"/>
              </a:rPr>
              <a:t>на право ведения образовательной деятельности № </a:t>
            </a:r>
            <a:r>
              <a:rPr lang="ru-RU" sz="2700" dirty="0" smtClean="0">
                <a:latin typeface="+mn-lt"/>
              </a:rPr>
              <a:t>ДЛ-228 </a:t>
            </a:r>
            <a:r>
              <a:rPr lang="ru-RU" sz="2700" dirty="0" smtClean="0">
                <a:latin typeface="+mn-lt"/>
              </a:rPr>
              <a:t>от </a:t>
            </a:r>
            <a:r>
              <a:rPr lang="ru-RU" sz="2700" dirty="0" smtClean="0">
                <a:latin typeface="+mn-lt"/>
              </a:rPr>
              <a:t>31.12.2014</a:t>
            </a: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sz="900" dirty="0" smtClean="0">
                <a:latin typeface="+mn-lt"/>
              </a:rPr>
              <a:t/>
            </a:r>
            <a:br>
              <a:rPr lang="ru-RU" sz="900" dirty="0" smtClean="0">
                <a:latin typeface="+mn-lt"/>
              </a:rPr>
            </a:br>
            <a:r>
              <a:rPr lang="ru-RU" sz="2700" b="1" i="1" dirty="0" smtClean="0">
                <a:latin typeface="+mn-lt"/>
              </a:rPr>
              <a:t>Локальные</a:t>
            </a:r>
            <a:r>
              <a:rPr lang="ru-RU" sz="2700" dirty="0" smtClean="0">
                <a:latin typeface="+mn-lt"/>
              </a:rPr>
              <a:t> акты МБДОУ «Детский сад </a:t>
            </a:r>
            <a:r>
              <a:rPr lang="ru-RU" sz="2700" dirty="0" smtClean="0">
                <a:latin typeface="+mn-lt"/>
              </a:rPr>
              <a:t>общеразвивающего вида </a:t>
            </a:r>
            <a:r>
              <a:rPr lang="ru-RU" sz="2700" dirty="0" smtClean="0">
                <a:latin typeface="+mn-lt"/>
              </a:rPr>
              <a:t>№ </a:t>
            </a:r>
            <a:r>
              <a:rPr lang="ru-RU" sz="2700" dirty="0" smtClean="0">
                <a:latin typeface="+mn-lt"/>
              </a:rPr>
              <a:t>187</a:t>
            </a:r>
            <a:r>
              <a:rPr lang="ru-RU" sz="2700" dirty="0" smtClean="0">
                <a:latin typeface="+mn-lt"/>
              </a:rPr>
              <a:t>»</a:t>
            </a:r>
            <a:br>
              <a:rPr lang="ru-RU" sz="2700" dirty="0" smtClean="0">
                <a:latin typeface="+mn-lt"/>
              </a:rPr>
            </a:br>
            <a:r>
              <a:rPr lang="ru-RU" sz="900" dirty="0" smtClean="0">
                <a:latin typeface="+mn-lt"/>
              </a:rPr>
              <a:t/>
            </a:r>
            <a:br>
              <a:rPr lang="ru-RU" sz="900" dirty="0" smtClean="0">
                <a:latin typeface="+mn-lt"/>
              </a:rPr>
            </a:br>
            <a:r>
              <a:rPr lang="ru-RU" sz="2700" b="1" i="1" dirty="0" smtClean="0">
                <a:latin typeface="+mn-lt"/>
              </a:rPr>
              <a:t>ООП</a:t>
            </a:r>
            <a:r>
              <a:rPr lang="ru-RU" sz="2700" dirty="0" smtClean="0">
                <a:latin typeface="+mn-lt"/>
              </a:rPr>
              <a:t> МБДОУ «Детский сад </a:t>
            </a:r>
            <a:r>
              <a:rPr lang="ru-RU" sz="2700" dirty="0" smtClean="0">
                <a:latin typeface="+mn-lt"/>
              </a:rPr>
              <a:t>общеразвивающего вида </a:t>
            </a:r>
            <a:r>
              <a:rPr lang="ru-RU" sz="2700" dirty="0" smtClean="0">
                <a:latin typeface="+mn-lt"/>
              </a:rPr>
              <a:t>№ </a:t>
            </a:r>
            <a:r>
              <a:rPr lang="ru-RU" sz="2700" dirty="0" smtClean="0">
                <a:latin typeface="+mn-lt"/>
              </a:rPr>
              <a:t>187</a:t>
            </a:r>
            <a:r>
              <a:rPr lang="ru-RU" sz="2700" dirty="0" smtClean="0">
                <a:latin typeface="+mn-lt"/>
              </a:rPr>
              <a:t>»</a:t>
            </a:r>
            <a:br>
              <a:rPr lang="ru-RU" sz="2700" dirty="0" smtClean="0">
                <a:latin typeface="+mn-lt"/>
              </a:rPr>
            </a:br>
            <a:r>
              <a:rPr lang="ru-RU" sz="900" dirty="0" smtClean="0">
                <a:latin typeface="+mn-lt"/>
              </a:rPr>
              <a:t/>
            </a:r>
            <a:br>
              <a:rPr lang="ru-RU" sz="900" dirty="0" smtClean="0">
                <a:latin typeface="+mn-lt"/>
              </a:rPr>
            </a:br>
            <a:r>
              <a:rPr lang="ru-RU" sz="2700" b="1" i="1" dirty="0" smtClean="0">
                <a:latin typeface="+mn-lt"/>
              </a:rPr>
              <a:t>Приказы</a:t>
            </a:r>
            <a:r>
              <a:rPr lang="ru-RU" sz="2700" dirty="0" smtClean="0">
                <a:latin typeface="+mn-lt"/>
              </a:rPr>
              <a:t> заведующей МБДОУ «Детский сад </a:t>
            </a:r>
            <a:r>
              <a:rPr lang="ru-RU" sz="2700" dirty="0" smtClean="0">
                <a:latin typeface="+mn-lt"/>
              </a:rPr>
              <a:t>общеразвивающего вида </a:t>
            </a:r>
            <a:r>
              <a:rPr lang="ru-RU" sz="2700" dirty="0" smtClean="0">
                <a:latin typeface="+mn-lt"/>
              </a:rPr>
              <a:t>№ </a:t>
            </a:r>
            <a:r>
              <a:rPr lang="ru-RU" sz="2700" dirty="0" smtClean="0">
                <a:latin typeface="+mn-lt"/>
              </a:rPr>
              <a:t>187</a:t>
            </a:r>
            <a:r>
              <a:rPr lang="ru-RU" sz="2700" dirty="0" smtClean="0">
                <a:latin typeface="+mn-lt"/>
              </a:rPr>
              <a:t>»</a:t>
            </a:r>
            <a:r>
              <a:rPr lang="ru-RU" sz="2700" b="1" i="1" dirty="0" smtClean="0"/>
              <a:t/>
            </a:r>
            <a:br>
              <a:rPr lang="ru-RU" sz="2700" b="1" i="1" dirty="0" smtClean="0"/>
            </a:br>
            <a:endParaRPr lang="ru-RU" sz="27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352928" cy="6453336"/>
          </a:xfrm>
        </p:spPr>
        <p:txBody>
          <a:bodyPr anchor="t">
            <a:normAutofit fontScale="90000"/>
          </a:bodyPr>
          <a:lstStyle/>
          <a:p>
            <a:pPr marL="355600"/>
            <a:r>
              <a:rPr lang="ru-RU" sz="3600" b="1" dirty="0" smtClean="0">
                <a:latin typeface="+mn-lt"/>
              </a:rPr>
              <a:t>АДРЕСА САЙТОВ</a:t>
            </a:r>
            <a:br>
              <a:rPr lang="ru-RU" sz="3600" b="1" dirty="0" smtClean="0">
                <a:latin typeface="+mn-lt"/>
              </a:rPr>
            </a:br>
            <a:r>
              <a:rPr lang="ru-RU" sz="1800" b="1" dirty="0" smtClean="0">
                <a:latin typeface="+mn-lt"/>
              </a:rPr>
              <a:t/>
            </a:r>
            <a:br>
              <a:rPr lang="ru-RU" sz="1800" b="1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Министерство образования и науки РФ – </a:t>
            </a:r>
            <a:r>
              <a:rPr lang="ru-RU" sz="3600" b="1" dirty="0" err="1" smtClean="0">
                <a:latin typeface="+mn-lt"/>
              </a:rPr>
              <a:t>минобрнауки.рф</a:t>
            </a:r>
            <a:r>
              <a:rPr lang="ru-RU" sz="3600" b="1" dirty="0" smtClean="0">
                <a:latin typeface="+mn-lt"/>
              </a:rPr>
              <a:t/>
            </a:r>
            <a:br>
              <a:rPr lang="ru-RU" sz="3600" b="1" dirty="0" smtClean="0">
                <a:latin typeface="+mn-lt"/>
              </a:rPr>
            </a:br>
            <a:r>
              <a:rPr lang="ru-RU" sz="1800" b="1" dirty="0" smtClean="0">
                <a:latin typeface="+mn-lt"/>
              </a:rPr>
              <a:t/>
            </a:r>
            <a:br>
              <a:rPr lang="ru-RU" sz="1800" b="1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Управление образования администрации городского округа город Воронеж –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 </a:t>
            </a:r>
            <a:r>
              <a:rPr lang="en-US" sz="3600" b="1" dirty="0" smtClean="0">
                <a:latin typeface="+mn-lt"/>
              </a:rPr>
              <a:t>http://edu-vrn.ru</a:t>
            </a:r>
            <a:r>
              <a:rPr lang="ru-RU" sz="3600" b="1" dirty="0" smtClean="0">
                <a:latin typeface="+mn-lt"/>
              </a:rPr>
              <a:t/>
            </a:r>
            <a:br>
              <a:rPr lang="ru-RU" sz="3600" b="1" dirty="0" smtClean="0">
                <a:latin typeface="+mn-lt"/>
              </a:rPr>
            </a:br>
            <a:r>
              <a:rPr lang="ru-RU" sz="1800" b="1" dirty="0" smtClean="0">
                <a:latin typeface="+mn-lt"/>
              </a:rPr>
              <a:t/>
            </a:r>
            <a:br>
              <a:rPr lang="ru-RU" sz="1800" b="1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МБДОУ «Детский сад </a:t>
            </a:r>
            <a:r>
              <a:rPr lang="ru-RU" sz="3600" dirty="0" smtClean="0">
                <a:latin typeface="+mn-lt"/>
              </a:rPr>
              <a:t>общеразвивающего вида </a:t>
            </a:r>
            <a:r>
              <a:rPr lang="ru-RU" sz="3600" dirty="0" smtClean="0">
                <a:latin typeface="+mn-lt"/>
              </a:rPr>
              <a:t>№ </a:t>
            </a:r>
            <a:r>
              <a:rPr lang="ru-RU" sz="3600" dirty="0" smtClean="0">
                <a:latin typeface="+mn-lt"/>
              </a:rPr>
              <a:t>187</a:t>
            </a:r>
            <a:r>
              <a:rPr lang="ru-RU" sz="3600" dirty="0" smtClean="0">
                <a:latin typeface="+mn-lt"/>
              </a:rPr>
              <a:t>» - </a:t>
            </a:r>
            <a:br>
              <a:rPr lang="ru-RU" sz="3600" dirty="0" smtClean="0">
                <a:latin typeface="+mn-lt"/>
              </a:rPr>
            </a:br>
            <a:r>
              <a:rPr lang="en-US" sz="3200" b="1" i="1" dirty="0">
                <a:hlinkClick r:id="rId2"/>
              </a:rPr>
              <a:t>http://mbdou187.ru/</a:t>
            </a:r>
            <a:r>
              <a:rPr lang="ru-RU" sz="1800" b="1" dirty="0" smtClean="0">
                <a:latin typeface="+mn-lt"/>
              </a:rPr>
              <a:t/>
            </a:r>
            <a:br>
              <a:rPr lang="ru-RU" sz="1800" b="1" dirty="0" smtClean="0">
                <a:latin typeface="+mn-lt"/>
              </a:rPr>
            </a:br>
            <a:endParaRPr lang="ru-RU" sz="36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76672"/>
            <a:ext cx="79928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Организация образовательного процесса в ДОУ осуществляется в соответствии с нормативными актами различных уровней, образовательными программами и расписаниями образовательной деятельности.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305800" cy="1143000"/>
          </a:xfrm>
        </p:spPr>
        <p:txBody>
          <a:bodyPr anchor="ctr"/>
          <a:lstStyle/>
          <a:p>
            <a:pPr algn="ctr"/>
            <a:r>
              <a:rPr lang="ru-RU" b="1" dirty="0" smtClean="0">
                <a:latin typeface="+mn-lt"/>
              </a:rPr>
              <a:t>ЗАКОНОДАТЕЛЬНЫЕ АКТЫ</a:t>
            </a:r>
            <a:endParaRPr lang="ru-RU" b="1" dirty="0">
              <a:latin typeface="+mn-lt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771800" y="1268760"/>
            <a:ext cx="3960440" cy="10081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внутренние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267744" y="2204864"/>
            <a:ext cx="5112568" cy="13681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муниципальные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63688" y="3501008"/>
            <a:ext cx="6192688" cy="13129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региональные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15616" y="4797152"/>
            <a:ext cx="7668344" cy="134076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федеральные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628800"/>
            <a:ext cx="8208912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700" i="1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476672"/>
            <a:ext cx="8064896" cy="58326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ФЕДЕРАЛЬНЫЕ ЗАКОНОДАТЕЛЬНЫЕ АКТЫ:</a:t>
            </a:r>
          </a:p>
          <a:p>
            <a:pPr marL="742950" indent="-742950">
              <a:spcBef>
                <a:spcPct val="0"/>
              </a:spcBef>
              <a:defRPr/>
            </a:pPr>
            <a:r>
              <a:rPr lang="ru-RU" sz="2800" b="1" i="1" dirty="0" smtClean="0">
                <a:latin typeface="Times New Roman" pitchFamily="18" charset="0"/>
                <a:ea typeface="+mj-ea"/>
                <a:cs typeface="Times New Roman" pitchFamily="18" charset="0"/>
              </a:rPr>
              <a:t>Конституция РФ </a:t>
            </a:r>
            <a:r>
              <a:rPr lang="ru-RU" sz="1400" i="1" dirty="0" smtClean="0">
                <a:ea typeface="+mj-ea"/>
                <a:cs typeface="Times New Roman" pitchFamily="18" charset="0"/>
              </a:rPr>
              <a:t>(</a:t>
            </a:r>
            <a:r>
              <a:rPr lang="ru-RU" sz="1400" dirty="0" smtClean="0"/>
              <a:t>принята всенародным голосованием 12.12.1993, с учетом поправок, внесенных Законами РФ о поправках к Конституции РФ от 30.12.2008 N 6-ФКЗ, от 30.12.2008 N 7-ФКЗ, от 05.02.2014 N 2-ФКЗ, от 21.07.2014 N 11-ФКЗ)</a:t>
            </a:r>
          </a:p>
          <a:p>
            <a:r>
              <a:rPr lang="ru-RU" sz="2000" b="1" dirty="0" smtClean="0"/>
              <a:t>Статья 43</a:t>
            </a:r>
          </a:p>
          <a:p>
            <a:r>
              <a:rPr lang="ru-RU" dirty="0" smtClean="0"/>
              <a:t>1. Каждый имеет право на образование.</a:t>
            </a:r>
          </a:p>
          <a:p>
            <a:r>
              <a:rPr lang="ru-RU" dirty="0" smtClean="0"/>
              <a:t>2. Гарантируются общедоступность и бесплатность дошкольного, основного общего и среднего профессионального образования в государственных или муниципальных образовательных учреждениях и на предприятиях.</a:t>
            </a:r>
          </a:p>
          <a:p>
            <a:r>
              <a:rPr lang="ru-RU" dirty="0" smtClean="0"/>
              <a:t>3. Каждый вправе на конкурсной основе бесплатно получить высшее образование в государственном или муниципальном образовательном учреждении и на предприятии.</a:t>
            </a:r>
          </a:p>
          <a:p>
            <a:r>
              <a:rPr lang="ru-RU" dirty="0" smtClean="0"/>
              <a:t>4. Основное общее образование обязательно. Родители или лица, их заменяющие, обеспечивают получение детьми основного общего образования.</a:t>
            </a:r>
          </a:p>
          <a:p>
            <a:r>
              <a:rPr lang="ru-RU" dirty="0" smtClean="0"/>
              <a:t>5. Российская Федерация устанавливает федеральные государственные образовательные стандарты, поддерживает различные формы образования и самообразования.</a:t>
            </a: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6048672"/>
          </a:xfrm>
        </p:spPr>
        <p:txBody>
          <a:bodyPr anchor="t">
            <a:normAutofit fontScale="90000"/>
          </a:bodyPr>
          <a:lstStyle/>
          <a:p>
            <a:pPr algn="l" fontAlgn="base"/>
            <a:r>
              <a:rPr lang="ru-RU" sz="3100" b="1" i="1" dirty="0" smtClean="0">
                <a:latin typeface="+mn-lt"/>
              </a:rPr>
              <a:t>Федеральный закон</a:t>
            </a:r>
            <a:r>
              <a:rPr lang="ru-RU" sz="3100" b="1" i="1" dirty="0" smtClean="0"/>
              <a:t> </a:t>
            </a:r>
            <a:r>
              <a:rPr lang="ru-RU" sz="3100" b="1" i="1" dirty="0" smtClean="0">
                <a:latin typeface="+mn-lt"/>
              </a:rPr>
              <a:t>«Об образовании в Российской Федерации» № 273-ФЗ </a:t>
            </a:r>
            <a:r>
              <a:rPr lang="ru-RU" sz="3100" i="1" dirty="0" smtClean="0">
                <a:latin typeface="+mn-lt"/>
              </a:rPr>
              <a:t>(</a:t>
            </a:r>
            <a:r>
              <a:rPr lang="ru-RU" sz="1600" dirty="0" smtClean="0">
                <a:latin typeface="+mn-lt"/>
              </a:rPr>
              <a:t>принят Государственной  Думой  21 декабря 2012 года, одобрен Советом Федерации 26 декабря 2012 года, последние изменения  29.07.2017)</a:t>
            </a:r>
            <a:br>
              <a:rPr lang="ru-RU" sz="1600" dirty="0" smtClean="0">
                <a:latin typeface="+mn-lt"/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200" b="1" dirty="0" smtClean="0">
                <a:latin typeface="+mn-lt"/>
              </a:rPr>
              <a:t>ст. 10 п. 4 </a:t>
            </a:r>
            <a:r>
              <a:rPr lang="ru-RU" sz="2200" dirty="0" smtClean="0">
                <a:latin typeface="+mn-lt"/>
              </a:rPr>
              <a:t>– дошкольное образование – 1 уровень общего образования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л</a:t>
            </a:r>
            <a:br>
              <a:rPr lang="ru-RU" sz="2200" dirty="0" smtClean="0">
                <a:latin typeface="+mn-lt"/>
              </a:rPr>
            </a:br>
            <a:r>
              <a:rPr lang="ru-RU" sz="2200" b="1" dirty="0" smtClean="0">
                <a:latin typeface="+mn-lt"/>
              </a:rPr>
              <a:t>ст. 12 п. 3  </a:t>
            </a:r>
            <a:r>
              <a:rPr lang="ru-RU" sz="2200" dirty="0" smtClean="0">
                <a:latin typeface="+mn-lt"/>
              </a:rPr>
              <a:t>-  программы дошкольного образования относятся к основным общеобразовательным программам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 </a:t>
            </a:r>
            <a:br>
              <a:rPr lang="ru-RU" sz="2200" dirty="0" smtClean="0">
                <a:latin typeface="+mn-lt"/>
              </a:rPr>
            </a:br>
            <a:r>
              <a:rPr lang="ru-RU" sz="2200" b="1" dirty="0" smtClean="0">
                <a:latin typeface="+mn-lt"/>
              </a:rPr>
              <a:t>ст. 12 п. 6  </a:t>
            </a:r>
            <a:r>
              <a:rPr lang="ru-RU" sz="2200" dirty="0" smtClean="0">
                <a:latin typeface="+mn-lt"/>
              </a:rPr>
              <a:t>–  образовательные программы ДОУ разрабатываются самостоятельно на основе ФГОС ДО и с учетом примерных образовательных программ ДО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 </a:t>
            </a:r>
            <a:br>
              <a:rPr lang="ru-RU" sz="2200" dirty="0" smtClean="0">
                <a:latin typeface="+mn-lt"/>
              </a:rPr>
            </a:br>
            <a:r>
              <a:rPr lang="ru-RU" sz="2200" b="1" dirty="0" smtClean="0">
                <a:latin typeface="+mn-lt"/>
              </a:rPr>
              <a:t>ст. 23 п. 2 </a:t>
            </a:r>
            <a:r>
              <a:rPr lang="ru-RU" sz="2200" dirty="0" smtClean="0">
                <a:latin typeface="+mn-lt"/>
              </a:rPr>
              <a:t>–  определен тип – дошкольная образовательная организация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 </a:t>
            </a:r>
            <a:br>
              <a:rPr lang="ru-RU" sz="2200" dirty="0" smtClean="0">
                <a:latin typeface="+mn-lt"/>
              </a:rPr>
            </a:br>
            <a:r>
              <a:rPr lang="ru-RU" sz="2200" b="1" dirty="0" smtClean="0">
                <a:latin typeface="+mn-lt"/>
              </a:rPr>
              <a:t>ст. 29 </a:t>
            </a:r>
            <a:r>
              <a:rPr lang="ru-RU" sz="2200" dirty="0" smtClean="0">
                <a:latin typeface="+mn-lt"/>
              </a:rPr>
              <a:t>– информационная открытость ОО</a:t>
            </a:r>
            <a:br>
              <a:rPr lang="ru-RU" sz="2200" dirty="0" smtClean="0">
                <a:latin typeface="+mn-lt"/>
              </a:rPr>
            </a:br>
            <a:r>
              <a:rPr lang="ru-RU" sz="2200" dirty="0" smtClean="0">
                <a:latin typeface="+mn-lt"/>
              </a:rPr>
              <a:t> </a:t>
            </a:r>
            <a:br>
              <a:rPr lang="ru-RU" sz="2200" dirty="0" smtClean="0">
                <a:latin typeface="+mn-lt"/>
              </a:rPr>
            </a:br>
            <a:r>
              <a:rPr lang="ru-RU" sz="2200" b="1" dirty="0" smtClean="0">
                <a:latin typeface="+mn-lt"/>
              </a:rPr>
              <a:t>ст. 41 п. 3 </a:t>
            </a:r>
            <a:r>
              <a:rPr lang="ru-RU" sz="2200" dirty="0" smtClean="0">
                <a:latin typeface="+mn-lt"/>
              </a:rPr>
              <a:t>– медицинская помощь осуществляют органы здравоохранения</a:t>
            </a:r>
            <a:br>
              <a:rPr lang="ru-RU" sz="2200" dirty="0" smtClean="0">
                <a:latin typeface="+mn-lt"/>
              </a:rPr>
            </a:br>
            <a:endParaRPr lang="ru-RU" sz="2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05800" cy="6153912"/>
          </a:xfrm>
        </p:spPr>
        <p:txBody>
          <a:bodyPr anchor="t">
            <a:normAutofit fontScale="90000"/>
          </a:bodyPr>
          <a:lstStyle/>
          <a:p>
            <a:pPr marL="279400" algn="l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700" b="1" dirty="0" smtClean="0">
                <a:latin typeface="+mn-lt"/>
              </a:rPr>
              <a:t>ст. 44 </a:t>
            </a:r>
            <a:r>
              <a:rPr lang="ru-RU" sz="2700" dirty="0" smtClean="0">
                <a:latin typeface="+mn-lt"/>
              </a:rPr>
              <a:t>– права и обязанности родителей</a:t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> </a:t>
            </a:r>
            <a:br>
              <a:rPr lang="ru-RU" sz="2700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ст. 47 </a:t>
            </a:r>
            <a:r>
              <a:rPr lang="ru-RU" sz="2700" dirty="0" smtClean="0">
                <a:latin typeface="+mn-lt"/>
              </a:rPr>
              <a:t>– права и свободы педагогических работников</a:t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> </a:t>
            </a:r>
            <a:br>
              <a:rPr lang="ru-RU" sz="2700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ст. 48 </a:t>
            </a:r>
            <a:r>
              <a:rPr lang="ru-RU" sz="2700" dirty="0" smtClean="0">
                <a:latin typeface="+mn-lt"/>
              </a:rPr>
              <a:t>– обязанности и ответственность                 педагогических работников</a:t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> </a:t>
            </a:r>
            <a:br>
              <a:rPr lang="ru-RU" sz="2700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ст. 64, 65 </a:t>
            </a:r>
            <a:r>
              <a:rPr lang="ru-RU" sz="2700" dirty="0" smtClean="0">
                <a:latin typeface="+mn-lt"/>
              </a:rPr>
              <a:t>– дошкольное  образование</a:t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> </a:t>
            </a:r>
            <a:br>
              <a:rPr lang="ru-RU" sz="2700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ст. 67 </a:t>
            </a:r>
            <a:r>
              <a:rPr lang="ru-RU" sz="2700" dirty="0" smtClean="0">
                <a:latin typeface="+mn-lt"/>
              </a:rPr>
              <a:t>– получение ДО с двух месяцев</a:t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> </a:t>
            </a:r>
            <a:br>
              <a:rPr lang="ru-RU" sz="2700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ст. 79 </a:t>
            </a:r>
            <a:r>
              <a:rPr lang="ru-RU" sz="2700" dirty="0" smtClean="0">
                <a:latin typeface="+mn-lt"/>
              </a:rPr>
              <a:t>– получение образования детьми с ОВЗ</a:t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sz="3100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305800" cy="5904656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Приказ министерства образования и науки РФ  от 17 октября 2013 года № 1155 </a:t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«Об утверждении федерального государственного образовательного стандарта дошкольного образования»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(зарегистрирован  Министерством  Юстиции РФ 14 ноября 2013 года </a:t>
            </a: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рег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. № 30384) </a:t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РАЗДЕЛЫ ФГОС ДО: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100" dirty="0" smtClean="0">
                <a:latin typeface="+mn-lt"/>
              </a:rPr>
              <a:t>Общие положения</a:t>
            </a:r>
            <a:br>
              <a:rPr lang="ru-RU" sz="3100" dirty="0" smtClean="0">
                <a:latin typeface="+mn-lt"/>
              </a:rPr>
            </a:br>
            <a:r>
              <a:rPr lang="ru-RU" sz="3100" dirty="0" smtClean="0">
                <a:latin typeface="+mn-lt"/>
              </a:rPr>
              <a:t>      Требования к структуре образовательной программы дошкольного образования и ее объему</a:t>
            </a:r>
            <a:br>
              <a:rPr lang="ru-RU" sz="3100" dirty="0" smtClean="0">
                <a:latin typeface="+mn-lt"/>
              </a:rPr>
            </a:br>
            <a:r>
              <a:rPr lang="ru-RU" sz="3100" dirty="0" smtClean="0">
                <a:latin typeface="+mn-lt"/>
              </a:rPr>
              <a:t>       Требования к условиям реализации Программы</a:t>
            </a:r>
            <a:br>
              <a:rPr lang="ru-RU" sz="3100" dirty="0" smtClean="0">
                <a:latin typeface="+mn-lt"/>
              </a:rPr>
            </a:br>
            <a:r>
              <a:rPr lang="ru-RU" sz="3100" dirty="0" smtClean="0">
                <a:latin typeface="+mn-lt"/>
              </a:rPr>
              <a:t>       Требования к результатам освоения Программы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+mn-lt"/>
              </a:rPr>
              <a:t>ОБРАЗОВАТЕЛЬНЫЕ ОБЛАСТИ</a:t>
            </a:r>
            <a:endParaRPr lang="ru-RU" b="1" i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Социально-коммуникативное развитие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Познавательное развитие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Речевое развитие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Физическое развитие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Художественно-эстетическое развитие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08912" cy="6453336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Постановление главного  государственного санитарного врача РФ  от 15 мая 2013 года № 26 «ОБ УТВЕРЖДЕНИИ САНПИН 2.4.1.3049-13. САНИТАРНО-ЭПИДЕМИОЛОГИЧЕСКИЕ ТРЕБОВАНИЯ К УСТРОЙСТВУ, СОДЕРЖАНИЮ И ОРГАНИЗАЦИИ РЕЖИМА РАБОТЫ  ДОО»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(зарегистрирован  Министерством  Юстиции РФ  14 ноября 2013 года </a:t>
            </a: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рег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. № 30384) </a:t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+mn-lt"/>
              </a:rPr>
              <a:t>п. 1.9     </a:t>
            </a:r>
            <a:r>
              <a:rPr lang="ru-RU" sz="2700" dirty="0" smtClean="0">
                <a:latin typeface="+mn-lt"/>
              </a:rPr>
              <a:t>дети до 3-х лет не менее 2,5 кв.м на 1 ребенка,</a:t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>              от 3-х до 7-и лет – не менее 2 кв.м, фактически </a:t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>              находящегося в группе</a:t>
            </a:r>
            <a:br>
              <a:rPr lang="ru-RU" sz="2700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п. 1.10</a:t>
            </a:r>
            <a:r>
              <a:rPr lang="ru-RU" sz="2700" dirty="0" smtClean="0">
                <a:latin typeface="+mn-lt"/>
              </a:rPr>
              <a:t>   наполняемость групп коррекции</a:t>
            </a:r>
            <a:br>
              <a:rPr lang="ru-RU" sz="2700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п. 3.6     </a:t>
            </a:r>
            <a:r>
              <a:rPr lang="ru-RU" sz="2700" dirty="0" smtClean="0">
                <a:latin typeface="+mn-lt"/>
              </a:rPr>
              <a:t>7 кв.м прогулочной площадки на 1 ребенка </a:t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>              раннего возраста и 9 кв.м – дошкольного </a:t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>              возраста</a:t>
            </a:r>
            <a:br>
              <a:rPr lang="ru-RU" sz="2700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п. 6.3</a:t>
            </a:r>
            <a:r>
              <a:rPr lang="ru-RU" sz="2700" dirty="0" smtClean="0">
                <a:latin typeface="+mn-lt"/>
              </a:rPr>
              <a:t>     разрешается организовывать дневной сон в </a:t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latin typeface="+mn-lt"/>
              </a:rPr>
              <a:t>              групповых на трехуровневых кроватях</a:t>
            </a:r>
            <a:br>
              <a:rPr lang="ru-RU" sz="2700" dirty="0" smtClean="0">
                <a:latin typeface="+mn-lt"/>
              </a:rPr>
            </a:br>
            <a:endParaRPr lang="ru-RU" sz="2700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291</Words>
  <Application>Microsoft Office PowerPoint</Application>
  <PresentationFormat>Экран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ЗАКОНОДАТЕЛЬНЫЕ АКТЫ</vt:lpstr>
      <vt:lpstr>Презентация PowerPoint</vt:lpstr>
      <vt:lpstr>Федеральный закон «Об образовании в Российской Федерации» № 273-ФЗ (принят Государственной  Думой  21 декабря 2012 года, одобрен Советом Федерации 26 декабря 2012 года, последние изменения  29.07.2017)  ст. 10 п. 4 – дошкольное образование – 1 уровень общего образования л ст. 12 п. 3  -  программы дошкольного образования относятся к основным общеобразовательным программам   ст. 12 п. 6  –  образовательные программы ДОУ разрабатываются самостоятельно на основе ФГОС ДО и с учетом примерных образовательных программ ДО   ст. 23 п. 2 –  определен тип – дошкольная образовательная организация   ст. 29 – информационная открытость ОО   ст. 41 п. 3 – медицинская помощь осуществляют органы здравоохранения </vt:lpstr>
      <vt:lpstr> ст. 44 – права и обязанности родителей   ст. 47 – права и свободы педагогических работников   ст. 48 – обязанности и ответственность                 педагогических работников   ст. 64, 65 – дошкольное  образование   ст. 67 – получение ДО с двух месяцев   ст. 79 – получение образования детьми с ОВЗ     </vt:lpstr>
      <vt:lpstr>Приказ министерства образования и науки РФ  от 17 октября 2013 года № 1155  «Об утверждении федерального государственного образовательного стандарта дошкольного образования» (зарегистрирован  Министерством  Юстиции РФ 14 ноября 2013 года рег. № 30384)   РАЗДЕЛЫ ФГОС ДО:           Общие положения       Требования к структуре образовательной программы дошкольного образования и ее объему        Требования к условиям реализации Программы        Требования к результатам освоения Программы     </vt:lpstr>
      <vt:lpstr>ОБРАЗОВАТЕЛЬНЫЕ ОБЛАСТИ</vt:lpstr>
      <vt:lpstr>Постановление главного  государственного санитарного врача РФ  от 15 мая 2013 года № 26 «ОБ УТВЕРЖДЕНИИ САНПИН 2.4.1.3049-13. САНИТАРНО-ЭПИДЕМИОЛОГИЧЕСКИЕ ТРЕБОВАНИЯ К УСТРОЙСТВУ, СОДЕРЖАНИЮ И ОРГАНИЗАЦИИ РЕЖИМА РАБОТЫ  ДОО»  (зарегистрирован  Министерством  Юстиции РФ  14 ноября 2013 года рег. № 30384)   п. 1.9     дети до 3-х лет не менее 2,5 кв.м на 1 ребенка,               от 3-х до 7-и лет – не менее 2 кв.м, фактически                находящегося в группе п. 1.10   наполняемость групп коррекции п. 3.6     7 кв.м прогулочной площадки на 1 ребенка                раннего возраста и 9 кв.м – дошкольного                возраста п. 6.3     разрешается организовывать дневной сон в                групповых на трехуровневых кроватях </vt:lpstr>
      <vt:lpstr>  п. 6.3     разрешается организовывать дневной сон в                 групповых на трехуровневых кроватях п. 11.5    ежедневная прогулка 3-4 часа при температуре не                ниже -15 С и скорости ветра не более 7 м/с  п. 11.7    организация 5-разового питания, дневного сна (2,5                 – 3 часа) п. 11.8     самостоятельная деятельность детей не менее 3 –                  4 часов п. 11.9  п. 11.10  организация непосредственно образовательной                    деятельности </vt:lpstr>
      <vt:lpstr>Внутренние законодательные акты: Устав МБДОУ «Детский сад общеразвивающего вида № 187» (утвержден постановлением администрации городского округа город Воронеж от 20.08.2018 г. № 536)  Лицензия на право ведения образовательной деятельности № ДЛ-228 от 31.12.2014  Локальные акты МБДОУ «Детский сад общеразвивающего вида № 187»  ООП МБДОУ «Детский сад общеразвивающего вида № 187»  Приказы заведующей МБДОУ «Детский сад общеразвивающего вида № 187» </vt:lpstr>
      <vt:lpstr>АДРЕСА САЙТОВ  Министерство образования и науки РФ – минобрнауки.рф  Управление образования администрации городского округа город Воронеж –  http://edu-vrn.ru  МБДОУ «Детский сад общеразвивающего вида № 187» -  http://mbdou187.ru/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34</cp:revision>
  <dcterms:created xsi:type="dcterms:W3CDTF">2013-08-20T23:50:31Z</dcterms:created>
  <dcterms:modified xsi:type="dcterms:W3CDTF">2018-12-12T11:28:32Z</dcterms:modified>
</cp:coreProperties>
</file>