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71" r:id="rId4"/>
    <p:sldId id="272" r:id="rId5"/>
    <p:sldId id="273" r:id="rId6"/>
    <p:sldId id="274" r:id="rId7"/>
    <p:sldId id="258" r:id="rId8"/>
    <p:sldId id="275" r:id="rId9"/>
    <p:sldId id="276" r:id="rId10"/>
    <p:sldId id="277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66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002060"/>
                </a:solidFill>
              </a:rPr>
              <a:t>Образовательные области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Образовательные области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Физическое развитие</c:v>
                </c:pt>
                <c:pt idx="1">
                  <c:v>Социально - коммуникативное развитие</c:v>
                </c:pt>
                <c:pt idx="2">
                  <c:v>Познавательное развитие</c:v>
                </c:pt>
                <c:pt idx="3">
                  <c:v>Речевое развитие</c:v>
                </c:pt>
                <c:pt idx="4">
                  <c:v>Художественно - эстетическое развитие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</c:v>
                </c:pt>
                <c:pt idx="1">
                  <c:v>20</c:v>
                </c:pt>
                <c:pt idx="2">
                  <c:v>20</c:v>
                </c:pt>
                <c:pt idx="3">
                  <c:v>20</c:v>
                </c:pt>
                <c:pt idx="4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239693560334577"/>
          <c:y val="0.11599478530355249"/>
          <c:w val="0.33690076609916569"/>
          <c:h val="0.84420980004612589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E0553-A98A-4EE6-91FB-1D8BD36727FE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8ED78-424F-42F6-93C3-9AD33C5547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351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29AEEE-3F3C-4553-98F5-3371C8273F9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08ED78-424F-42F6-93C3-9AD33C55475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15616" y="548680"/>
            <a:ext cx="756084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endParaRPr lang="ru-RU" sz="2400" dirty="0" smtClean="0"/>
          </a:p>
          <a:p>
            <a:pPr lvl="0" algn="ctr">
              <a:defRPr/>
            </a:pPr>
            <a:r>
              <a:rPr lang="ru-RU" sz="2400" dirty="0" smtClean="0"/>
              <a:t>МБДОУ «Детский сад </a:t>
            </a:r>
            <a:r>
              <a:rPr lang="ru-RU" sz="2400" dirty="0" smtClean="0"/>
              <a:t>общеразвивающего вида </a:t>
            </a:r>
            <a:r>
              <a:rPr lang="ru-RU" sz="2400" dirty="0" smtClean="0"/>
              <a:t>№ </a:t>
            </a:r>
            <a:r>
              <a:rPr lang="ru-RU" sz="2400" dirty="0" smtClean="0"/>
              <a:t>187</a:t>
            </a:r>
            <a:r>
              <a:rPr lang="ru-RU" sz="2400" dirty="0" smtClean="0"/>
              <a:t>»</a:t>
            </a:r>
          </a:p>
          <a:p>
            <a:pPr lvl="0" algn="ctr">
              <a:defRPr/>
            </a:pPr>
            <a:endParaRPr lang="ru-RU" sz="1100" dirty="0" smtClean="0"/>
          </a:p>
          <a:p>
            <a:pPr lvl="0" algn="ctr">
              <a:defRPr/>
            </a:pPr>
            <a:r>
              <a:rPr lang="ru-RU" sz="2400" dirty="0" smtClean="0"/>
              <a:t>«ШКОЛА МОЛОДОГО ПЕДАГОГА»</a:t>
            </a:r>
          </a:p>
          <a:p>
            <a:pPr lvl="0" algn="ctr">
              <a:defRPr/>
            </a:pPr>
            <a:endParaRPr kumimoji="0" lang="ru-RU" sz="11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  <a:p>
            <a:pPr lvl="0" algn="ctr"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j-ea"/>
                <a:cs typeface="+mj-cs"/>
              </a:rPr>
              <a:t>занятие 2</a:t>
            </a:r>
          </a:p>
          <a:p>
            <a:pPr lvl="0" algn="ctr">
              <a:defRPr/>
            </a:pPr>
            <a:endParaRPr kumimoji="0" lang="ru-RU" sz="11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  <a:p>
            <a:pPr algn="ctr"/>
            <a:r>
              <a:rPr lang="ru-RU" sz="2400" dirty="0" smtClean="0">
                <a:ea typeface="+mj-ea"/>
                <a:cs typeface="+mj-cs"/>
              </a:rPr>
              <a:t>«</a:t>
            </a:r>
            <a:r>
              <a:rPr lang="ru-RU" sz="2400" b="1" cap="all" dirty="0" smtClean="0"/>
              <a:t>комплексно-тематическое планирование в соответствии с</a:t>
            </a:r>
          </a:p>
          <a:p>
            <a:pPr algn="ctr"/>
            <a:r>
              <a:rPr lang="ru-RU" sz="2400" b="1" cap="all" dirty="0" err="1" smtClean="0"/>
              <a:t>фгос</a:t>
            </a:r>
            <a:r>
              <a:rPr lang="ru-RU" sz="2400" b="1" cap="all" dirty="0" smtClean="0"/>
              <a:t> до»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509120"/>
            <a:ext cx="3992488" cy="117653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Павлова Юлия Сергеевна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Старший воспитатель </a:t>
            </a:r>
            <a:endParaRPr lang="ru-RU" sz="22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628800"/>
            <a:ext cx="8208912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700" i="1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476672"/>
            <a:ext cx="8424936" cy="58326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ХУДОЖЕСТВЕННО-ЭСТЕТИЧЕСКОЕ РАЗВИТИЕ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Младенческий возраст (2 месяца – 1 год): восприятие музыки, детских песен и стихов.</a:t>
            </a: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Ранний возраст (1 год – 3 года): восприятие смысла музыки, сказок и стихов, рассматривание картинок. </a:t>
            </a: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Дошкольный возраст (3 года – 8 лет): изобразительная (рисование, лепка, аппликация),  музыкальная (</a:t>
            </a:r>
            <a:r>
              <a:rPr lang="ru-RU" sz="24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восприятиеи</a:t>
            </a: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 понимание смысла музыкальных произведений, пение, музыкально-ритмические движения, игры на детских музыкальных инструментах).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628800"/>
            <a:ext cx="8208912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700" i="1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476672"/>
            <a:ext cx="8136904" cy="58326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ФИЗИЧЕСКОЕ РАЗВИТИЕ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Младенческий возраст (2 месяца – 1 год): двигательная активность, тактильно-двигательные игры.</a:t>
            </a: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Ранний возраст (1 год – 3 года): двигательная активность.</a:t>
            </a: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Дошкольный возраст (3 года – 8 лет): двигательная (овладение основными движениями) форма </a:t>
            </a:r>
            <a:r>
              <a:rPr lang="ru-RU" sz="2400" smtClean="0">
                <a:latin typeface="Times New Roman" pitchFamily="18" charset="0"/>
                <a:ea typeface="+mj-ea"/>
                <a:cs typeface="Times New Roman" pitchFamily="18" charset="0"/>
              </a:rPr>
              <a:t>активности ребенка.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76672"/>
            <a:ext cx="806489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ФГОС ДО:</a:t>
            </a:r>
          </a:p>
          <a:p>
            <a:pPr marL="539750" indent="-539750" algn="just"/>
            <a:r>
              <a:rPr lang="ru-RU" sz="2400" b="1" dirty="0" smtClean="0"/>
              <a:t>2.9. </a:t>
            </a:r>
            <a:r>
              <a:rPr lang="ru-RU" sz="2800" b="1" dirty="0" smtClean="0"/>
              <a:t>Программа состоит из обязательной части и части, формируемой участниками образовательных отношений. Обе части являются взаимодополняющими и необходимыми с точки зрения реализации требований Стандарта. </a:t>
            </a:r>
          </a:p>
          <a:p>
            <a:pPr marL="539750" algn="just"/>
            <a:r>
              <a:rPr lang="ru-RU" sz="2800" b="1" dirty="0" smtClean="0"/>
              <a:t>Обязательная часть программы предполагает комплексность подхода, обеспечивая развитие детей во всех пяти взаимодополняющих образовательных областях.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Проектирование системы педагогической деятельности ДОУ</a:t>
            </a:r>
            <a:endParaRPr lang="ru-RU" sz="3200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500034" y="1397000"/>
          <a:ext cx="7119966" cy="5246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5076056" y="2852936"/>
            <a:ext cx="3657600" cy="11521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</a:rPr>
              <a:t>Годовой план МБДОУ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sp>
        <p:nvSpPr>
          <p:cNvPr id="6146" name="Rectangle 10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alt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ОСНОВЫ ПЛАНИРОВАНИЯ</a:t>
            </a:r>
          </a:p>
        </p:txBody>
      </p:sp>
      <p:sp>
        <p:nvSpPr>
          <p:cNvPr id="4" name="Овал 3"/>
          <p:cNvSpPr/>
          <p:nvPr/>
        </p:nvSpPr>
        <p:spPr>
          <a:xfrm>
            <a:off x="2590800" y="1124744"/>
            <a:ext cx="3810000" cy="129614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</a:rPr>
              <a:t>ООП</a:t>
            </a:r>
          </a:p>
          <a:p>
            <a:pPr algn="ctr"/>
            <a:r>
              <a:rPr lang="ru-RU" sz="1400" b="1" i="1" dirty="0" smtClean="0">
                <a:solidFill>
                  <a:srgbClr val="0070C0"/>
                </a:solidFill>
              </a:rPr>
              <a:t>Приказ </a:t>
            </a:r>
            <a:r>
              <a:rPr lang="ru-RU" sz="1400" b="1" i="1" dirty="0" err="1" smtClean="0">
                <a:solidFill>
                  <a:srgbClr val="0070C0"/>
                </a:solidFill>
              </a:rPr>
              <a:t>МОиН</a:t>
            </a:r>
            <a:r>
              <a:rPr lang="ru-RU" sz="1400" b="1" i="1" dirty="0" smtClean="0">
                <a:solidFill>
                  <a:srgbClr val="0070C0"/>
                </a:solidFill>
              </a:rPr>
              <a:t> РФ от17.10.2013г. № 1155</a:t>
            </a:r>
            <a:endParaRPr lang="ru-RU" sz="1400" b="1" i="1" dirty="0">
              <a:solidFill>
                <a:srgbClr val="0070C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39552" y="2924944"/>
            <a:ext cx="3657600" cy="108012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РП педагогов</a:t>
            </a:r>
          </a:p>
          <a:p>
            <a:pPr algn="ctr"/>
            <a:r>
              <a:rPr lang="ru-RU" sz="1400" b="1" i="1" dirty="0" smtClean="0">
                <a:solidFill>
                  <a:srgbClr val="0070C0"/>
                </a:solidFill>
              </a:rPr>
              <a:t>Ст.48 п. 1  № 273-ФЗ «Об образовании в Российской  Федерации»</a:t>
            </a:r>
            <a:endParaRPr lang="ru-RU" sz="1400" b="1" i="1" dirty="0">
              <a:solidFill>
                <a:srgbClr val="0070C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555776" y="2348880"/>
            <a:ext cx="1054224" cy="576064"/>
          </a:xfrm>
          <a:prstGeom prst="straightConnector1">
            <a:avLst/>
          </a:prstGeom>
          <a:ln w="635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580112" y="2276872"/>
            <a:ext cx="936104" cy="576064"/>
          </a:xfrm>
          <a:prstGeom prst="straightConnector1">
            <a:avLst/>
          </a:prstGeom>
          <a:ln w="635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5" idx="2"/>
          </p:cNvCxnSpPr>
          <p:nvPr/>
        </p:nvCxnSpPr>
        <p:spPr>
          <a:xfrm flipH="1">
            <a:off x="4139952" y="3429000"/>
            <a:ext cx="936104" cy="0"/>
          </a:xfrm>
          <a:prstGeom prst="straightConnector1">
            <a:avLst/>
          </a:prstGeom>
          <a:ln w="635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5076056" y="4797152"/>
            <a:ext cx="3657600" cy="11521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Тематическое планирование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11560" y="4797152"/>
            <a:ext cx="3657600" cy="11521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Календарное планирование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cxnSp>
        <p:nvCxnSpPr>
          <p:cNvPr id="26" name="Прямая со стрелкой 25"/>
          <p:cNvCxnSpPr>
            <a:endCxn id="14" idx="0"/>
          </p:cNvCxnSpPr>
          <p:nvPr/>
        </p:nvCxnSpPr>
        <p:spPr>
          <a:xfrm flipH="1">
            <a:off x="2440360" y="4005064"/>
            <a:ext cx="89520" cy="792088"/>
          </a:xfrm>
          <a:prstGeom prst="straightConnector1">
            <a:avLst/>
          </a:prstGeom>
          <a:ln w="635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3" idx="0"/>
          </p:cNvCxnSpPr>
          <p:nvPr/>
        </p:nvCxnSpPr>
        <p:spPr>
          <a:xfrm flipH="1">
            <a:off x="6904856" y="4005064"/>
            <a:ext cx="89520" cy="792088"/>
          </a:xfrm>
          <a:prstGeom prst="straightConnector1">
            <a:avLst/>
          </a:prstGeom>
          <a:ln w="635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14" idx="6"/>
          </p:cNvCxnSpPr>
          <p:nvPr/>
        </p:nvCxnSpPr>
        <p:spPr>
          <a:xfrm flipH="1">
            <a:off x="4269160" y="5373216"/>
            <a:ext cx="781000" cy="0"/>
          </a:xfrm>
          <a:prstGeom prst="straightConnector1">
            <a:avLst/>
          </a:prstGeom>
          <a:ln w="635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81000"/>
            <a:ext cx="9144000" cy="6477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4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9050" algn="ctr">
              <a:spcBef>
                <a:spcPts val="0"/>
              </a:spcBef>
              <a:buNone/>
            </a:pP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19050" algn="ctr"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УЧЕБНЫЙ ГОД – 35 недель – 7  циклов</a:t>
            </a:r>
          </a:p>
          <a:p>
            <a:pPr>
              <a:spcBef>
                <a:spcPts val="0"/>
              </a:spcBef>
              <a:buNone/>
            </a:pPr>
            <a:endParaRPr lang="ru-RU" sz="24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4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en-US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ВАРИАНТ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НЕДЕЛЯ – 5 ДНЕЙ – 5 ОБРАЗОВАТЕЛЬНЫХ ОБЛАСТЕЙ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КАЛЕНДАРНО-ТЕМАТИЧЕСКОЕ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</a:t>
            </a:r>
            <a:endParaRPr lang="ru-RU" sz="3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1773241"/>
              </p:ext>
            </p:extLst>
          </p:nvPr>
        </p:nvGraphicFramePr>
        <p:xfrm>
          <a:off x="304800" y="1219200"/>
          <a:ext cx="8458199" cy="54079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9586"/>
                <a:gridCol w="1856103"/>
                <a:gridCol w="1242917"/>
                <a:gridCol w="2771472"/>
                <a:gridCol w="1438121"/>
              </a:tblGrid>
              <a:tr h="455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день недели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тема дня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основная образовательная область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содержание работы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праздники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 anchor="ctr"/>
                </a:tc>
              </a:tr>
              <a:tr h="112385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01.09.2014 г. – 05.09.2014 г. «До свиданья, лето! Здравствуй, детский сад!»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82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понедельник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Вот такие мы большие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физическое развитие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Беседы с детьми о возвращении в детский сад.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Соревнования и эстафеты, подвижные блоки.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Беседы о правилах личной гигиены и ЗОЖ.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Индивидуальная работа по развитию движений и привитию КГН. 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01.09.2017 </a:t>
                      </a:r>
                      <a:r>
                        <a:rPr lang="ru-RU" sz="1200" dirty="0">
                          <a:effectLst/>
                        </a:rPr>
                        <a:t>г. – День знаний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</a:tr>
              <a:tr h="15504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вторник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Наш любимый детский сад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социально-коммуникативное развитие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Беседы о профессиях сотрудников детского сада (воспитатель, помощник воспитателя, музыкальный руководитель, врач, дворник)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Экскурсии по помещениям детского сада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Предметное окружение, правила поведения в детском саду, взаимоотношения со сверстниками.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Формировать дружеские, доброжелательные отношения между детьми (коллективная работа, совместные игры).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Сюжетно-ролевые и дидактические игры по теме дня.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43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среда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День знаний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познавательное развитие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Моделирование проблемных ситуаций.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Рассматривание энциклопедий альбомов и иллюстраций.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Беседы по тематике дня.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Дидактические игры.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Решение логических задач, экспериментирование.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Индивидуальная работа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82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четверг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Взрослые и дети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речевое развитие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Беседы, ситуативные разговоры о взаимоотношениях детей и взрослых, детей между собой.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Игры-драматизации, речевые игры.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Чтение по теме дня, заучивание наизусть, рассказывание по картинам.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Индивидуальная работа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7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пятница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Незаметно лето пролетело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художественно-эстетическое развитие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Конкурсы рисунков и поделок.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Организация импровизированных концертов и посиделок.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800" dirty="0">
                          <a:effectLst/>
                        </a:rPr>
                        <a:t> Индивидуальная работа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85" marR="3258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40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628800"/>
            <a:ext cx="8208912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700" i="1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476672"/>
            <a:ext cx="8064896" cy="58326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СОЦИАЛЬНО-КОММУНИКАТИВНОЕ РАЗВИТИЕ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Младенческий возраст (2 месяца – 1 год): непосредственное эмоциональное общение с взрослыми.</a:t>
            </a: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Ранний возраст (1 год – 3 года): общение с взрослыми и совместные игры со сверстниками под руководством взрослых, самообслуживание и действия с бытовыми предметами.</a:t>
            </a: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Дошкольный возраст (3 года – 8 лет): игровая, коммуникативная, самообслуживание и бытовой труд.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628800"/>
            <a:ext cx="8208912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700" i="1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476672"/>
            <a:ext cx="8424936" cy="58326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ПОЗНАВАТЕЛЬНОЕ РАЗВИТИЕ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Младенческий возраст (2 месяца – 1 год): манипулирование с предметами и познавательно-исследовательские действия.</a:t>
            </a: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Ранний возраст (1 год – 3 года): предметная деятельность и игры с составными и динамическими  игрушками, экспериментирование с материалами и  веществами.</a:t>
            </a: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Дошкольный возраст (3 года – 8 лет): познавательно-исследовательская, конструирование из различных материалов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628800"/>
            <a:ext cx="8208912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700" i="1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476672"/>
            <a:ext cx="8424936" cy="58326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РЕЧЕВОЕ РАЗВИТИЕ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Младенческий возраст (2 месяца – 1 год): непосредственное эмоциональное общение с взрослыми, восприятие детских песен и стихов.</a:t>
            </a: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Ранний возраст (1 год – 3 года): общение с взрослыми и сверстниками,  восприятие смысла сказок, стихов, песен.</a:t>
            </a: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R="0" lvl="0" indent="352425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Дошкольный возраст (3 года – 8 лет): коммуникативная, восприятие художественной литературы и фольклора,.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682</Words>
  <Application>Microsoft Office PowerPoint</Application>
  <PresentationFormat>Экран (4:3)</PresentationFormat>
  <Paragraphs>116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Проектирование системы педагогической деятельности ДОУ</vt:lpstr>
      <vt:lpstr>ОСНОВЫ ПЛАНИРОВАНИЯ</vt:lpstr>
      <vt:lpstr>Презентация PowerPoint</vt:lpstr>
      <vt:lpstr>КАЛЕНДАРНО-ТЕМАТИЧЕСКОЕ ПЛАНИРОВАНИЕ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53</cp:revision>
  <dcterms:created xsi:type="dcterms:W3CDTF">2013-08-20T23:50:31Z</dcterms:created>
  <dcterms:modified xsi:type="dcterms:W3CDTF">2018-12-12T11:30:17Z</dcterms:modified>
</cp:coreProperties>
</file>