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58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256" autoAdjust="0"/>
  </p:normalViewPr>
  <p:slideViewPr>
    <p:cSldViewPr>
      <p:cViewPr>
        <p:scale>
          <a:sx n="71" d="100"/>
          <a:sy n="71" d="100"/>
        </p:scale>
        <p:origin x="-756" y="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EA41FD-ED5F-465D-B834-636E417C58F1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3B8C8B-81DB-4EBF-B1B3-889DC18808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650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B8C8B-81DB-4EBF-B1B3-889DC1880898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B8C8B-81DB-4EBF-B1B3-889DC1880898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B8C8B-81DB-4EBF-B1B3-889DC1880898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B8C8B-81DB-4EBF-B1B3-889DC1880898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lovelyanimals016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25" y="4941888"/>
            <a:ext cx="1914525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7" descr="1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817688"/>
            <a:ext cx="4824412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8" descr="school21062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825" y="4162425"/>
            <a:ext cx="1811338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9" descr="lovelyanimals014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6775" y="4760913"/>
            <a:ext cx="2365375" cy="191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10" descr="26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788" y="2781300"/>
            <a:ext cx="1076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1" descr="0_93dc6_762b015b_XL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32363" y="5805488"/>
            <a:ext cx="4427537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12" descr="0_93dc6_762b015b_XL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24075" y="5805488"/>
            <a:ext cx="4427538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13" descr="0_93dc6_762b015b_XL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180975" y="5805488"/>
            <a:ext cx="4429125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14" descr="lovelyanimals087.gif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79838" y="5300663"/>
            <a:ext cx="1373187" cy="155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5" descr="lovelyanimals086.gif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621588" y="4724400"/>
            <a:ext cx="1522412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AutoShape 4" descr="http://allforchildren.ru/pictures/sun2/sun087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pic>
        <p:nvPicPr>
          <p:cNvPr id="13" name="Рисунок 17" descr="sun087.pn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862763" y="-106363"/>
            <a:ext cx="2359025" cy="240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9948F-97B6-4267-8A70-15E5CC6CC6E2}" type="datetimeFigureOut">
              <a:rPr lang="ru-RU"/>
              <a:pPr>
                <a:defRPr/>
              </a:pPr>
              <a:t>12.12.2018</a:t>
            </a:fld>
            <a:endParaRPr lang="ru-RU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C9718-4306-4F13-88A2-B027135F8E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ej1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688" y="4076700"/>
            <a:ext cx="2924175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lovelyanimals087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84763"/>
            <a:ext cx="1563688" cy="177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68FA3-1D5F-42C6-9108-8083D5197D66}" type="datetimeFigureOut">
              <a:rPr lang="ru-RU"/>
              <a:pPr>
                <a:defRPr/>
              </a:pPr>
              <a:t>12.12.2018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DA8443-2C66-4639-A542-D0CE99A01A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ej14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975" y="3860800"/>
            <a:ext cx="2398713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7" descr="lovelyanimals087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80313" y="5084763"/>
            <a:ext cx="1563687" cy="177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1DAE3-FC47-4346-B537-0B5D15AE6C21}" type="datetimeFigureOut">
              <a:rPr lang="ru-RU"/>
              <a:pPr>
                <a:defRPr/>
              </a:pPr>
              <a:t>12.12.2018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8301B-9677-462D-A5CF-98E07FE825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ej08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9925" y="4076700"/>
            <a:ext cx="2392363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7" descr="lovelyanimals087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84763"/>
            <a:ext cx="1563688" cy="177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52C08-D8EF-4D2E-8628-69CCCD608375}" type="datetimeFigureOut">
              <a:rPr lang="ru-RU"/>
              <a:pPr>
                <a:defRPr/>
              </a:pPr>
              <a:t>12.12.2018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8E86B-BD4F-4185-8E70-FCB89077CF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5">
                <a:lumMod val="20000"/>
                <a:lumOff val="80000"/>
              </a:schemeClr>
            </a:gs>
            <a:gs pos="100000">
              <a:schemeClr val="bg1">
                <a:lumMod val="90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B3C4D7B-241C-427D-9D49-9111BF380592}" type="datetimeFigureOut">
              <a:rPr lang="ru-RU"/>
              <a:pPr>
                <a:defRPr/>
              </a:pPr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A8C65C7-2794-42ED-A555-61817D807C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260648"/>
            <a:ext cx="5148064" cy="218521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matte"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latin typeface="+mn-lt"/>
              </a:rPr>
              <a:t>МБДОУ «Детский сад </a:t>
            </a:r>
            <a:r>
              <a:rPr lang="ru-RU" sz="1600" dirty="0" smtClean="0">
                <a:latin typeface="+mn-lt"/>
              </a:rPr>
              <a:t>общеразвивающего вида </a:t>
            </a:r>
            <a:r>
              <a:rPr lang="ru-RU" sz="1600" dirty="0" smtClean="0">
                <a:latin typeface="+mn-lt"/>
              </a:rPr>
              <a:t>№ </a:t>
            </a:r>
            <a:r>
              <a:rPr lang="ru-RU" sz="1600" dirty="0" smtClean="0">
                <a:latin typeface="+mn-lt"/>
              </a:rPr>
              <a:t>187</a:t>
            </a:r>
            <a:r>
              <a:rPr lang="ru-RU" sz="1600" dirty="0" smtClean="0">
                <a:latin typeface="+mn-lt"/>
              </a:rPr>
              <a:t>»</a:t>
            </a:r>
          </a:p>
          <a:p>
            <a:pPr lvl="0" algn="ctr">
              <a:defRPr/>
            </a:pPr>
            <a:endParaRPr lang="ru-RU" sz="1600" dirty="0" smtClean="0">
              <a:latin typeface="+mn-lt"/>
            </a:endParaRPr>
          </a:p>
          <a:p>
            <a:pPr lvl="0" algn="ctr">
              <a:defRPr/>
            </a:pPr>
            <a:r>
              <a:rPr lang="ru-RU" sz="1600" dirty="0" smtClean="0">
                <a:latin typeface="+mn-lt"/>
              </a:rPr>
              <a:t>«ШКОЛА МОЛОДОГО ПЕДАГОГА»</a:t>
            </a:r>
          </a:p>
          <a:p>
            <a:pPr lvl="0" algn="ctr">
              <a:defRPr/>
            </a:pPr>
            <a:endParaRPr lang="ru-RU" sz="1600" dirty="0" smtClean="0">
              <a:latin typeface="+mn-lt"/>
            </a:endParaRPr>
          </a:p>
          <a:p>
            <a:pPr lvl="0" algn="ctr">
              <a:defRPr/>
            </a:pPr>
            <a:r>
              <a:rPr lang="ru-RU" sz="1600" dirty="0" smtClean="0">
                <a:latin typeface="+mn-lt"/>
              </a:rPr>
              <a:t>занятие 3</a:t>
            </a:r>
          </a:p>
          <a:p>
            <a:pPr lvl="0" algn="ctr">
              <a:defRPr/>
            </a:pPr>
            <a:endParaRPr lang="ru-RU" sz="1600" dirty="0" smtClean="0">
              <a:latin typeface="+mn-lt"/>
            </a:endParaRPr>
          </a:p>
          <a:p>
            <a:pPr lvl="0" algn="ctr">
              <a:defRPr/>
            </a:pPr>
            <a:r>
              <a:rPr lang="ru-RU" sz="2000" dirty="0" smtClean="0">
                <a:latin typeface="+mn-lt"/>
              </a:rPr>
              <a:t> «</a:t>
            </a:r>
            <a:r>
              <a:rPr lang="ru-RU" sz="2000" b="1" cap="all" dirty="0" smtClean="0">
                <a:latin typeface="+mn-lt"/>
              </a:rPr>
              <a:t>организация и проведение прогулки»</a:t>
            </a:r>
          </a:p>
        </p:txBody>
      </p:sp>
      <p:sp>
        <p:nvSpPr>
          <p:cNvPr id="6147" name="Прямоугольник 5"/>
          <p:cNvSpPr>
            <a:spLocks noChangeArrowheads="1"/>
          </p:cNvSpPr>
          <p:nvPr/>
        </p:nvSpPr>
        <p:spPr bwMode="auto">
          <a:xfrm>
            <a:off x="1331640" y="3356992"/>
            <a:ext cx="349175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Павлова Юлия Сергеевна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Старший воспитатель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288" y="692150"/>
            <a:ext cx="8424862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+mn-lt"/>
              </a:rPr>
              <a:t>Г.А. Сперанский :</a:t>
            </a:r>
          </a:p>
          <a:p>
            <a:pPr algn="r"/>
            <a:r>
              <a:rPr lang="ru-RU" sz="4800" dirty="0" smtClean="0">
                <a:latin typeface="+mn-lt"/>
              </a:rPr>
              <a:t>"День, проведённый</a:t>
            </a:r>
            <a:br>
              <a:rPr lang="ru-RU" sz="4800" dirty="0" smtClean="0">
                <a:latin typeface="+mn-lt"/>
              </a:rPr>
            </a:br>
            <a:r>
              <a:rPr lang="ru-RU" sz="4800" dirty="0" smtClean="0">
                <a:latin typeface="+mn-lt"/>
              </a:rPr>
              <a:t>ребёнком без</a:t>
            </a:r>
            <a:br>
              <a:rPr lang="ru-RU" sz="4800" dirty="0" smtClean="0">
                <a:latin typeface="+mn-lt"/>
              </a:rPr>
            </a:br>
            <a:r>
              <a:rPr lang="ru-RU" sz="4800" dirty="0" smtClean="0">
                <a:latin typeface="+mn-lt"/>
              </a:rPr>
              <a:t>прогулки, потерян для</a:t>
            </a:r>
            <a:br>
              <a:rPr lang="ru-RU" sz="4800" dirty="0" smtClean="0">
                <a:latin typeface="+mn-lt"/>
              </a:rPr>
            </a:br>
            <a:r>
              <a:rPr lang="ru-RU" sz="4800" dirty="0" smtClean="0">
                <a:latin typeface="+mn-lt"/>
              </a:rPr>
              <a:t>его здоровья"</a:t>
            </a:r>
            <a:endParaRPr lang="ru-RU" sz="4800" b="1" dirty="0"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>
                <a:latin typeface="+mn-lt"/>
              </a:rPr>
              <a:t>ТРЕБОВАНИЯ САНПИН К ОРГАНИЗАЦИИ ПРОГУЛКИ</a:t>
            </a:r>
            <a:r>
              <a:rPr lang="ru-RU" sz="2800" b="1" i="1" dirty="0" smtClean="0">
                <a:latin typeface="+mn-lt"/>
              </a:rPr>
              <a:t> </a:t>
            </a:r>
            <a:br>
              <a:rPr lang="ru-RU" sz="2800" b="1" i="1" dirty="0" smtClean="0">
                <a:latin typeface="+mn-lt"/>
              </a:rPr>
            </a:br>
            <a:endParaRPr lang="ru-RU" sz="2800" dirty="0" smtClean="0">
              <a:latin typeface="+mn-lt"/>
            </a:endParaRP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r>
              <a:rPr lang="ru-RU" sz="2400" dirty="0" smtClean="0"/>
              <a:t>Ежедневная продолжительность прогулки детей составляет не менее 3-4 часов.</a:t>
            </a:r>
          </a:p>
          <a:p>
            <a:r>
              <a:rPr lang="ru-RU" sz="2400" dirty="0" smtClean="0"/>
              <a:t> Прогулку организуют 2 раза в день: в первую половину — до обеда и во вторую половину — после дневного сна или перед уходом детей домой. </a:t>
            </a:r>
          </a:p>
          <a:p>
            <a:r>
              <a:rPr lang="ru-RU" sz="2400" dirty="0" smtClean="0"/>
              <a:t>При температуре воздуха ниже -15°С и скорости ветра более 7 м/с продолжительность прогулки сокращается. </a:t>
            </a:r>
          </a:p>
          <a:p>
            <a:r>
              <a:rPr lang="ru-RU" sz="2400" dirty="0" smtClean="0"/>
              <a:t>Прогулка не проводится при температуре воздуха ниже -15 °С и скорости ветра более 15 м/с для детей до 4 лет, а для детей 5–7 лет – при температуре воздуха ниже минус 20 ° С и скорости ветра более 15 м/с; </a:t>
            </a:r>
          </a:p>
          <a:p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РАЗНОВИДНОСТИ ПРОГУЛОК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15000"/>
              </a:lnSpc>
              <a:buSzPts val="1000"/>
              <a:buNone/>
              <a:tabLst>
                <a:tab pos="457200" algn="l"/>
              </a:tabLst>
            </a:pPr>
            <a:r>
              <a:rPr lang="ru-RU" b="1" i="1" dirty="0" smtClean="0">
                <a:ea typeface="Calibri"/>
                <a:cs typeface="Times New Roman"/>
              </a:rPr>
              <a:t>Типовая</a:t>
            </a:r>
            <a:r>
              <a:rPr lang="ru-RU" dirty="0" smtClean="0">
                <a:ea typeface="Calibri"/>
                <a:cs typeface="Times New Roman"/>
              </a:rPr>
              <a:t>  - максимально свободная деятельность детей (максимум атрибутов).</a:t>
            </a:r>
          </a:p>
          <a:p>
            <a:pPr marL="0" lvl="0" indent="0">
              <a:lnSpc>
                <a:spcPct val="115000"/>
              </a:lnSpc>
              <a:buSzPts val="1000"/>
              <a:buNone/>
              <a:tabLst>
                <a:tab pos="457200" algn="l"/>
              </a:tabLst>
            </a:pPr>
            <a:r>
              <a:rPr lang="ru-RU" b="1" i="1" dirty="0" smtClean="0">
                <a:ea typeface="Calibri"/>
                <a:cs typeface="Times New Roman"/>
              </a:rPr>
              <a:t>Комбинированная</a:t>
            </a:r>
            <a:r>
              <a:rPr lang="ru-RU" dirty="0" smtClean="0">
                <a:ea typeface="Calibri"/>
                <a:cs typeface="Times New Roman"/>
              </a:rPr>
              <a:t> - целевая прогулка и свободная деятельность.</a:t>
            </a:r>
          </a:p>
          <a:p>
            <a:pPr marL="0" lvl="0" indent="0">
              <a:lnSpc>
                <a:spcPct val="115000"/>
              </a:lnSpc>
              <a:buSzPts val="1000"/>
              <a:buNone/>
              <a:tabLst>
                <a:tab pos="457200" algn="l"/>
              </a:tabLst>
            </a:pPr>
            <a:r>
              <a:rPr lang="ru-RU" b="1" i="1" dirty="0" smtClean="0">
                <a:ea typeface="Calibri"/>
                <a:cs typeface="Times New Roman"/>
              </a:rPr>
              <a:t>Прогулка – экскурсия </a:t>
            </a:r>
            <a:r>
              <a:rPr lang="ru-RU" dirty="0" smtClean="0">
                <a:ea typeface="Calibri"/>
                <a:cs typeface="Times New Roman"/>
              </a:rPr>
              <a:t>- поход.</a:t>
            </a:r>
          </a:p>
          <a:p>
            <a:pPr marL="0" lvl="0" indent="0">
              <a:lnSpc>
                <a:spcPct val="115000"/>
              </a:lnSpc>
              <a:buSzPts val="1000"/>
              <a:buNone/>
              <a:tabLst>
                <a:tab pos="457200" algn="l"/>
              </a:tabLst>
            </a:pPr>
            <a:r>
              <a:rPr lang="ru-RU" b="1" i="1" dirty="0" smtClean="0">
                <a:ea typeface="Calibri"/>
                <a:cs typeface="Times New Roman"/>
              </a:rPr>
              <a:t>Спортивные эстафеты</a:t>
            </a:r>
            <a:r>
              <a:rPr lang="ru-RU" dirty="0" smtClean="0">
                <a:ea typeface="Calibri"/>
                <a:cs typeface="Times New Roman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dirty="0" smtClean="0">
                <a:latin typeface="Times New Roman"/>
                <a:ea typeface="Calibri"/>
                <a:cs typeface="Times New Roman"/>
              </a:rPr>
            </a:br>
            <a:r>
              <a:rPr lang="ru-RU" sz="3200" b="1" dirty="0" smtClean="0">
                <a:latin typeface="Times New Roman"/>
                <a:ea typeface="Calibri"/>
                <a:cs typeface="Times New Roman"/>
              </a:rPr>
              <a:t>СТРУКТУРА ПРОГУЛКИ</a:t>
            </a:r>
            <a:r>
              <a:rPr lang="ru-RU" sz="3600" dirty="0" smtClean="0">
                <a:ea typeface="Calibri"/>
                <a:cs typeface="Times New Roman"/>
              </a:rPr>
              <a:t/>
            </a:r>
            <a:br>
              <a:rPr lang="ru-RU" sz="3600" dirty="0" smtClean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24744"/>
            <a:ext cx="6408712" cy="4525963"/>
          </a:xfrm>
        </p:spPr>
        <p:txBody>
          <a:bodyPr/>
          <a:lstStyle/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ea typeface="Calibri"/>
                <a:cs typeface="Times New Roman"/>
              </a:rPr>
              <a:t>наблюдение,</a:t>
            </a: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ea typeface="Calibri"/>
                <a:cs typeface="Times New Roman"/>
              </a:rPr>
              <a:t>трудовая деятельность детей;</a:t>
            </a: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ea typeface="Calibri"/>
                <a:cs typeface="Times New Roman"/>
              </a:rPr>
              <a:t>подвижные игры;</a:t>
            </a: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ea typeface="Calibri"/>
                <a:cs typeface="Times New Roman"/>
              </a:rPr>
              <a:t>индивидуальная работа  с детьми;</a:t>
            </a: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ea typeface="Calibri"/>
                <a:cs typeface="Times New Roman"/>
              </a:rPr>
              <a:t> самостоятельная деятельность детей</a:t>
            </a:r>
          </a:p>
          <a:p>
            <a:pPr marL="0" indent="0" algn="just">
              <a:buNone/>
              <a:tabLst>
                <a:tab pos="6376988" algn="l"/>
                <a:tab pos="7972425" algn="l"/>
              </a:tabLst>
            </a:pPr>
            <a:r>
              <a:rPr lang="ru-RU" sz="2000" dirty="0" smtClean="0"/>
              <a:t>Каждый из обязательных компонентов прогулки занимает по времени от 7 до 15 минут в младшем возрасте и от 20 до 25 минут в старшем и осуществляется на фоне самостоятельной деятельности детей.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latin typeface="+mn-lt"/>
              </a:rPr>
              <a:t>НАБЛЮДЕНИЯ</a:t>
            </a:r>
            <a:endParaRPr lang="ru-RU" sz="3200" b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ru-RU" dirty="0" smtClean="0"/>
              <a:t>Объекты наблюдений: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живая природа: растения и животные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неживая природа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труд взрослых</a:t>
            </a:r>
          </a:p>
          <a:p>
            <a:pPr>
              <a:spcBef>
                <a:spcPts val="0"/>
              </a:spcBef>
            </a:pPr>
            <a:r>
              <a:rPr lang="ru-RU" sz="2000" dirty="0" smtClean="0"/>
              <a:t>сезонные изменения и различные явления природы (дождь, снег и др.)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Виды наблюдения</a:t>
            </a:r>
          </a:p>
          <a:p>
            <a:pPr>
              <a:spcBef>
                <a:spcPts val="0"/>
              </a:spcBef>
              <a:buFont typeface="Arial" pitchFamily="34" charset="0"/>
              <a:buChar char="•"/>
            </a:pPr>
            <a:r>
              <a:rPr lang="ru-RU" sz="2000" dirty="0" smtClean="0"/>
              <a:t>кратковременные (организуются для формирования о свойствах и  качествах предмета или явления)</a:t>
            </a:r>
          </a:p>
          <a:p>
            <a:pPr>
              <a:spcBef>
                <a:spcPts val="0"/>
              </a:spcBef>
              <a:buFont typeface="Arial" pitchFamily="34" charset="0"/>
              <a:buChar char="•"/>
            </a:pPr>
            <a:r>
              <a:rPr lang="ru-RU" sz="2000" dirty="0" smtClean="0"/>
              <a:t>длительные (организуются для накопления знаний о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/>
              <a:t>	росте и развитии растений и животных, о сезонных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/>
              <a:t>	изменениях в природе.)</a:t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latin typeface="+mn-lt"/>
              </a:rPr>
              <a:t>ТРУДОВАЯ ДЕЯТЕЛЬНОСТЬ ДЕТЕЙ</a:t>
            </a:r>
            <a:endParaRPr lang="ru-RU" sz="3200" b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ru-RU" dirty="0" smtClean="0"/>
              <a:t>Индивидуальные трудовые поручения </a:t>
            </a:r>
            <a:r>
              <a:rPr lang="ru-RU" sz="2600" dirty="0" smtClean="0"/>
              <a:t>применяются во всех возрастных группах детского сада.</a:t>
            </a:r>
          </a:p>
          <a:p>
            <a:pPr>
              <a:spcBef>
                <a:spcPts val="0"/>
              </a:spcBef>
            </a:pPr>
            <a:r>
              <a:rPr lang="ru-RU" dirty="0" smtClean="0"/>
              <a:t>Работа в группах </a:t>
            </a:r>
          </a:p>
          <a:p>
            <a:pPr marL="352425" indent="-352425">
              <a:spcBef>
                <a:spcPts val="0"/>
              </a:spcBef>
            </a:pPr>
            <a:r>
              <a:rPr lang="ru-RU" dirty="0" smtClean="0"/>
              <a:t>Коллективный труд </a:t>
            </a:r>
            <a:r>
              <a:rPr lang="ru-RU" sz="2600" dirty="0" smtClean="0"/>
              <a:t>дает возможность формировать трудовые навыки и умения одновременно у всех детей группы, во время коллективного труда формируются умения </a:t>
            </a:r>
          </a:p>
          <a:p>
            <a:pPr marL="352425" indent="-352425">
              <a:spcBef>
                <a:spcPts val="0"/>
              </a:spcBef>
              <a:buNone/>
            </a:pPr>
            <a:r>
              <a:rPr lang="ru-RU" sz="2600" dirty="0" smtClean="0"/>
              <a:t>	принимать общую цель труда, согласовывать</a:t>
            </a:r>
          </a:p>
          <a:p>
            <a:pPr marL="352425" indent="-352425">
              <a:spcBef>
                <a:spcPts val="0"/>
              </a:spcBef>
              <a:buNone/>
            </a:pPr>
            <a:r>
              <a:rPr lang="ru-RU" sz="2600" dirty="0" smtClean="0"/>
              <a:t>	свои действия, сообща планировать работу.</a:t>
            </a:r>
            <a:endParaRPr lang="ru-RU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ru-RU" sz="3200" b="1" dirty="0" smtClean="0">
                <a:latin typeface="+mn-lt"/>
              </a:rPr>
              <a:t>ОСНОВНЫЕ ДВИЖЕНИЯ И ПОДВИЖНЫЕ ИГРЫ</a:t>
            </a:r>
            <a:endParaRPr lang="ru-RU" sz="3200" b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5000"/>
              </a:lnSpc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Расширяется двигательный опыт детей</a:t>
            </a:r>
            <a:endParaRPr lang="ru-RU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95000"/>
              </a:lnSpc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Совершенствуются навыки в основных движениях</a:t>
            </a:r>
            <a:endParaRPr lang="ru-RU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95000"/>
              </a:lnSpc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Развиваются физические качества</a:t>
            </a:r>
            <a:endParaRPr lang="ru-RU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95000"/>
              </a:lnSpc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Формируются самостоятельность и активность</a:t>
            </a:r>
            <a:endParaRPr lang="ru-RU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95000"/>
              </a:lnSpc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Положительные взаимоотношения со сверстниками</a:t>
            </a:r>
            <a:endParaRPr lang="ru-RU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95000"/>
              </a:lnSpc>
              <a:buFont typeface="Courier New" pitchFamily="49" charset="0"/>
              <a:buChar char="o"/>
            </a:pPr>
            <a:endParaRPr lang="ru-RU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sz="3200" b="1" dirty="0" smtClean="0">
                <a:latin typeface="+mn-lt"/>
              </a:rPr>
              <a:t>ИНДИВИДУАЛЬНАЯ РАБОТА</a:t>
            </a:r>
            <a:endParaRPr lang="ru-RU" sz="3200" b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8892480" cy="4968552"/>
          </a:xfrm>
        </p:spPr>
        <p:txBody>
          <a:bodyPr/>
          <a:lstStyle/>
          <a:p>
            <a:r>
              <a:rPr lang="ru-RU" sz="2600" dirty="0" smtClean="0"/>
              <a:t>Индивидуальная работа на прогулке тщательно планируется. При этом  учитываются рекомендации узких специалистов.</a:t>
            </a:r>
          </a:p>
          <a:p>
            <a:pPr>
              <a:spcBef>
                <a:spcPts val="0"/>
              </a:spcBef>
            </a:pPr>
            <a:r>
              <a:rPr lang="ru-RU" sz="2600" dirty="0" smtClean="0"/>
              <a:t>Формы индивидуальной работы: </a:t>
            </a:r>
            <a:br>
              <a:rPr lang="ru-RU" sz="2600" dirty="0" smtClean="0"/>
            </a:br>
            <a:endParaRPr lang="ru-RU" sz="1100" dirty="0" smtClean="0"/>
          </a:p>
          <a:p>
            <a:pPr marL="890588" indent="-444500">
              <a:spcBef>
                <a:spcPts val="0"/>
              </a:spcBef>
              <a:buFont typeface="Wingdings" pitchFamily="2" charset="2"/>
              <a:buChar char="ü"/>
            </a:pPr>
            <a:r>
              <a:rPr lang="ru-RU" sz="2600" dirty="0" smtClean="0"/>
              <a:t>закрепление каких- либо навыков,</a:t>
            </a:r>
          </a:p>
          <a:p>
            <a:pPr marL="890588" indent="-444500">
              <a:spcBef>
                <a:spcPts val="0"/>
              </a:spcBef>
              <a:buFont typeface="Wingdings" pitchFamily="2" charset="2"/>
              <a:buChar char="ü"/>
            </a:pPr>
            <a:r>
              <a:rPr lang="ru-RU" sz="2600" dirty="0" smtClean="0"/>
              <a:t>разучивание физкультурного упражнения с одним или несколькими отстающими детьми,</a:t>
            </a:r>
          </a:p>
          <a:p>
            <a:pPr marL="890588" indent="-444500">
              <a:spcBef>
                <a:spcPts val="0"/>
              </a:spcBef>
              <a:buFont typeface="Wingdings" pitchFamily="2" charset="2"/>
              <a:buChar char="ü"/>
            </a:pPr>
            <a:r>
              <a:rPr lang="ru-RU" sz="2600" dirty="0" smtClean="0"/>
              <a:t>отработка звукопроизношения,</a:t>
            </a:r>
          </a:p>
          <a:p>
            <a:pPr marL="890588" indent="-444500">
              <a:spcBef>
                <a:spcPts val="0"/>
              </a:spcBef>
              <a:buFont typeface="Wingdings" pitchFamily="2" charset="2"/>
              <a:buChar char="ü"/>
            </a:pPr>
            <a:r>
              <a:rPr lang="ru-RU" sz="2600" dirty="0" smtClean="0"/>
              <a:t>заучивание стихов, </a:t>
            </a:r>
          </a:p>
          <a:p>
            <a:pPr marL="890588" indent="-444500">
              <a:spcBef>
                <a:spcPts val="0"/>
              </a:spcBef>
              <a:buFont typeface="Wingdings" pitchFamily="2" charset="2"/>
              <a:buChar char="ü"/>
            </a:pPr>
            <a:r>
              <a:rPr lang="ru-RU" sz="2600" dirty="0" smtClean="0"/>
              <a:t>беседа по рекомендации педагога –психолога. </a:t>
            </a:r>
            <a:endParaRPr lang="ru-RU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latin typeface="+mn-lt"/>
              </a:rPr>
              <a:t>САМОСТОЯТЕЛЬНАЯ ДЕЯТЕЛЬНОСТЬ ДЕТЕЙ</a:t>
            </a:r>
            <a:endParaRPr lang="ru-RU" sz="3200" b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 время самостоятельной игровой деятельности дети отражают</a:t>
            </a:r>
            <a:br>
              <a:rPr lang="ru-RU" dirty="0" smtClean="0"/>
            </a:br>
            <a:r>
              <a:rPr lang="ru-RU" dirty="0" smtClean="0"/>
              <a:t>впечатления, полученные в процессе ОДД, экскурсий, повседневной жизни, усваивают знания о труде взрослых.</a:t>
            </a:r>
            <a:br>
              <a:rPr lang="ru-RU" dirty="0" smtClean="0"/>
            </a:br>
            <a:r>
              <a:rPr lang="ru-RU" dirty="0" smtClean="0"/>
              <a:t>Происходит это в процессе сюжетно-ролевых игр.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3219_lJK">
  <a:themeElements>
    <a:clrScheme name="елочный">
      <a:dk1>
        <a:srgbClr val="003300"/>
      </a:dk1>
      <a:lt1>
        <a:srgbClr val="99FF99"/>
      </a:lt1>
      <a:dk2>
        <a:srgbClr val="006600"/>
      </a:dk2>
      <a:lt2>
        <a:srgbClr val="99FF66"/>
      </a:lt2>
      <a:accent1>
        <a:srgbClr val="FFFF00"/>
      </a:accent1>
      <a:accent2>
        <a:srgbClr val="66FF33"/>
      </a:accent2>
      <a:accent3>
        <a:srgbClr val="009900"/>
      </a:accent3>
      <a:accent4>
        <a:srgbClr val="FFFF99"/>
      </a:accent4>
      <a:accent5>
        <a:srgbClr val="6600FF"/>
      </a:accent5>
      <a:accent6>
        <a:srgbClr val="CCFF33"/>
      </a:accent6>
      <a:hlink>
        <a:srgbClr val="0000FF"/>
      </a:hlink>
      <a:folHlink>
        <a:srgbClr val="00CC66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43219_lJK</Template>
  <TotalTime>104</TotalTime>
  <Words>233</Words>
  <Application>Microsoft Office PowerPoint</Application>
  <PresentationFormat>Экран (4:3)</PresentationFormat>
  <Paragraphs>66</Paragraphs>
  <Slides>10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43219_lJK</vt:lpstr>
      <vt:lpstr>Презентация PowerPoint</vt:lpstr>
      <vt:lpstr> ТРЕБОВАНИЯ САНПИН К ОРГАНИЗАЦИИ ПРОГУЛКИ  </vt:lpstr>
      <vt:lpstr>РАЗНОВИДНОСТИ ПРОГУЛОК</vt:lpstr>
      <vt:lpstr> СТРУКТУРА ПРОГУЛКИ </vt:lpstr>
      <vt:lpstr>НАБЛЮДЕНИЯ</vt:lpstr>
      <vt:lpstr>ТРУДОВАЯ ДЕЯТЕЛЬНОСТЬ ДЕТЕЙ</vt:lpstr>
      <vt:lpstr>ОСНОВНЫЕ ДВИЖЕНИЯ И ПОДВИЖНЫЕ ИГРЫ</vt:lpstr>
      <vt:lpstr>ИНДИВИДУАЛЬНАЯ РАБОТА</vt:lpstr>
      <vt:lpstr>САМОСТОЯТЕЛЬНАЯ ДЕЯТЕЛЬНОСТЬ ДЕТЕЙ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Admin</cp:lastModifiedBy>
  <cp:revision>37</cp:revision>
  <dcterms:created xsi:type="dcterms:W3CDTF">2017-12-04T15:31:23Z</dcterms:created>
  <dcterms:modified xsi:type="dcterms:W3CDTF">2018-12-12T11:31:03Z</dcterms:modified>
</cp:coreProperties>
</file>