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1" r:id="rId2"/>
    <p:sldId id="264" r:id="rId3"/>
    <p:sldId id="265" r:id="rId4"/>
    <p:sldId id="267" r:id="rId5"/>
    <p:sldId id="268" r:id="rId6"/>
    <p:sldId id="270" r:id="rId7"/>
    <p:sldId id="272" r:id="rId8"/>
    <p:sldId id="273" r:id="rId9"/>
    <p:sldId id="271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74" d="100"/>
          <a:sy n="74" d="100"/>
        </p:scale>
        <p:origin x="-67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28119-CDD5-4527-A207-86F6E1CF690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974085-0014-4973-8F9A-2110AC8024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098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74085-0014-4973-8F9A-2110AC802445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74085-0014-4973-8F9A-2110AC802445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974085-0014-4973-8F9A-2110AC802445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899592" y="548680"/>
            <a:ext cx="7488831" cy="5326851"/>
            <a:chOff x="812818" y="2063602"/>
            <a:chExt cx="15204747" cy="575597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12818" y="2063602"/>
              <a:ext cx="15204747" cy="33922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endParaRPr lang="ru-RU" sz="2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lvl="0" algn="ctr">
                <a:defRPr/>
              </a:pP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МБДОУ «Детский сад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общеразвивающего вида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№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187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»</a:t>
              </a:r>
            </a:p>
            <a:p>
              <a:pPr lvl="0" algn="ctr">
                <a:defRPr/>
              </a:pPr>
              <a:endParaRPr lang="ru-RU" sz="2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lvl="0" algn="ctr">
                <a:defRPr/>
              </a:pP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«ШКОЛА МОЛОДОГО ПЕДАГОГА»</a:t>
              </a:r>
            </a:p>
            <a:p>
              <a:pPr lvl="0" algn="ctr">
                <a:defRPr/>
              </a:pPr>
              <a:endParaRPr lang="ru-RU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pPr lvl="0" algn="ctr">
                <a:defRPr/>
              </a:pP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занятие 4</a:t>
              </a:r>
            </a:p>
            <a:p>
              <a:pPr lvl="0" algn="ctr">
                <a:tabLst>
                  <a:tab pos="352425" algn="l"/>
                </a:tabLst>
                <a:defRPr/>
              </a:pPr>
              <a:endParaRPr lang="ru-RU" sz="1600" b="1" dirty="0" smtClean="0">
                <a:latin typeface="Times New Roman" pitchFamily="18" charset="0"/>
                <a:cs typeface="Times New Roman" pitchFamily="18" charset="0"/>
              </a:endParaRPr>
            </a:p>
            <a:p>
              <a:pPr lvl="0" algn="ctr">
                <a:tabLst>
                  <a:tab pos="352425" algn="l"/>
                </a:tabLst>
                <a:defRPr/>
              </a:pPr>
              <a:r>
                <a:rPr lang="ru-RU" sz="2400" b="1" dirty="0" smtClean="0">
                  <a:latin typeface="Times New Roman" pitchFamily="18" charset="0"/>
                  <a:cs typeface="Times New Roman" pitchFamily="18" charset="0"/>
                </a:rPr>
                <a:t>«МЕТОДИКА ПРОВЕДЕНИЯ ОРГАНИЗОВАННОЙ ДЕТСКОЙ ДЕЯТЕЛЬНОСТИ (ОДД).»</a:t>
              </a:r>
              <a:endParaRPr lang="ru-RU" sz="2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883008" y="7121174"/>
              <a:ext cx="6578978" cy="698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0"/>
                </a:spcBef>
                <a:buNone/>
              </a:pPr>
              <a:r>
                <a:rPr lang="ru-RU" i="1" dirty="0">
                  <a:latin typeface="Times New Roman" pitchFamily="18" charset="0"/>
                  <a:cs typeface="Times New Roman" pitchFamily="18" charset="0"/>
                </a:rPr>
                <a:t>Павлова Юлия Сергеевна</a:t>
              </a:r>
            </a:p>
            <a:p>
              <a:pPr algn="ctr">
                <a:spcBef>
                  <a:spcPts val="0"/>
                </a:spcBef>
                <a:buNone/>
              </a:pPr>
              <a:r>
                <a:rPr lang="ru-RU" i="1" dirty="0">
                  <a:latin typeface="Times New Roman" pitchFamily="18" charset="0"/>
                  <a:cs typeface="Times New Roman" pitchFamily="18" charset="0"/>
                </a:rPr>
                <a:t>Старший воспитатель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539552" y="478061"/>
            <a:ext cx="813690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ЭТАПЫ РЕАЛИЗАЦИИ  ОДД:    </a:t>
            </a:r>
          </a:p>
          <a:p>
            <a:endParaRPr lang="ru-RU" altLang="ru-RU" sz="1600" b="1" dirty="0">
              <a:solidFill>
                <a:srgbClr val="7030A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b="1" i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Мотивационный  этап</a:t>
            </a:r>
            <a:r>
              <a:rPr lang="ru-RU" altLang="ru-RU" sz="1600" b="1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</a:t>
            </a:r>
            <a:r>
              <a:rPr lang="ru-RU" alt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водная </a:t>
            </a:r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часть: (организация детей) предполагает организацию </a:t>
            </a:r>
            <a:r>
              <a:rPr lang="ru-RU" alt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детей, переключение </a:t>
            </a:r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внимания детей на предстоящую деятельность, стимуляция интереса к ней, создание эмоционального настроя, точные и четкие установки на предстоящую деятельность (последовательность выполнения задания, предполагаемые результаты) </a:t>
            </a:r>
          </a:p>
          <a:p>
            <a:r>
              <a:rPr lang="ru-RU" altLang="ru-RU" sz="1600" b="1" i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Содержательный этап</a:t>
            </a:r>
            <a:r>
              <a:rPr lang="ru-RU" altLang="ru-RU" sz="1600" b="1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</a:t>
            </a:r>
            <a:r>
              <a:rPr lang="ru-RU" alt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основная </a:t>
            </a:r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часть:  (практическая деятельность)  направлена на самостоятельную умственную и практическую деятельность, выполнение всех поставленных учебных </a:t>
            </a:r>
            <a:r>
              <a:rPr lang="ru-RU" alt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задач., в </a:t>
            </a:r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процессе данной части  </a:t>
            </a:r>
            <a:r>
              <a:rPr lang="ru-RU" alt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ОДД </a:t>
            </a:r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осуществляется индивидуализация обучения (минимальная помощь, советы, напоминания, наводящие вопросы,  показ, дополнительное объяснение). Педагог создает условия для </a:t>
            </a:r>
          </a:p>
          <a:p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того, чтобы каждый ребенок достиг результата. </a:t>
            </a:r>
          </a:p>
          <a:p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b="1" i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Рефлексивный этап</a:t>
            </a:r>
            <a:r>
              <a:rPr lang="ru-RU" altLang="ru-RU" sz="1600" b="1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</a:t>
            </a:r>
            <a:r>
              <a:rPr lang="ru-RU" alt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заключительная </a:t>
            </a:r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часть </a:t>
            </a:r>
          </a:p>
          <a:p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(рефлексия) посвящается подведению итогов и оценке </a:t>
            </a:r>
            <a:r>
              <a:rPr lang="ru-RU" alt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результатов </a:t>
            </a:r>
            <a:endParaRPr lang="ru-RU" alt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учебной </a:t>
            </a:r>
            <a:r>
              <a:rPr lang="ru-RU" alt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деятельности, эффективность </a:t>
            </a:r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рефлексивной части – </a:t>
            </a:r>
          </a:p>
          <a:p>
            <a:r>
              <a:rPr lang="ru-RU" alt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отношение </a:t>
            </a:r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детей к </a:t>
            </a:r>
            <a:r>
              <a:rPr lang="ru-RU" alt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ОДД, мотивация </a:t>
            </a:r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детей на </a:t>
            </a:r>
            <a:r>
              <a:rPr lang="ru-RU" alt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перспективу.</a:t>
            </a:r>
            <a:endParaRPr lang="ru-RU" altLang="ru-RU" sz="16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lang="ru-RU" altLang="ru-RU" sz="1600" i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младшей группе</a:t>
            </a:r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педагог хвалит за усердие, желание выполнить</a:t>
            </a:r>
          </a:p>
          <a:p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работу, активизирует положительные эмоции. </a:t>
            </a:r>
          </a:p>
          <a:p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lang="ru-RU" altLang="ru-RU" sz="1600" i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средней группе</a:t>
            </a:r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он дифференцированно подходит к оценке </a:t>
            </a:r>
          </a:p>
          <a:p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результатов деятельности детей. </a:t>
            </a:r>
          </a:p>
          <a:p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lang="ru-RU" altLang="ru-RU" sz="1600" i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старшей и подготовительной к школе</a:t>
            </a:r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группах к оценке и</a:t>
            </a:r>
          </a:p>
          <a:p>
            <a:r>
              <a:rPr lang="ru-RU" alt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самооценке результатов привлекаются дети. </a:t>
            </a:r>
          </a:p>
        </p:txBody>
      </p:sp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3132138" y="0"/>
            <a:ext cx="19875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b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Структура  НОД </a:t>
            </a:r>
            <a:endParaRPr lang="ru-RU" altLang="ru-RU" b="1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778098"/>
          </a:xfrm>
        </p:spPr>
        <p:txBody>
          <a:bodyPr/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2.4.1.3049-13 (с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изм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 от 04.04.2014) 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11.9. Для детей раннего возраста от 1,5 до 3 лет длительность непрерывной непосредственно образовательной деятельности не должна превышать 10 мин. Допускается осуществлять образовательную деятельность в первую и во вторую половину дня (по 8 - 10 минут). Допускается осуществлять образовательную деятельность на игровой площадке во время прогулки.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11.10. Продолжительность непрерывной непосредственно образовательной деятельности для детей от 3 до 4-х лет - не более 15 минут, для детей от 4-х до 5-ти лет –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 не более 20 минут, для детей от 5 до 6-ти лет –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не более 25 минут, а для детей от 6-ти до 7-ми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лет - не более 30 минут.</a:t>
            </a:r>
          </a:p>
        </p:txBody>
      </p:sp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522677" cy="612068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11.11. Максимально допустимый объем образовательной нагрузки в первой половине дня в младшей и средней группах не превышает 30 и 40 минут соответственно, а в старшей и подготовительной - 45 минут и 1,5 часа соответственно. В середине времени, отведенного на непрерывную образовательную деятельность, проводят физкультурные минутки. Перерывы между периодами непрерывной образовательной деятельности - не менее 10 минут.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11.12. Образовательная деятельность с детьми старшего дошкольного возраста может осуществляться во второй половине дня после дневного сна. Ее продолжительность должна составлять не более 25 - 30 минут в день.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 середине непосредственно образовательной 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деятельности статического характера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проводятся физкультурные минутки.</a:t>
            </a:r>
          </a:p>
          <a:p>
            <a:pPr>
              <a:spcBef>
                <a:spcPts val="0"/>
              </a:spcBef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Прямоугольник 5"/>
          <p:cNvSpPr>
            <a:spLocks noChangeArrowheads="1"/>
          </p:cNvSpPr>
          <p:nvPr/>
        </p:nvSpPr>
        <p:spPr bwMode="auto">
          <a:xfrm>
            <a:off x="251520" y="260648"/>
            <a:ext cx="889248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ИНТЕГРАЦИЯ  НАПРАВЛЕНИЙ РАЗВИТИЯ И ОБРАЗОВАНИЯ ДЕТЕЙ               (ОБРАЗОВАТЕЛЬНЫЕ ОБЛАСТИ) </a:t>
            </a:r>
            <a:endParaRPr lang="ru-RU" altLang="ru-RU" sz="2800" dirty="0"/>
          </a:p>
        </p:txBody>
      </p:sp>
      <p:sp>
        <p:nvSpPr>
          <p:cNvPr id="7" name="12-конечная звезда 6"/>
          <p:cNvSpPr/>
          <p:nvPr/>
        </p:nvSpPr>
        <p:spPr>
          <a:xfrm>
            <a:off x="3347864" y="2204864"/>
            <a:ext cx="2232025" cy="1584325"/>
          </a:xfrm>
          <a:prstGeom prst="star12">
            <a:avLst>
              <a:gd name="adj" fmla="val 33465"/>
            </a:avLst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149" name="Прямоугольник 7"/>
          <p:cNvSpPr>
            <a:spLocks noChangeArrowheads="1"/>
          </p:cNvSpPr>
          <p:nvPr/>
        </p:nvSpPr>
        <p:spPr bwMode="auto">
          <a:xfrm>
            <a:off x="3635896" y="2564904"/>
            <a:ext cx="15922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4000" dirty="0">
                <a:solidFill>
                  <a:srgbClr val="313413"/>
                </a:solidFill>
                <a:latin typeface="Times New Roman" pitchFamily="18" charset="0"/>
                <a:cs typeface="Times New Roman" pitchFamily="18" charset="0"/>
              </a:rPr>
              <a:t>ФГОС</a:t>
            </a:r>
            <a:endParaRPr lang="ru-RU" altLang="ru-RU" sz="4000" dirty="0"/>
          </a:p>
        </p:txBody>
      </p:sp>
      <p:sp>
        <p:nvSpPr>
          <p:cNvPr id="10" name="Овал 9"/>
          <p:cNvSpPr/>
          <p:nvPr/>
        </p:nvSpPr>
        <p:spPr>
          <a:xfrm>
            <a:off x="3419872" y="5229200"/>
            <a:ext cx="1944688" cy="1081087"/>
          </a:xfrm>
          <a:prstGeom prst="ellipse">
            <a:avLst/>
          </a:prstGeom>
          <a:solidFill>
            <a:srgbClr val="EFEFA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211960" y="3717032"/>
            <a:ext cx="360040" cy="13681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152" name="Прямоугольник 22"/>
          <p:cNvSpPr>
            <a:spLocks noChangeArrowheads="1"/>
          </p:cNvSpPr>
          <p:nvPr/>
        </p:nvSpPr>
        <p:spPr bwMode="auto">
          <a:xfrm>
            <a:off x="3563888" y="5373216"/>
            <a:ext cx="16557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600" b="1" dirty="0">
                <a:solidFill>
                  <a:srgbClr val="313413"/>
                </a:solidFill>
                <a:latin typeface="Times New Roman" pitchFamily="18" charset="0"/>
                <a:cs typeface="Times New Roman" pitchFamily="18" charset="0"/>
              </a:rPr>
              <a:t>Художественно- эстетическое -</a:t>
            </a:r>
          </a:p>
          <a:p>
            <a:pPr eaLnBrk="1" hangingPunct="1"/>
            <a:r>
              <a:rPr lang="ru-RU" altLang="ru-RU" sz="1600" b="1" dirty="0">
                <a:solidFill>
                  <a:srgbClr val="313413"/>
                </a:solidFill>
                <a:latin typeface="Times New Roman" pitchFamily="18" charset="0"/>
                <a:cs typeface="Times New Roman" pitchFamily="18" charset="0"/>
              </a:rPr>
              <a:t>     развитие </a:t>
            </a:r>
            <a:endParaRPr lang="ru-RU" altLang="ru-RU" sz="1600" b="1" dirty="0"/>
          </a:p>
        </p:txBody>
      </p:sp>
      <p:sp>
        <p:nvSpPr>
          <p:cNvPr id="13" name="Стрелка вниз 12"/>
          <p:cNvSpPr/>
          <p:nvPr/>
        </p:nvSpPr>
        <p:spPr>
          <a:xfrm rot="5400000">
            <a:off x="2792537" y="2256135"/>
            <a:ext cx="360362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4238929" flipH="1">
            <a:off x="2990279" y="3241526"/>
            <a:ext cx="295620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55576" y="3789040"/>
            <a:ext cx="1944687" cy="1081088"/>
          </a:xfrm>
          <a:prstGeom prst="ellipse">
            <a:avLst/>
          </a:prstGeom>
          <a:solidFill>
            <a:srgbClr val="D6FD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39552" y="2348880"/>
            <a:ext cx="1944687" cy="1079500"/>
          </a:xfrm>
          <a:prstGeom prst="ellipse">
            <a:avLst/>
          </a:prstGeom>
          <a:solidFill>
            <a:srgbClr val="ADDA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157" name="Прямоугольник 16"/>
          <p:cNvSpPr>
            <a:spLocks noChangeArrowheads="1"/>
          </p:cNvSpPr>
          <p:nvPr/>
        </p:nvSpPr>
        <p:spPr bwMode="auto">
          <a:xfrm>
            <a:off x="539552" y="2564904"/>
            <a:ext cx="18716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600" b="1" dirty="0">
                <a:solidFill>
                  <a:srgbClr val="313413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    </a:t>
            </a:r>
          </a:p>
          <a:p>
            <a:pPr eaLnBrk="1" hangingPunct="1"/>
            <a:r>
              <a:rPr lang="ru-RU" altLang="ru-RU" sz="1600" b="1" dirty="0">
                <a:solidFill>
                  <a:srgbClr val="313413"/>
                </a:solidFill>
                <a:latin typeface="Times New Roman" pitchFamily="18" charset="0"/>
                <a:cs typeface="Times New Roman" pitchFamily="18" charset="0"/>
              </a:rPr>
              <a:t>     развитие </a:t>
            </a:r>
            <a:endParaRPr lang="ru-RU" altLang="ru-RU" sz="1600" b="1" dirty="0"/>
          </a:p>
        </p:txBody>
      </p:sp>
      <p:sp>
        <p:nvSpPr>
          <p:cNvPr id="6158" name="Прямоугольник 20"/>
          <p:cNvSpPr>
            <a:spLocks noChangeArrowheads="1"/>
          </p:cNvSpPr>
          <p:nvPr/>
        </p:nvSpPr>
        <p:spPr bwMode="auto">
          <a:xfrm>
            <a:off x="755576" y="4077072"/>
            <a:ext cx="19446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600" dirty="0">
                <a:solidFill>
                  <a:srgbClr val="31341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 dirty="0">
                <a:solidFill>
                  <a:srgbClr val="313413"/>
                </a:solidFill>
                <a:latin typeface="Times New Roman" pitchFamily="18" charset="0"/>
                <a:cs typeface="Times New Roman" pitchFamily="18" charset="0"/>
              </a:rPr>
              <a:t>Речевое  развитие </a:t>
            </a:r>
            <a:endParaRPr lang="ru-RU" altLang="ru-RU" sz="1600" b="1" dirty="0"/>
          </a:p>
        </p:txBody>
      </p:sp>
      <p:sp>
        <p:nvSpPr>
          <p:cNvPr id="19" name="Стрелка вниз 18"/>
          <p:cNvSpPr/>
          <p:nvPr/>
        </p:nvSpPr>
        <p:spPr>
          <a:xfrm rot="16200000">
            <a:off x="5817667" y="2255341"/>
            <a:ext cx="358775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 rot="17424313">
            <a:off x="5339997" y="3162882"/>
            <a:ext cx="459618" cy="10362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516216" y="2348880"/>
            <a:ext cx="1944688" cy="1079500"/>
          </a:xfrm>
          <a:prstGeom prst="ellipse">
            <a:avLst/>
          </a:prstGeom>
          <a:solidFill>
            <a:srgbClr val="EFC4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162" name="Прямоугольник 17"/>
          <p:cNvSpPr>
            <a:spLocks noChangeArrowheads="1"/>
          </p:cNvSpPr>
          <p:nvPr/>
        </p:nvSpPr>
        <p:spPr bwMode="auto">
          <a:xfrm>
            <a:off x="6588224" y="2564904"/>
            <a:ext cx="1800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600" b="1" dirty="0">
                <a:solidFill>
                  <a:srgbClr val="313413"/>
                </a:solidFill>
                <a:latin typeface="Times New Roman" pitchFamily="18" charset="0"/>
                <a:cs typeface="Times New Roman" pitchFamily="18" charset="0"/>
              </a:rPr>
              <a:t>Физическое      </a:t>
            </a:r>
          </a:p>
          <a:p>
            <a:pPr eaLnBrk="1" hangingPunct="1"/>
            <a:r>
              <a:rPr lang="ru-RU" altLang="ru-RU" sz="1600" b="1" dirty="0">
                <a:solidFill>
                  <a:srgbClr val="313413"/>
                </a:solidFill>
                <a:latin typeface="Times New Roman" pitchFamily="18" charset="0"/>
                <a:cs typeface="Times New Roman" pitchFamily="18" charset="0"/>
              </a:rPr>
              <a:t>     развитие </a:t>
            </a:r>
            <a:endParaRPr lang="ru-RU" altLang="ru-RU" sz="1600" b="1" dirty="0"/>
          </a:p>
        </p:txBody>
      </p:sp>
      <p:sp>
        <p:nvSpPr>
          <p:cNvPr id="23" name="Овал 22"/>
          <p:cNvSpPr/>
          <p:nvPr/>
        </p:nvSpPr>
        <p:spPr>
          <a:xfrm>
            <a:off x="5940152" y="3789040"/>
            <a:ext cx="1944687" cy="1081088"/>
          </a:xfrm>
          <a:prstGeom prst="ellipse">
            <a:avLst/>
          </a:prstGeom>
          <a:solidFill>
            <a:srgbClr val="A2B1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164" name="Прямоугольник 19"/>
          <p:cNvSpPr>
            <a:spLocks noChangeArrowheads="1"/>
          </p:cNvSpPr>
          <p:nvPr/>
        </p:nvSpPr>
        <p:spPr bwMode="auto">
          <a:xfrm>
            <a:off x="5940152" y="4005064"/>
            <a:ext cx="1800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600" b="1" dirty="0">
                <a:solidFill>
                  <a:srgbClr val="313413"/>
                </a:solidFill>
                <a:latin typeface="Times New Roman" pitchFamily="18" charset="0"/>
                <a:cs typeface="Times New Roman" pitchFamily="18" charset="0"/>
              </a:rPr>
              <a:t>Познавательное    </a:t>
            </a:r>
          </a:p>
          <a:p>
            <a:pPr eaLnBrk="1" hangingPunct="1"/>
            <a:r>
              <a:rPr lang="ru-RU" altLang="ru-RU" sz="1600" b="1" dirty="0">
                <a:solidFill>
                  <a:srgbClr val="313413"/>
                </a:solidFill>
                <a:latin typeface="Times New Roman" pitchFamily="18" charset="0"/>
                <a:cs typeface="Times New Roman" pitchFamily="18" charset="0"/>
              </a:rPr>
              <a:t>     развитие </a:t>
            </a:r>
            <a:endParaRPr lang="ru-RU" altLang="ru-RU" sz="1600" b="1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467544" y="3212976"/>
            <a:ext cx="72008" cy="936104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1763688" y="5013176"/>
            <a:ext cx="1512168" cy="864096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V="1">
            <a:off x="5436096" y="5157192"/>
            <a:ext cx="1296144" cy="666874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>
            <a:off x="8100392" y="3356992"/>
            <a:ext cx="432048" cy="942404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2699792" y="1988840"/>
            <a:ext cx="396044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7809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ОДД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84784"/>
            <a:ext cx="8820472" cy="4525963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altLang="ru-RU" sz="2200" b="1" dirty="0" smtClean="0">
                <a:latin typeface="Times New Roman" pitchFamily="18" charset="0"/>
                <a:cs typeface="Times New Roman" pitchFamily="18" charset="0"/>
              </a:rPr>
              <a:t>Комбинированная  ОДД</a:t>
            </a: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alt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сочетание разных видов  деятельности или нескольких дидактических задач, не имеющих  логических связей между собой </a:t>
            </a:r>
            <a:r>
              <a:rPr lang="ru-RU" altLang="ru-RU" sz="22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(после рисования идет подвижная игра) .</a:t>
            </a:r>
            <a:endParaRPr lang="ru-RU" alt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altLang="ru-RU" sz="2200" b="1" dirty="0" smtClean="0">
                <a:latin typeface="Times New Roman" pitchFamily="18" charset="0"/>
                <a:cs typeface="Times New Roman" pitchFamily="18" charset="0"/>
              </a:rPr>
              <a:t> Комплексная  ОДД  </a:t>
            </a: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реализация задач средствами разных видов   деятельности при ассоциативных связях между ними, при этом один вид деятельности доминирует, а второй  его дополняет, создает  эмоциональный настрой </a:t>
            </a:r>
            <a:r>
              <a:rPr lang="ru-RU" altLang="ru-RU" sz="22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(беседа о правилах пожарной безопасности </a:t>
            </a:r>
          </a:p>
          <a:p>
            <a:pPr>
              <a:spcBef>
                <a:spcPts val="0"/>
              </a:spcBef>
              <a:buNone/>
            </a:pPr>
            <a:r>
              <a:rPr lang="ru-RU" altLang="ru-RU" sz="22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переходит в рисование плаката по теме).</a:t>
            </a:r>
            <a:endParaRPr lang="ru-RU" alt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altLang="ru-RU" sz="2200" b="1" dirty="0" smtClean="0">
                <a:latin typeface="Times New Roman" pitchFamily="18" charset="0"/>
                <a:cs typeface="Times New Roman" pitchFamily="18" charset="0"/>
              </a:rPr>
              <a:t>Интегрированная  ОДД</a:t>
            </a: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alt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соединяют знания из разных образовательных областей на  равноправной основе, </a:t>
            </a:r>
          </a:p>
          <a:p>
            <a:pPr>
              <a:spcBef>
                <a:spcPts val="0"/>
              </a:spcBef>
              <a:buNone/>
            </a:pPr>
            <a:r>
              <a:rPr lang="ru-RU" alt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дополняя друг друга </a:t>
            </a:r>
            <a:r>
              <a:rPr lang="ru-RU" altLang="ru-RU" sz="22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(рассматривание такого</a:t>
            </a:r>
          </a:p>
          <a:p>
            <a:pPr>
              <a:spcBef>
                <a:spcPts val="0"/>
              </a:spcBef>
              <a:buNone/>
            </a:pPr>
            <a:r>
              <a:rPr lang="ru-RU" altLang="ru-RU" sz="22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понятия как  «настроение» через произведения </a:t>
            </a:r>
          </a:p>
          <a:p>
            <a:pPr>
              <a:spcBef>
                <a:spcPts val="0"/>
              </a:spcBef>
              <a:buNone/>
            </a:pPr>
            <a:r>
              <a:rPr lang="ru-RU" altLang="ru-RU" sz="22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музыки, литературы, живописи) .</a:t>
            </a:r>
            <a:endParaRPr lang="ru-RU" alt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1"/>
          <p:cNvSpPr>
            <a:spLocks noChangeArrowheads="1"/>
          </p:cNvSpPr>
          <p:nvPr/>
        </p:nvSpPr>
        <p:spPr bwMode="auto">
          <a:xfrm>
            <a:off x="395536" y="548680"/>
            <a:ext cx="824624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1266825" algn="l"/>
              </a:tabLst>
            </a:pPr>
            <a:r>
              <a:rPr lang="ru-RU" alt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ПОДГОТОВКА К  ОДД ВКЛЮЧАЕТ СЛЕДУЮЩИЕ КОМПОНЕНТЫ:</a:t>
            </a:r>
          </a:p>
          <a:p>
            <a:endParaRPr lang="ru-RU" altLang="ru-RU" sz="10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52425" indent="-352425">
              <a:buFont typeface="Wingdings" pitchFamily="2" charset="2"/>
              <a:buChar char="Ø"/>
            </a:pPr>
            <a:r>
              <a:rPr lang="ru-RU" alt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Интеграция всех 5 образовательных областей  (соединение  знаний  </a:t>
            </a:r>
            <a:r>
              <a:rPr lang="ru-RU" alt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разных  </a:t>
            </a: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образовательных </a:t>
            </a:r>
            <a:r>
              <a:rPr lang="ru-RU" alt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областей </a:t>
            </a: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равноправной основе, дополняя друг друга</a:t>
            </a:r>
            <a:r>
              <a:rPr lang="ru-RU" alt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</a:p>
          <a:p>
            <a:pPr indent="352425">
              <a:buFont typeface="Arial" charset="0"/>
              <a:buNone/>
            </a:pPr>
            <a:endParaRPr lang="ru-RU" altLang="ru-RU" sz="8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52425" indent="-352425">
              <a:buFont typeface="Wingdings" pitchFamily="2" charset="2"/>
              <a:buChar char="Ø"/>
            </a:pP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Соответствие  и продуманность структуры </a:t>
            </a:r>
            <a:r>
              <a:rPr lang="ru-RU" alt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ОДД  задачам </a:t>
            </a: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сюжетная линия НОД  (цепочка   логической </a:t>
            </a:r>
            <a:r>
              <a:rPr lang="ru-RU" alt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последовательности </a:t>
            </a: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взаимосвязь этапов переход от одной части к другой</a:t>
            </a:r>
            <a:r>
              <a:rPr lang="ru-RU" alt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</a:p>
          <a:p>
            <a:pPr indent="352425">
              <a:buFont typeface="Arial" charset="0"/>
              <a:buNone/>
            </a:pPr>
            <a:endParaRPr lang="ru-RU" altLang="ru-RU" sz="8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52425" indent="-352425">
              <a:buFont typeface="Wingdings" pitchFamily="2" charset="2"/>
              <a:buChar char="Ø"/>
            </a:pP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Целесообразность распределения времени; чередование </a:t>
            </a:r>
            <a:r>
              <a:rPr lang="ru-RU" alt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интеллектуальной </a:t>
            </a: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физической </a:t>
            </a:r>
            <a:r>
              <a:rPr lang="ru-RU" alt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деятельности</a:t>
            </a: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endParaRPr lang="ru-RU" alt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52425"/>
            <a:r>
              <a:rPr lang="ru-RU" alt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дифференцированный подход </a:t>
            </a: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вариативность  задания </a:t>
            </a:r>
          </a:p>
          <a:p>
            <a:pPr indent="352425">
              <a:buFont typeface="Arial" charset="0"/>
              <a:buNone/>
            </a:pPr>
            <a:endParaRPr lang="ru-RU" altLang="ru-RU" sz="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352425">
              <a:buFont typeface="Wingdings" pitchFamily="2" charset="2"/>
              <a:buChar char="Ø"/>
            </a:pP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Подготовка  материала и оборудование; ПРС к  </a:t>
            </a:r>
            <a:endParaRPr lang="ru-RU" alt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352425"/>
            <a:r>
              <a:rPr lang="ru-RU" alt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ОДД соответствие </a:t>
            </a: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возрасту,  </a:t>
            </a:r>
            <a:r>
              <a:rPr lang="ru-RU" alt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эстетичность,</a:t>
            </a:r>
          </a:p>
          <a:p>
            <a:pPr indent="352425"/>
            <a:r>
              <a:rPr lang="ru-RU" alt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безопасность</a:t>
            </a: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рациональное размещение и т. п.). </a:t>
            </a:r>
          </a:p>
          <a:p>
            <a:pPr indent="352425">
              <a:buFont typeface="Arial" charset="0"/>
              <a:buNone/>
            </a:pPr>
            <a:endParaRPr lang="ru-RU" altLang="ru-RU" sz="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352425">
              <a:buFont typeface="Wingdings" pitchFamily="2" charset="2"/>
              <a:buChar char="Ø"/>
            </a:pP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Целевая составляющая  (триединство задач  - </a:t>
            </a:r>
            <a:endParaRPr lang="ru-RU" alt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352425"/>
            <a:r>
              <a:rPr lang="ru-RU" alt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четкое определение обучающих, воспитательных и</a:t>
            </a:r>
          </a:p>
          <a:p>
            <a:pPr indent="352425"/>
            <a:r>
              <a:rPr lang="ru-RU" alt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развивающих </a:t>
            </a: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 с учетом интеграции ОО)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1"/>
          <p:cNvSpPr>
            <a:spLocks noChangeArrowheads="1"/>
          </p:cNvSpPr>
          <p:nvPr/>
        </p:nvSpPr>
        <p:spPr bwMode="auto">
          <a:xfrm>
            <a:off x="395536" y="476672"/>
            <a:ext cx="82089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727075" algn="l"/>
              </a:tabLst>
            </a:pPr>
            <a:r>
              <a:rPr lang="ru-RU" alt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РЕАЛИЗАЦИЯ ДЕТСКИХ ВИДОВ ДЕЯТЕЛЬНОСТИ </a:t>
            </a:r>
            <a:endParaRPr lang="ru-RU" altLang="ru-RU" sz="2400" i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5" y="1124744"/>
          <a:ext cx="8136904" cy="5429584"/>
        </p:xfrm>
        <a:graphic>
          <a:graphicData uri="http://schemas.openxmlformats.org/drawingml/2006/table">
            <a:tbl>
              <a:tblPr/>
              <a:tblGrid>
                <a:gridCol w="1993610"/>
                <a:gridCol w="6143294"/>
              </a:tblGrid>
              <a:tr h="1697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Детская деятельность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7" marR="31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Формы работы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7" marR="317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78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Игровая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Игровые ситуации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сюжетные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игры, игры с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правилами,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настольный театр,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пальчиковые игры,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обучающие ситуации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, создание игровой ситуации по режимным моментам, с использованием литературного произведения,  игры с речевым сопровождением, театрализованные игры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34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Познавательно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-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исследовательская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Решение проблемных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ситуаций,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экспериментирование,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моделирование,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коллекционирование,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реализация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проекта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интеллектуальные, наблюдение,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экскурсия,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дидактические игры,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ассматривание,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решение проблемных ситуаций,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иллюстраций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сюжетных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картин,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исследование,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мини-музеи, конструирование, увлечения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36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Двигательная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Игровые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упражнения,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соревнования,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эстафеты,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спортивные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игры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упражнения,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игровая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элементами движений, 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подвижные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дидактические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игры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правилами,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игровые ситуации, досуг, ритмика,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аэробика, детский фитнес, гимнастика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аттракционы, спортивные праздники,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организация плавания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467545" y="548679"/>
          <a:ext cx="8208912" cy="5634569"/>
        </p:xfrm>
        <a:graphic>
          <a:graphicData uri="http://schemas.openxmlformats.org/drawingml/2006/table">
            <a:tbl>
              <a:tblPr/>
              <a:tblGrid>
                <a:gridCol w="1541858"/>
                <a:gridCol w="6667054"/>
              </a:tblGrid>
              <a:tr h="7200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Продуктивная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160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Реализация проектов,</a:t>
                      </a:r>
                      <a:r>
                        <a:rPr lang="ru-RU" sz="1600" baseline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выставки, мини-музеи,</a:t>
                      </a:r>
                      <a:r>
                        <a:rPr lang="ru-RU" sz="1600" baseline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детский дизайн,</a:t>
                      </a:r>
                      <a:r>
                        <a:rPr lang="ru-RU" sz="1600" baseline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мастерская по изготовлению продуктов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детского творчества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, создание творческой группы,  опытно-экспериментальная деятельность, 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66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Коммуникативная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Беседа, ситуативный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разговор,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речевая ситуация,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оставление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 отгадывание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загадок,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и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гры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(сюжетные, с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правилами,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театрализованные)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, с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оставление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рассказов по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картине,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игровые ситуации, этюды и постановки,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логоритмика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41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Чтение </a:t>
                      </a: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(восприятие) художественной литературы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Чтение,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обсуждение,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з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аучивание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рассказывание,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б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еседа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произведениям,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итуативный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разговор с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детьми,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итературные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праздники,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досуги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театрализованная деятельность, самостоятельная  художественная речевая деятельность, викторина, КВН, вопросы и ответы,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презентация книжек, выставки в книжном уголки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77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Музыкально-художественная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Слушание и исполнение музыкальных 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произведений,</a:t>
                      </a:r>
                      <a:endParaRPr lang="ru-RU" sz="1600" baseline="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узыкально-дидактические игры,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б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еседа,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музыкально-ритмические движения,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элементарное  </a:t>
                      </a:r>
                      <a:r>
                        <a:rPr lang="ru-RU" sz="16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музицирование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элементарное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музыкальное творчество,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ассматривание картин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художников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лушание, импровизация,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исполнение, экспериментирование, подвижные игры (с музыкальным сопровождением), 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88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Трудовая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Самообслуживание,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ежурство 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т</a:t>
                      </a: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рудовые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поручения,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задания,  совместные действия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экскурсия, реализация проекта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7" marR="317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4"/>
          <p:cNvSpPr>
            <a:spLocks noChangeArrowheads="1"/>
          </p:cNvSpPr>
          <p:nvPr/>
        </p:nvSpPr>
        <p:spPr bwMode="auto">
          <a:xfrm>
            <a:off x="900113" y="-31750"/>
            <a:ext cx="72723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Использование разнообразных форм организации детей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8776" y="1052736"/>
          <a:ext cx="8597656" cy="4968552"/>
        </p:xfrm>
        <a:graphic>
          <a:graphicData uri="http://schemas.openxmlformats.org/drawingml/2006/table">
            <a:tbl>
              <a:tblPr/>
              <a:tblGrid>
                <a:gridCol w="2678417"/>
                <a:gridCol w="2889707"/>
                <a:gridCol w="3029532"/>
              </a:tblGrid>
              <a:tr h="4478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Индивидуальная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( с одним ребенком) </a:t>
                      </a:r>
                      <a:endParaRPr kumimoji="0" lang="ru-RU" altLang="ru-RU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                  </a:t>
                      </a: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Подгрупповая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(индивидуально-коллективная)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06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Позволяет </a:t>
                      </a: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индивидуализировать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обучение (</a:t>
                      </a:r>
                      <a:r>
                        <a:rPr kumimoji="0" lang="ru-RU" alt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содержание, методы, средства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), однако требует от ребёнка больших нервных затрат; создаёт эмоциональный дискомфорт, неэкономичность обучения; ограничение сотрудничества с другими детьми.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Группа делится на подгруппы.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Основания для комплектации</a:t>
                      </a:r>
                      <a:r>
                        <a:rPr kumimoji="0" lang="ru-RU" alt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:</a:t>
                      </a: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личная симпатия, общность интересов, но не по уровню развития.  При этом педагогу, в первую очередь, важно обеспечить взаимодействие детей в процессе обучения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Работа со всей группой, чёткое расписание, единое содержание.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Достоинствами формы являются чёткая организационная структура, простое управление, возможность взаимодействия детей, экономичность обучения; недостатком – трудности в индивидуализации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обучения. 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30" name="Прямоугольник 5"/>
          <p:cNvSpPr>
            <a:spLocks noChangeArrowheads="1"/>
          </p:cNvSpPr>
          <p:nvPr/>
        </p:nvSpPr>
        <p:spPr bwMode="auto">
          <a:xfrm>
            <a:off x="1112551" y="332656"/>
            <a:ext cx="69159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ФОРМЫ ОРГАНИЗАЦИИ  ОБУЧЕНИЯ </a:t>
            </a:r>
            <a:endParaRPr lang="ru-RU" alt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34" name="Прямоугольник 6"/>
          <p:cNvSpPr>
            <a:spLocks noChangeArrowheads="1"/>
          </p:cNvSpPr>
          <p:nvPr/>
        </p:nvSpPr>
        <p:spPr bwMode="auto">
          <a:xfrm>
            <a:off x="6156176" y="1052736"/>
            <a:ext cx="23590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Фронтальная.</a:t>
            </a:r>
            <a:endParaRPr lang="ru-RU" alt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sz="1400" b="1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1400" b="1" i="1" dirty="0" err="1" smtClean="0">
                <a:latin typeface="Times New Roman" pitchFamily="18" charset="0"/>
                <a:cs typeface="Times New Roman" pitchFamily="18" charset="0"/>
              </a:rPr>
              <a:t>Общегрупповая</a:t>
            </a:r>
            <a:r>
              <a:rPr lang="ru-RU" altLang="ru-RU" sz="1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400" b="1" i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altLang="ru-RU" sz="1400" i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59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53734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757</Words>
  <Application>Microsoft Office PowerPoint</Application>
  <PresentationFormat>Экран (4:3)</PresentationFormat>
  <Paragraphs>129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1_Тема Office</vt:lpstr>
      <vt:lpstr>Презентация PowerPoint</vt:lpstr>
      <vt:lpstr>СанПин 2.4.1.3049-13 (с изм. от 04.04.2014) </vt:lpstr>
      <vt:lpstr>Презентация PowerPoint</vt:lpstr>
      <vt:lpstr>Презентация PowerPoint</vt:lpstr>
      <vt:lpstr>ВИДЫ ОДД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Фокина Лидия Петровна</dc:creator>
  <cp:keywords>Шаблон презентации</cp:keywords>
  <cp:lastModifiedBy>Admin</cp:lastModifiedBy>
  <cp:revision>66</cp:revision>
  <dcterms:created xsi:type="dcterms:W3CDTF">2014-07-06T18:18:01Z</dcterms:created>
  <dcterms:modified xsi:type="dcterms:W3CDTF">2018-12-12T11:31:46Z</dcterms:modified>
</cp:coreProperties>
</file>