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8" r:id="rId1"/>
  </p:sldMasterIdLst>
  <p:notesMasterIdLst>
    <p:notesMasterId r:id="rId13"/>
  </p:notesMasterIdLst>
  <p:sldIdLst>
    <p:sldId id="279" r:id="rId2"/>
    <p:sldId id="257" r:id="rId3"/>
    <p:sldId id="258" r:id="rId4"/>
    <p:sldId id="270" r:id="rId5"/>
    <p:sldId id="271" r:id="rId6"/>
    <p:sldId id="272" r:id="rId7"/>
    <p:sldId id="261" r:id="rId8"/>
    <p:sldId id="273" r:id="rId9"/>
    <p:sldId id="278" r:id="rId10"/>
    <p:sldId id="265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70" autoAdjust="0"/>
    <p:restoredTop sz="94633" autoAdjust="0"/>
  </p:normalViewPr>
  <p:slideViewPr>
    <p:cSldViewPr>
      <p:cViewPr>
        <p:scale>
          <a:sx n="75" d="100"/>
          <a:sy n="75" d="100"/>
        </p:scale>
        <p:origin x="-642" y="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14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380BCC-91EC-4ECA-88E0-388EBF9AFFDA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1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1DF3C2-6FAF-4C99-B401-EE689075D3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092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DF3C2-6FAF-4C99-B401-EE689075D3C1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879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DF3C2-6FAF-4C99-B401-EE689075D3C1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183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DF3C2-6FAF-4C99-B401-EE689075D3C1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41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BF170C12-69A5-4D0E-813A-C6A5BA96321F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5099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C12-69A5-4D0E-813A-C6A5BA96321F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570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C12-69A5-4D0E-813A-C6A5BA96321F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97367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C12-69A5-4D0E-813A-C6A5BA96321F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325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C12-69A5-4D0E-813A-C6A5BA96321F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6166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C12-69A5-4D0E-813A-C6A5BA96321F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98317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C12-69A5-4D0E-813A-C6A5BA96321F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85174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C12-69A5-4D0E-813A-C6A5BA96321F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41272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C12-69A5-4D0E-813A-C6A5BA96321F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6135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C12-69A5-4D0E-813A-C6A5BA96321F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003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C12-69A5-4D0E-813A-C6A5BA96321F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6377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C12-69A5-4D0E-813A-C6A5BA96321F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95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C12-69A5-4D0E-813A-C6A5BA96321F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3869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C12-69A5-4D0E-813A-C6A5BA96321F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8781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C12-69A5-4D0E-813A-C6A5BA96321F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341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C12-69A5-4D0E-813A-C6A5BA96321F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7741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0C12-69A5-4D0E-813A-C6A5BA96321F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536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F170C12-69A5-4D0E-813A-C6A5BA96321F}" type="datetimeFigureOut">
              <a:rPr lang="ru-RU" smtClean="0"/>
              <a:pPr/>
              <a:t>12.12.2018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E3AF53F-BEC2-4B13-A696-EB17B5647F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420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  <p:sldLayoutId id="2147483871" r:id="rId13"/>
    <p:sldLayoutId id="2147483872" r:id="rId14"/>
    <p:sldLayoutId id="2147483873" r:id="rId15"/>
    <p:sldLayoutId id="2147483874" r:id="rId16"/>
    <p:sldLayoutId id="214748387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548681"/>
            <a:ext cx="6798734" cy="3744416"/>
          </a:xfrm>
        </p:spPr>
        <p:txBody>
          <a:bodyPr>
            <a:normAutofit fontScale="90000"/>
          </a:bodyPr>
          <a:lstStyle/>
          <a:p>
            <a:pPr lvl="0">
              <a:defRPr/>
            </a:pPr>
            <a:r>
              <a:rPr lang="ru-RU" sz="2200" dirty="0" smtClean="0"/>
              <a:t>МБДОУ «Детский сад </a:t>
            </a:r>
            <a:r>
              <a:rPr lang="ru-RU" sz="2200" dirty="0" smtClean="0"/>
              <a:t>общеразвивающего вида </a:t>
            </a:r>
            <a:r>
              <a:rPr lang="ru-RU" sz="2200" dirty="0" smtClean="0"/>
              <a:t>№ </a:t>
            </a:r>
            <a:r>
              <a:rPr lang="ru-RU" sz="2200" dirty="0" smtClean="0"/>
              <a:t>187</a:t>
            </a:r>
            <a:r>
              <a:rPr lang="ru-RU" sz="2200" dirty="0" smtClean="0"/>
              <a:t>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3600" dirty="0" smtClean="0"/>
              <a:t>«ШКОЛА МОЛОДОГО ПЕДАГОГА»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занятие 8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САМООБРАЗОВАНИЕ ПЕДАГОГОВ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91880" y="5229200"/>
            <a:ext cx="5040560" cy="1008112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Павлова Юлия Сергеевна</a:t>
            </a:r>
          </a:p>
          <a:p>
            <a:pPr algn="ctr">
              <a:spcBef>
                <a:spcPts val="0"/>
              </a:spcBef>
              <a:buNone/>
            </a:pP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Старший воспитатель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59632" y="764705"/>
            <a:ext cx="6768752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Советы занимающимся самообразованием</a:t>
            </a:r>
            <a:r>
              <a:rPr lang="ru-RU" sz="2800" b="1" dirty="0" smtClean="0"/>
              <a:t> 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899592" y="1988840"/>
            <a:ext cx="6624736" cy="4090839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ru-RU" sz="24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accent1"/>
                </a:solidFill>
              </a:rPr>
              <a:t>ВАЖНО,</a:t>
            </a:r>
            <a:r>
              <a:rPr lang="ru-RU" sz="2800" dirty="0" smtClean="0"/>
              <a:t> один источник, дополнять сведения из другого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/>
                </a:solidFill>
              </a:rPr>
              <a:t>ВАЖНО</a:t>
            </a:r>
            <a:r>
              <a:rPr lang="ru-RU" sz="2800" dirty="0" smtClean="0"/>
              <a:t>, научиться пользоваться библиотечными  каталогами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/>
                </a:solidFill>
              </a:rPr>
              <a:t>ВАЖНО, </a:t>
            </a:r>
            <a:r>
              <a:rPr lang="ru-RU" sz="2800" dirty="0" smtClean="0"/>
              <a:t>уметь собирать и накапливать сведения, факты, выводы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2286000"/>
            <a:ext cx="7834064" cy="1398588"/>
          </a:xfrm>
        </p:spPr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3074" name="Picture 2" descr="C:\Users\User\Desktop\1445439638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6672"/>
            <a:ext cx="8280920" cy="6048672"/>
          </a:xfrm>
          <a:prstGeom prst="rect">
            <a:avLst/>
          </a:prstGeom>
          <a:ln w="127000" cap="rnd">
            <a:solidFill>
              <a:schemeClr val="accent1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764704"/>
            <a:ext cx="7272808" cy="1512168"/>
          </a:xfrm>
        </p:spPr>
        <p:txBody>
          <a:bodyPr anchor="b">
            <a:normAutofit fontScale="90000"/>
          </a:bodyPr>
          <a:lstStyle/>
          <a:p>
            <a:pPr algn="r"/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/>
              <a:t/>
            </a:r>
            <a:br>
              <a:rPr lang="ru-RU" sz="3200" i="1" dirty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/>
              <a:t/>
            </a:r>
            <a:br>
              <a:rPr lang="ru-RU" sz="3200" i="1" dirty="0"/>
            </a:br>
            <a:r>
              <a:rPr lang="ru-RU" sz="3200" i="1" dirty="0" smtClean="0"/>
              <a:t>   </a:t>
            </a:r>
            <a:br>
              <a:rPr lang="ru-RU" sz="3200" i="1" dirty="0" smtClean="0"/>
            </a:br>
            <a:r>
              <a:rPr lang="ru-RU" sz="3200" i="1" dirty="0"/>
              <a:t/>
            </a:r>
            <a:br>
              <a:rPr lang="ru-RU" sz="3200" i="1" dirty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/>
              <a:t/>
            </a:r>
            <a:br>
              <a:rPr lang="ru-RU" sz="3200" i="1" dirty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/>
              <a:t/>
            </a:r>
            <a:br>
              <a:rPr lang="ru-RU" sz="3200" i="1" dirty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2200" i="1" dirty="0" smtClean="0"/>
              <a:t>Понятие </a:t>
            </a:r>
            <a:r>
              <a:rPr lang="ru-RU" sz="2200" i="1" dirty="0"/>
              <a:t>"самообразование" состоит из комплектования 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i="1" dirty="0"/>
              <a:t>                    </a:t>
            </a:r>
            <a:r>
              <a:rPr lang="ru-RU" sz="2200" i="1" dirty="0" smtClean="0"/>
              <a:t>                           </a:t>
            </a:r>
            <a:r>
              <a:rPr lang="ru-RU" sz="2200" i="1" dirty="0"/>
              <a:t>личной библиотеки</a:t>
            </a:r>
            <a:r>
              <a:rPr lang="ru-RU" sz="2200" dirty="0"/>
              <a:t> </a:t>
            </a:r>
            <a:r>
              <a:rPr lang="ru-RU" sz="2200" i="1" dirty="0"/>
              <a:t>и умственного труда дома, наедине.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i="1" dirty="0"/>
              <a:t>В.А. Сухомлинский</a:t>
            </a:r>
            <a:endParaRPr lang="ru-RU" sz="2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2060848"/>
            <a:ext cx="7344816" cy="4187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b="1" dirty="0" smtClean="0"/>
              <a:t>                   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Самообразование- это самостоятельное приобретение знаний из различных источников с учетом интересов и профессиональных запросов каждого конкретного человека.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4108427"/>
            <a:ext cx="3384376" cy="2169863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344738" y="915988"/>
            <a:ext cx="6799262" cy="130333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: 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14400" y="3284538"/>
            <a:ext cx="8229600" cy="321627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 </a:t>
            </a:r>
            <a:endParaRPr lang="ru-RU" sz="2400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331640" y="476672"/>
            <a:ext cx="7056784" cy="1512168"/>
          </a:xfrm>
          <a:prstGeom prst="horizontalScrol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Основные направлениями в системе самообразования педагогов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331640" y="2208190"/>
            <a:ext cx="3650704" cy="122413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Ознакомление с новыми нормативными документами по вопросам дошкольного воспитания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76056" y="2204864"/>
            <a:ext cx="3384376" cy="122413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Изучение учебной и научно-методической литературы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31640" y="3717032"/>
            <a:ext cx="3650704" cy="115212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 Ознакомление с новыми достижениями педагогики, детской психологии, анатомии, физиологии</a:t>
            </a:r>
            <a:r>
              <a:rPr lang="ru-RU" dirty="0" smtClean="0"/>
              <a:t>;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148064" y="3717032"/>
            <a:ext cx="3312368" cy="113042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Ознакомление с передовой практикой дошкольных учреждений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403648" y="5055131"/>
            <a:ext cx="3578696" cy="113042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b="1" dirty="0" smtClean="0">
                <a:solidFill>
                  <a:schemeClr val="tx1"/>
                </a:solidFill>
              </a:rPr>
              <a:t>Изучение новых программ и педагогических технологий 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148064" y="5105435"/>
            <a:ext cx="3312368" cy="108012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Повышение общекультурного уровня. 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Темы </a:t>
            </a:r>
            <a:r>
              <a:rPr lang="ru-RU" sz="2800" dirty="0" smtClean="0"/>
              <a:t>самообразования условно </a:t>
            </a:r>
            <a:r>
              <a:rPr lang="ru-RU" sz="2800" dirty="0"/>
              <a:t>можно </a:t>
            </a:r>
            <a:r>
              <a:rPr lang="ru-RU" sz="2800" dirty="0" smtClean="0"/>
              <a:t>выделит в группы</a:t>
            </a:r>
            <a:r>
              <a:rPr lang="ru-RU" sz="2800" b="1" dirty="0" smtClean="0"/>
              <a:t>: </a:t>
            </a:r>
            <a:endParaRPr lang="ru-RU" sz="2800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2032" y="2780928"/>
            <a:ext cx="6798736" cy="2866172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 </a:t>
            </a:r>
            <a:r>
              <a:rPr lang="ru-RU" sz="2800" b="1" dirty="0"/>
              <a:t>Молодые специалисты </a:t>
            </a:r>
            <a:endParaRPr lang="ru-RU" sz="2800" b="1" dirty="0" smtClean="0"/>
          </a:p>
          <a:p>
            <a:pPr marL="0" indent="0">
              <a:buNone/>
            </a:pPr>
            <a:endParaRPr lang="ru-RU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800" b="1" dirty="0" smtClean="0"/>
              <a:t>Педагоги </a:t>
            </a:r>
            <a:r>
              <a:rPr lang="ru-RU" sz="2800" b="1" dirty="0"/>
              <a:t>со стажем работы свыше 5 </a:t>
            </a:r>
            <a:r>
              <a:rPr lang="ru-RU" sz="2800" b="1" dirty="0" smtClean="0"/>
              <a:t>лет</a:t>
            </a:r>
          </a:p>
          <a:p>
            <a:pPr marL="0" indent="0">
              <a:buNone/>
            </a:pPr>
            <a:endParaRPr lang="ru-RU" sz="2800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ru-RU" sz="2800" b="1" dirty="0"/>
              <a:t>Опытных, </a:t>
            </a:r>
            <a:r>
              <a:rPr lang="ru-RU" sz="2800" b="1" dirty="0" smtClean="0"/>
              <a:t>творческих работающих</a:t>
            </a:r>
            <a:r>
              <a:rPr lang="ru-RU" sz="2800" dirty="0"/>
              <a:t> </a:t>
            </a:r>
            <a:r>
              <a:rPr lang="ru-RU" sz="2800" b="1" dirty="0" smtClean="0"/>
              <a:t>педагогов</a:t>
            </a:r>
          </a:p>
          <a:p>
            <a:pPr marL="0" indent="0">
              <a:buNone/>
            </a:pPr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284711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00149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Формы  работы  педагогов над темами самообразования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76865" y="2132857"/>
            <a:ext cx="6798736" cy="3802276"/>
          </a:xfrm>
        </p:spPr>
        <p:txBody>
          <a:bodyPr anchor="t"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6400" b="1" dirty="0" smtClean="0"/>
              <a:t>Чтение методической, педагогической и предметной литературы</a:t>
            </a:r>
          </a:p>
          <a:p>
            <a:r>
              <a:rPr lang="ru-RU" sz="6400" b="1" dirty="0" smtClean="0"/>
              <a:t>Обзор в Интернете информации по теме</a:t>
            </a:r>
          </a:p>
          <a:p>
            <a:r>
              <a:rPr lang="ru-RU" sz="6400" b="1" dirty="0" smtClean="0"/>
              <a:t>Посещение семинаров,  конференций, ООД коллег</a:t>
            </a:r>
          </a:p>
          <a:p>
            <a:r>
              <a:rPr lang="ru-RU" sz="6400" b="1" dirty="0" smtClean="0"/>
              <a:t>Дискуссии, совещания, обмен опытом с коллегами</a:t>
            </a:r>
          </a:p>
          <a:p>
            <a:r>
              <a:rPr lang="ru-RU" sz="6400" b="1" dirty="0" smtClean="0"/>
              <a:t>Систематическое прохождение курсов повышения квалификации</a:t>
            </a:r>
          </a:p>
          <a:p>
            <a:r>
              <a:rPr lang="ru-RU" sz="6400" b="1" dirty="0" smtClean="0"/>
              <a:t>Проведение открытых занятий для анализа со стороны коллег</a:t>
            </a:r>
          </a:p>
          <a:p>
            <a:r>
              <a:rPr lang="ru-RU" sz="6400" b="1" dirty="0" smtClean="0"/>
              <a:t>Изучение информационно-компьютерных технологий</a:t>
            </a:r>
          </a:p>
          <a:p>
            <a:r>
              <a:rPr lang="ru-RU" sz="6400" b="1" dirty="0" smtClean="0"/>
              <a:t>Общение с коллегами в ДОУ, города и в сети Интернет</a:t>
            </a:r>
          </a:p>
          <a:p>
            <a:r>
              <a:rPr lang="ru-RU" sz="6400" b="1" dirty="0" smtClean="0"/>
              <a:t>Организация кружковой и свободной деятельности по  теме</a:t>
            </a:r>
          </a:p>
          <a:p>
            <a:r>
              <a:rPr lang="ru-RU" sz="6400" b="1" dirty="0" smtClean="0"/>
              <a:t>Посещение предметных выставок и тематические экскурсии по  теме</a:t>
            </a:r>
          </a:p>
          <a:p>
            <a:r>
              <a:rPr lang="ru-RU" sz="6400" b="1" dirty="0" smtClean="0"/>
              <a:t>Участие в конкурсах профессионального мастерства</a:t>
            </a:r>
          </a:p>
          <a:p>
            <a:r>
              <a:rPr lang="ru-RU" sz="6400" b="1" dirty="0" smtClean="0"/>
              <a:t>Помещение своих разработок на сайтах в сети Интернет</a:t>
            </a:r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Формы представления результатов самообразования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76865" y="2420887"/>
            <a:ext cx="6798736" cy="3514245"/>
          </a:xfrm>
        </p:spPr>
        <p:txBody>
          <a:bodyPr>
            <a:normAutofit fontScale="40000" lnSpcReduction="20000"/>
          </a:bodyPr>
          <a:lstStyle/>
          <a:p>
            <a:pPr lvl="0"/>
            <a:r>
              <a:rPr lang="ru-RU" sz="4000" b="1" dirty="0" smtClean="0"/>
              <a:t>Доклад, выступление</a:t>
            </a:r>
          </a:p>
          <a:p>
            <a:pPr lvl="0"/>
            <a:r>
              <a:rPr lang="ru-RU" sz="4000" b="1" dirty="0" smtClean="0"/>
              <a:t>Разработанные методические пособий, статьи, сценарии, программы, исследования</a:t>
            </a:r>
          </a:p>
          <a:p>
            <a:pPr lvl="0"/>
            <a:r>
              <a:rPr lang="ru-RU" sz="4000" b="1" dirty="0" smtClean="0"/>
              <a:t>Разработка новых форм, методов и приемов обучения и воспитания детей</a:t>
            </a:r>
          </a:p>
          <a:p>
            <a:pPr lvl="0"/>
            <a:r>
              <a:rPr lang="ru-RU" sz="4000" b="1" dirty="0" smtClean="0"/>
              <a:t>Разработка дидактических материалов </a:t>
            </a:r>
          </a:p>
          <a:p>
            <a:pPr lvl="0"/>
            <a:r>
              <a:rPr lang="ru-RU" sz="4000" b="1" dirty="0" smtClean="0"/>
              <a:t>Выработка методических рекомендаций  по применению новой информационной технологии</a:t>
            </a:r>
          </a:p>
          <a:p>
            <a:pPr lvl="0"/>
            <a:r>
              <a:rPr lang="ru-RU" sz="4000" b="1" dirty="0" smtClean="0"/>
              <a:t>Разработка и проведение открытых просмотров НОД по собственным, новаторским технологиям</a:t>
            </a:r>
          </a:p>
          <a:p>
            <a:pPr lvl="0"/>
            <a:r>
              <a:rPr lang="ru-RU" sz="4000" b="1" dirty="0" smtClean="0"/>
              <a:t>Проведение семинаров, консультаций, конференций по исследуемой теме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7625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63688" y="2132856"/>
            <a:ext cx="6799262" cy="388843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Подбор темы</a:t>
            </a:r>
          </a:p>
          <a:p>
            <a:r>
              <a:rPr lang="ru-RU" b="1" dirty="0" smtClean="0"/>
              <a:t>Определение целей и задач</a:t>
            </a:r>
          </a:p>
          <a:p>
            <a:r>
              <a:rPr lang="ru-RU" b="1" dirty="0" smtClean="0"/>
              <a:t>Подбор литературы</a:t>
            </a:r>
          </a:p>
          <a:p>
            <a:r>
              <a:rPr lang="ru-RU" b="1" dirty="0" smtClean="0"/>
              <a:t>Подбор видов деятельности в рамках работы над методической темой</a:t>
            </a:r>
          </a:p>
          <a:p>
            <a:r>
              <a:rPr lang="ru-RU" b="1" dirty="0" smtClean="0"/>
              <a:t>Этапы работы</a:t>
            </a:r>
          </a:p>
          <a:p>
            <a:r>
              <a:rPr lang="ru-RU" b="1" dirty="0" smtClean="0"/>
              <a:t>Сроки выполнения каждого этапа</a:t>
            </a:r>
          </a:p>
          <a:p>
            <a:r>
              <a:rPr lang="ru-RU" b="1" dirty="0" smtClean="0"/>
              <a:t>Предполагаемый результат</a:t>
            </a:r>
          </a:p>
          <a:p>
            <a:r>
              <a:rPr lang="ru-RU" b="1" dirty="0" smtClean="0"/>
              <a:t>Форма представления результатов самообразования </a:t>
            </a:r>
            <a:endParaRPr lang="ru-RU" b="1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763688" y="332656"/>
            <a:ext cx="5904656" cy="1728192"/>
          </a:xfrm>
          <a:prstGeom prst="horizontalScroll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09600" y="629072"/>
            <a:ext cx="8686800" cy="128776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1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1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1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1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1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28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Алгоритм составления плана</a:t>
            </a:r>
            <a:br>
              <a:rPr kumimoji="0" lang="ru-RU" sz="128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28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по самообразованию </a:t>
            </a:r>
            <a:r>
              <a:rPr kumimoji="0" lang="ru-RU" sz="9300" b="0" i="0" u="none" strike="noStrike" kern="1200" cap="none" spc="0" normalizeH="0" baseline="0" noProof="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9300" b="0" i="0" u="none" strike="noStrike" kern="1200" cap="none" spc="0" normalizeH="0" baseline="0" noProof="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9300" b="0" i="0" u="none" strike="noStrike" kern="1200" cap="none" spc="0" normalizeH="0" baseline="0" noProof="0" dirty="0">
              <a:ln w="3175" cmpd="sng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IMG_20170217_122735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755576" y="3573016"/>
            <a:ext cx="3600400" cy="2520280"/>
          </a:xfrm>
          <a:prstGeom prst="rect">
            <a:avLst/>
          </a:prstGeom>
          <a:solidFill>
            <a:schemeClr val="accent1"/>
          </a:solidFill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IMG_20170217_1231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3573016"/>
            <a:ext cx="3816424" cy="252028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755576" y="582756"/>
            <a:ext cx="756084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План работы по самообразованию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 ______________ группы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№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______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МБДОУ «Детский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сад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общеразвивающего вида№»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Тема:______________________________________________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Цель:_______________________________________________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Задачи:______________________________________________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Перечень вопросов______________________________________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Предполагаемый результат:________________________________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Форма отчета:___________________________________________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Литература: 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002065"/>
              </p:ext>
            </p:extLst>
          </p:nvPr>
        </p:nvGraphicFramePr>
        <p:xfrm>
          <a:off x="755576" y="620689"/>
          <a:ext cx="7560839" cy="53587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56918"/>
                <a:gridCol w="3095610"/>
                <a:gridCol w="1080120"/>
                <a:gridCol w="1728191"/>
              </a:tblGrid>
              <a:tr h="5578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ЭТАПЫ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СОДЕРЖАНИЕ РАБОТЫ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СРОКИ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ФОРМА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ПРЕДСТАВЛЕНИЯ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РЕЗУЛЬТАТОВ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>
                    <a:solidFill>
                      <a:schemeClr val="accent1"/>
                    </a:solidFill>
                  </a:tcPr>
                </a:tc>
              </a:tr>
              <a:tr h="7469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1. Диагностический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1. Анализ затруднений.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2. Постановка проблемы.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3. Изучение литературы по проблеме и имеющегося опыта.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/>
                </a:tc>
                <a:tc>
                  <a:txBody>
                    <a:bodyPr/>
                    <a:lstStyle/>
                    <a:p>
                      <a:pPr marR="641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/>
                </a:tc>
              </a:tr>
              <a:tr h="936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2. Прогностический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1. Определение цели и задач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работы над темой.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2. Разработка системы мер, направленных на решение проблемы.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3. Прогнозирование результатов.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/>
                </a:tc>
                <a:tc>
                  <a:txBody>
                    <a:bodyPr/>
                    <a:lstStyle/>
                    <a:p>
                      <a:pPr marR="641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/>
                </a:tc>
              </a:tr>
              <a:tr h="150299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3. </a:t>
                      </a:r>
                      <a:r>
                        <a:rPr lang="ru-RU" sz="1100" dirty="0" smtClean="0">
                          <a:effectLst/>
                        </a:rPr>
                        <a:t>Практический</a:t>
                      </a:r>
                      <a:endParaRPr lang="ru-RU" sz="1100" dirty="0">
                        <a:effectLst/>
                      </a:endParaRPr>
                    </a:p>
                  </a:txBody>
                  <a:tcPr marL="12999" marR="12999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1. Внедрение передового педагогического опыта;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системы мер, направленных на решение проблемы.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2. Формирование методического комплекса.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3. Отслеживание процесса, текущих и промежуточных результатов.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4. Корректировка работы.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/>
                </a:tc>
                <a:tc>
                  <a:txBody>
                    <a:bodyPr/>
                    <a:lstStyle/>
                    <a:p>
                      <a:pPr marR="6413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/>
                </a:tc>
              </a:tr>
              <a:tr h="746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4. Обобщающий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1. Подведение итогов.</a:t>
                      </a:r>
                    </a:p>
                    <a:p>
                      <a:pPr marR="647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2. Оформление результатов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работы по теме.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3. Представление материалов.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/>
                </a:tc>
                <a:tc>
                  <a:txBody>
                    <a:bodyPr/>
                    <a:lstStyle/>
                    <a:p>
                      <a:pPr marR="6413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/>
                </a:tc>
              </a:tr>
              <a:tr h="7475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5. Внедренческий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647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 Использование опыта самим педагогом в процессе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дальнейшей работы.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2. Распространение опыта среди коллег.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/>
                </a:tc>
                <a:tc>
                  <a:txBody>
                    <a:bodyPr/>
                    <a:lstStyle/>
                    <a:p>
                      <a:pPr marR="6413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999" marR="1299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90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1193</TotalTime>
  <Words>439</Words>
  <Application>Microsoft Office PowerPoint</Application>
  <PresentationFormat>Экран (4:3)</PresentationFormat>
  <Paragraphs>112</Paragraphs>
  <Slides>11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Натуральные материалы</vt:lpstr>
      <vt:lpstr>МБДОУ «Детский сад общеразвивающего вида № 187»  «ШКОЛА МОЛОДОГО ПЕДАГОГА» занятие 8  САМООБРАЗОВАНИЕ ПЕДАГОГОВ</vt:lpstr>
      <vt:lpstr>               Понятие "самообразование" состоит из комплектования                                                 личной библиотеки и умственного труда дома, наедине. В.А. Сухомлинский</vt:lpstr>
      <vt:lpstr>: </vt:lpstr>
      <vt:lpstr>Темы самообразования условно можно выделит в группы: </vt:lpstr>
      <vt:lpstr>Формы  работы  педагогов над темами самообразования</vt:lpstr>
      <vt:lpstr>Формы представления результатов самообразования</vt:lpstr>
      <vt:lpstr>     </vt:lpstr>
      <vt:lpstr>Презентация PowerPoint</vt:lpstr>
      <vt:lpstr>Презентация PowerPoint</vt:lpstr>
      <vt:lpstr>Советы занимающимся самообразованием 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САМООБРАЗОВАНИЕ ПЕДАГОГОВ  в ДОУ в условиях ФГОС</dc:title>
  <dc:creator>User</dc:creator>
  <cp:lastModifiedBy>Admin</cp:lastModifiedBy>
  <cp:revision>97</cp:revision>
  <cp:lastPrinted>2017-02-28T11:31:15Z</cp:lastPrinted>
  <dcterms:created xsi:type="dcterms:W3CDTF">2015-08-24T02:40:46Z</dcterms:created>
  <dcterms:modified xsi:type="dcterms:W3CDTF">2018-12-12T11:34:12Z</dcterms:modified>
</cp:coreProperties>
</file>