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0" r:id="rId2"/>
    <p:sldId id="259" r:id="rId3"/>
    <p:sldId id="264" r:id="rId4"/>
    <p:sldId id="265" r:id="rId5"/>
    <p:sldId id="267" r:id="rId6"/>
    <p:sldId id="268" r:id="rId7"/>
    <p:sldId id="269" r:id="rId8"/>
    <p:sldId id="270" r:id="rId9"/>
    <p:sldId id="288" r:id="rId10"/>
    <p:sldId id="271" r:id="rId11"/>
    <p:sldId id="272" r:id="rId12"/>
    <p:sldId id="284" r:id="rId13"/>
    <p:sldId id="285" r:id="rId14"/>
    <p:sldId id="286" r:id="rId15"/>
    <p:sldId id="287" r:id="rId16"/>
    <p:sldId id="292" r:id="rId17"/>
    <p:sldId id="290" r:id="rId18"/>
    <p:sldId id="29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28FD-A133-4ED8-8EAD-7E184D34F0C1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66F9-5D87-4D9D-B5FE-F0BC1E1E67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28FD-A133-4ED8-8EAD-7E184D34F0C1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66F9-5D87-4D9D-B5FE-F0BC1E1E6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28FD-A133-4ED8-8EAD-7E184D34F0C1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66F9-5D87-4D9D-B5FE-F0BC1E1E6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28FD-A133-4ED8-8EAD-7E184D34F0C1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66F9-5D87-4D9D-B5FE-F0BC1E1E6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28FD-A133-4ED8-8EAD-7E184D34F0C1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D966F9-5D87-4D9D-B5FE-F0BC1E1E6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28FD-A133-4ED8-8EAD-7E184D34F0C1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66F9-5D87-4D9D-B5FE-F0BC1E1E6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28FD-A133-4ED8-8EAD-7E184D34F0C1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66F9-5D87-4D9D-B5FE-F0BC1E1E6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28FD-A133-4ED8-8EAD-7E184D34F0C1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66F9-5D87-4D9D-B5FE-F0BC1E1E6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28FD-A133-4ED8-8EAD-7E184D34F0C1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66F9-5D87-4D9D-B5FE-F0BC1E1E6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28FD-A133-4ED8-8EAD-7E184D34F0C1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66F9-5D87-4D9D-B5FE-F0BC1E1E6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A28FD-A133-4ED8-8EAD-7E184D34F0C1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966F9-5D87-4D9D-B5FE-F0BC1E1E6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CBA28FD-A133-4ED8-8EAD-7E184D34F0C1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D966F9-5D87-4D9D-B5FE-F0BC1E1E6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hyperlink" Target="http://img0.liveinternet.ru/images/attach/c/0/38/930/38930816_ZUB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hyperlink" Target="http://www.sdelaurukami.ru/images/e0a70f72bdae9885bfc32d7cd19a26a1_XL.jpg" TargetMode="External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468052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Полезные и вредные привычки</a:t>
            </a:r>
            <a:endParaRPr lang="ru-RU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68638" y="764704"/>
            <a:ext cx="6075362" cy="144016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effectLst/>
                <a:latin typeface="+mn-lt"/>
              </a:rPr>
              <a:t>Помни!</a:t>
            </a:r>
            <a:endParaRPr lang="ru-RU" sz="66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852936"/>
            <a:ext cx="8686800" cy="3528392"/>
          </a:xfrm>
        </p:spPr>
        <p:txBody>
          <a:bodyPr>
            <a:noAutofit/>
          </a:bodyPr>
          <a:lstStyle/>
          <a:p>
            <a:r>
              <a:rPr lang="ru-RU" sz="3600" dirty="0" smtClean="0"/>
              <a:t>Жевать резинку можно только после еды;</a:t>
            </a:r>
          </a:p>
          <a:p>
            <a:r>
              <a:rPr lang="ru-RU" sz="3600" dirty="0" smtClean="0"/>
              <a:t>Прекратить жевать, как только закончится сладкий вкус;</a:t>
            </a:r>
          </a:p>
          <a:p>
            <a:r>
              <a:rPr lang="ru-RU" sz="3600" dirty="0" smtClean="0"/>
              <a:t>Не заменяйте свободное время жевательной резинкой.</a:t>
            </a:r>
            <a:endParaRPr lang="ru-RU" sz="3600" dirty="0"/>
          </a:p>
        </p:txBody>
      </p:sp>
      <p:pic>
        <p:nvPicPr>
          <p:cNvPr id="6146" name="Picture 2" descr="C:\Users\User\Desktop\a38df77d6837f5e53bae743a756fbf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2843807" cy="209019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457200"/>
            <a:ext cx="5283696" cy="138762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effectLst/>
                <a:latin typeface="+mn-lt"/>
              </a:rPr>
              <a:t>Последствия</a:t>
            </a:r>
            <a:endParaRPr lang="ru-RU" sz="60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8686800" cy="352839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 болезням желудка;</a:t>
            </a:r>
          </a:p>
          <a:p>
            <a:r>
              <a:rPr lang="ru-RU" sz="3200" dirty="0" smtClean="0"/>
              <a:t>К инфекционным болезням (в случае употребления чужой жевательной резинке);</a:t>
            </a:r>
          </a:p>
          <a:p>
            <a:r>
              <a:rPr lang="ru-RU" sz="3200" dirty="0" smtClean="0"/>
              <a:t>К потере внимания;</a:t>
            </a:r>
          </a:p>
          <a:p>
            <a:r>
              <a:rPr lang="ru-RU" sz="3200" dirty="0" smtClean="0"/>
              <a:t>К приобретению более серьёзных вредных привычек (к курению).</a:t>
            </a:r>
            <a:endParaRPr lang="ru-RU" sz="3200" dirty="0"/>
          </a:p>
        </p:txBody>
      </p:sp>
      <p:pic>
        <p:nvPicPr>
          <p:cNvPr id="7170" name="Picture 2" descr="C:\Users\User\Desktop\a38df77d6837f5e53bae743a756fbf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2717582" cy="199742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Игровая зависимость</a:t>
            </a:r>
            <a:endParaRPr lang="ru-RU" sz="6000" dirty="0"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708920"/>
            <a:ext cx="4716016" cy="3960440"/>
          </a:xfrm>
        </p:spPr>
        <p:txBody>
          <a:bodyPr>
            <a:normAutofit/>
          </a:bodyPr>
          <a:lstStyle/>
          <a:p>
            <a:pPr marL="0" indent="136525">
              <a:buNone/>
            </a:pPr>
            <a:r>
              <a:rPr lang="ru-RU" dirty="0" smtClean="0"/>
              <a:t>предполагаемая форма психологической зависимости, проявляющаяся в навязчивом увлечении видеоиграми и компьютерными играми.</a:t>
            </a:r>
            <a:endParaRPr lang="ru-RU" dirty="0"/>
          </a:p>
        </p:txBody>
      </p:sp>
      <p:pic>
        <p:nvPicPr>
          <p:cNvPr id="5" name="Содержимое 4" descr="image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4900" y="1285860"/>
            <a:ext cx="394338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lt"/>
              </a:rPr>
              <a:t>Игровая зависимость</a:t>
            </a:r>
            <a:endParaRPr lang="ru-RU" sz="6000" dirty="0"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925144"/>
          </a:xfrm>
        </p:spPr>
        <p:txBody>
          <a:bodyPr>
            <a:normAutofit/>
          </a:bodyPr>
          <a:lstStyle/>
          <a:p>
            <a:pPr marL="90488" indent="46038">
              <a:buNone/>
            </a:pPr>
            <a:r>
              <a:rPr lang="ru-RU" dirty="0" smtClean="0"/>
              <a:t>Известны случаи, когда слишком долгая игра приводила к фатальным последствиям. Так, в октябре 2005 года умерла от истощения китайская девочка после многосуточной игры в </a:t>
            </a:r>
            <a:r>
              <a:rPr lang="ru-RU" dirty="0" err="1" smtClean="0"/>
              <a:t>World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Warcraft</a:t>
            </a:r>
            <a:r>
              <a:rPr lang="ru-RU" dirty="0" smtClean="0"/>
              <a:t>. В </a:t>
            </a:r>
            <a:r>
              <a:rPr lang="ru-RU" dirty="0" err="1" smtClean="0"/>
              <a:t>онлайне</a:t>
            </a:r>
            <a:r>
              <a:rPr lang="ru-RU" dirty="0" smtClean="0"/>
              <a:t> прошли широчайшие похороны </a:t>
            </a:r>
            <a:r>
              <a:rPr lang="ru-RU" dirty="0" err="1" smtClean="0"/>
              <a:t>Snowly</a:t>
            </a:r>
            <a:r>
              <a:rPr lang="ru-RU" dirty="0" smtClean="0"/>
              <a:t> (такой был ник девочки).</a:t>
            </a:r>
            <a:endParaRPr lang="ru-RU" dirty="0"/>
          </a:p>
        </p:txBody>
      </p:sp>
      <p:pic>
        <p:nvPicPr>
          <p:cNvPr id="5" name="Содержимое 4" descr="image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71612"/>
            <a:ext cx="43434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lt"/>
              </a:rPr>
              <a:t>Телевизионная зависимость</a:t>
            </a:r>
            <a:endParaRPr lang="ru-RU" sz="4800" dirty="0"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925144"/>
          </a:xfrm>
        </p:spPr>
        <p:txBody>
          <a:bodyPr>
            <a:normAutofit/>
          </a:bodyPr>
          <a:lstStyle/>
          <a:p>
            <a:pPr marL="0" indent="136525">
              <a:buNone/>
            </a:pPr>
            <a:r>
              <a:rPr lang="ru-RU" dirty="0" smtClean="0"/>
              <a:t>Телевидение стало самым распространенным способом бегства от себя в мир иллюзий. Оно вошло в жизнь практически каждого современного человека, стало привычным спутником его жизни. </a:t>
            </a:r>
            <a:br>
              <a:rPr lang="ru-RU" dirty="0" smtClean="0"/>
            </a:br>
            <a:r>
              <a:rPr lang="ru-RU" dirty="0" smtClean="0"/>
              <a:t>По статистическим данным в среднем каждый человек примерно по 3 часа в день проводит перед телевизором.</a:t>
            </a:r>
            <a:endParaRPr lang="ru-RU" dirty="0"/>
          </a:p>
        </p:txBody>
      </p:sp>
      <p:pic>
        <p:nvPicPr>
          <p:cNvPr id="5" name="Содержимое 4" descr="image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357298"/>
            <a:ext cx="43434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lt"/>
              </a:rPr>
              <a:t>Интернет-зависимость</a:t>
            </a:r>
            <a:r>
              <a:rPr lang="ru-RU" sz="54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lt"/>
              </a:rPr>
              <a:t> </a:t>
            </a:r>
            <a:endParaRPr lang="ru-RU" sz="5400" dirty="0"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340768"/>
            <a:ext cx="4860032" cy="5328592"/>
          </a:xfrm>
        </p:spPr>
        <p:txBody>
          <a:bodyPr>
            <a:normAutofit/>
          </a:bodyPr>
          <a:lstStyle/>
          <a:p>
            <a:pPr marL="0" indent="136525">
              <a:buNone/>
            </a:pPr>
            <a:r>
              <a:rPr lang="ru-RU" b="1" dirty="0" smtClean="0"/>
              <a:t> психическое расстройство, навязчивое желание подключиться к Интернету и болезненная неспособность вовремя отключиться от Интернета</a:t>
            </a:r>
            <a:r>
              <a:rPr lang="ru-RU" dirty="0" smtClean="0"/>
              <a:t>. Интернет-зависимость является широко обсуждаемым вопросом, но её статус пока находится на неофициальном уровне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image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4900" y="1357298"/>
            <a:ext cx="38100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>
                <a:latin typeface="Comic Sans MS" pitchFamily="66" charset="0"/>
              </a:rPr>
              <a:t>    </a:t>
            </a:r>
            <a:r>
              <a:rPr lang="ru-RU" dirty="0">
                <a:solidFill>
                  <a:srgbClr val="FFFF00"/>
                </a:solidFill>
                <a:latin typeface="Comic Sans MS" pitchFamily="66" charset="0"/>
              </a:rPr>
              <a:t>Умей сказать : «Н Е Т!»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ru-RU" sz="4000" b="1" dirty="0"/>
              <a:t>За свои поступки человек отвечает не только перед близкими, но и перед обществом, перед законом</a:t>
            </a:r>
            <a:r>
              <a:rPr lang="ru-RU" sz="4000" b="1" dirty="0" smtClean="0"/>
              <a:t>.</a:t>
            </a:r>
          </a:p>
          <a:p>
            <a:pPr>
              <a:lnSpc>
                <a:spcPct val="110000"/>
              </a:lnSpc>
            </a:pPr>
            <a:endParaRPr lang="ru-RU" b="1" dirty="0"/>
          </a:p>
          <a:p>
            <a:pPr>
              <a:lnSpc>
                <a:spcPct val="110000"/>
              </a:lnSpc>
            </a:pPr>
            <a:r>
              <a:rPr lang="ru-RU" sz="4000" b="1" dirty="0" smtClean="0"/>
              <a:t>В </a:t>
            </a:r>
            <a:r>
              <a:rPr lang="ru-RU" sz="4000" b="1" dirty="0"/>
              <a:t>конце концов, человек оказывается перед выбором: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ru-RU" sz="4000" b="1" i="1" dirty="0"/>
              <a:t>       </a:t>
            </a:r>
            <a:r>
              <a:rPr lang="ru-RU" sz="4000" b="1" i="1" u="sng" dirty="0"/>
              <a:t>вредные привычки</a:t>
            </a:r>
            <a:r>
              <a:rPr lang="ru-RU" sz="4000" b="1" dirty="0"/>
              <a:t>     или      </a:t>
            </a:r>
            <a:r>
              <a:rPr lang="ru-RU" sz="4000" b="1" i="1" u="sng" dirty="0"/>
              <a:t>жизнь</a:t>
            </a:r>
            <a:r>
              <a:rPr lang="ru-RU" sz="4000" b="1" i="1" u="sng" dirty="0" smtClean="0"/>
              <a:t>.</a:t>
            </a:r>
          </a:p>
          <a:p>
            <a:pPr>
              <a:lnSpc>
                <a:spcPct val="110000"/>
              </a:lnSpc>
              <a:buFontTx/>
              <a:buNone/>
            </a:pPr>
            <a:endParaRPr lang="ru-RU" b="1" i="1" u="sng" dirty="0"/>
          </a:p>
          <a:p>
            <a:pPr>
              <a:lnSpc>
                <a:spcPct val="110000"/>
              </a:lnSpc>
            </a:pPr>
            <a:r>
              <a:rPr lang="ru-RU" sz="4000" b="1" dirty="0" smtClean="0"/>
              <a:t>Вредные </a:t>
            </a:r>
            <a:r>
              <a:rPr lang="ru-RU" sz="4000" b="1" dirty="0"/>
              <a:t>привычки впоследствии становятся причиной многих недоразумений, недугов, неприятностей.</a:t>
            </a:r>
          </a:p>
          <a:p>
            <a:pPr>
              <a:lnSpc>
                <a:spcPct val="110000"/>
              </a:lnSpc>
              <a:buFontTx/>
              <a:buNone/>
            </a:pPr>
            <a:endParaRPr lang="ru-RU" sz="4000" dirty="0"/>
          </a:p>
          <a:p>
            <a:pPr>
              <a:lnSpc>
                <a:spcPct val="80000"/>
              </a:lnSpc>
              <a:buFontTx/>
              <a:buNone/>
            </a:pPr>
            <a:endParaRPr lang="ru-RU" sz="16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800" i="1" dirty="0"/>
              <a:t>   </a:t>
            </a:r>
            <a:endParaRPr lang="ru-RU" sz="8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800" dirty="0"/>
              <a:t>    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i="1" dirty="0" smtClean="0">
                <a:solidFill>
                  <a:srgbClr val="FFFF00"/>
                </a:solidFill>
              </a:rPr>
              <a:t>Здоровье береги как ценный клад</a:t>
            </a: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600200"/>
            <a:ext cx="453707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НУЖНО:</a:t>
            </a:r>
          </a:p>
          <a:p>
            <a:pPr eaLnBrk="1" hangingPunct="1"/>
            <a:r>
              <a:rPr lang="ru-RU" sz="2000" smtClean="0"/>
              <a:t>Почаще есть рыбу, овощи, фрукты</a:t>
            </a:r>
          </a:p>
          <a:p>
            <a:pPr eaLnBrk="1" hangingPunct="1"/>
            <a:r>
              <a:rPr lang="ru-RU" sz="2000" smtClean="0"/>
              <a:t>Пить воду, молоко, соки, чай</a:t>
            </a:r>
          </a:p>
          <a:p>
            <a:pPr eaLnBrk="1" hangingPunct="1"/>
            <a:r>
              <a:rPr lang="ru-RU" sz="2000" smtClean="0"/>
              <a:t>Заниматься спортом</a:t>
            </a:r>
          </a:p>
          <a:p>
            <a:pPr eaLnBrk="1" hangingPunct="1"/>
            <a:r>
              <a:rPr lang="ru-RU" sz="2000" smtClean="0"/>
              <a:t>Как можно больше ходить</a:t>
            </a:r>
          </a:p>
          <a:p>
            <a:pPr eaLnBrk="1" hangingPunct="1"/>
            <a:r>
              <a:rPr lang="ru-RU" sz="2000" smtClean="0"/>
              <a:t>Дышать свежим воздухом</a:t>
            </a:r>
          </a:p>
          <a:p>
            <a:pPr eaLnBrk="1" hangingPunct="1"/>
            <a:r>
              <a:rPr lang="ru-RU" sz="2000" smtClean="0"/>
              <a:t>Спать достаточно</a:t>
            </a:r>
          </a:p>
          <a:p>
            <a:pPr eaLnBrk="1" hangingPunct="1"/>
            <a:r>
              <a:rPr lang="ru-RU" sz="2000" smtClean="0"/>
              <a:t>Проявлять доброжелательность</a:t>
            </a:r>
          </a:p>
          <a:p>
            <a:pPr eaLnBrk="1" hangingPunct="1"/>
            <a:r>
              <a:rPr lang="ru-RU" sz="2000" smtClean="0"/>
              <a:t>Чаще улыбаться</a:t>
            </a:r>
          </a:p>
          <a:p>
            <a:pPr eaLnBrk="1" hangingPunct="1"/>
            <a:r>
              <a:rPr lang="ru-RU" sz="2000" smtClean="0"/>
              <a:t>Любить жизнь</a:t>
            </a:r>
          </a:p>
        </p:txBody>
      </p:sp>
      <p:sp>
        <p:nvSpPr>
          <p:cNvPr id="14340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4958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НЕЛЬЗЯ:</a:t>
            </a:r>
          </a:p>
          <a:p>
            <a:pPr eaLnBrk="1" hangingPunct="1"/>
            <a:r>
              <a:rPr lang="ru-RU" sz="1600" smtClean="0"/>
              <a:t>Переедать</a:t>
            </a:r>
          </a:p>
          <a:p>
            <a:pPr eaLnBrk="1" hangingPunct="1"/>
            <a:r>
              <a:rPr lang="ru-RU" sz="1600" smtClean="0"/>
              <a:t>Много есть жирной, сладкой и солёной пищи</a:t>
            </a:r>
          </a:p>
          <a:p>
            <a:pPr eaLnBrk="1" hangingPunct="1"/>
            <a:r>
              <a:rPr lang="ru-RU" sz="1600" smtClean="0"/>
              <a:t>Употреблять алкоголь</a:t>
            </a:r>
          </a:p>
          <a:p>
            <a:pPr eaLnBrk="1" hangingPunct="1"/>
            <a:r>
              <a:rPr lang="ru-RU" sz="1600" smtClean="0"/>
              <a:t>Смотреть часами телевизор</a:t>
            </a:r>
          </a:p>
          <a:p>
            <a:pPr eaLnBrk="1" hangingPunct="1"/>
            <a:r>
              <a:rPr lang="ru-RU" sz="1600" smtClean="0"/>
              <a:t>Играть на компьютере</a:t>
            </a:r>
          </a:p>
          <a:p>
            <a:pPr eaLnBrk="1" hangingPunct="1"/>
            <a:r>
              <a:rPr lang="ru-RU" sz="1600" smtClean="0"/>
              <a:t>Сидеть дома</a:t>
            </a:r>
          </a:p>
          <a:p>
            <a:pPr eaLnBrk="1" hangingPunct="1"/>
            <a:r>
              <a:rPr lang="ru-RU" sz="1600" smtClean="0"/>
              <a:t>Курить</a:t>
            </a:r>
          </a:p>
          <a:p>
            <a:pPr eaLnBrk="1" hangingPunct="1"/>
            <a:r>
              <a:rPr lang="ru-RU" sz="1600" smtClean="0"/>
              <a:t>Поздно ложиться и вставать</a:t>
            </a:r>
          </a:p>
          <a:p>
            <a:pPr eaLnBrk="1" hangingPunct="1"/>
            <a:r>
              <a:rPr lang="ru-RU" sz="1600" smtClean="0"/>
              <a:t>Быть раздражительным</a:t>
            </a:r>
          </a:p>
          <a:p>
            <a:pPr eaLnBrk="1" hangingPunct="1"/>
            <a:r>
              <a:rPr lang="ru-RU" sz="1600" smtClean="0"/>
              <a:t>Терять чувство юмора</a:t>
            </a:r>
          </a:p>
          <a:p>
            <a:pPr eaLnBrk="1" hangingPunct="1"/>
            <a:r>
              <a:rPr lang="ru-RU" sz="1600" smtClean="0"/>
              <a:t>Унывать, сердиться, обижаться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>
                <a:solidFill>
                  <a:srgbClr val="FF0000"/>
                </a:solidFill>
              </a:rPr>
              <a:t>Я здоровье берегу.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Сам себе я помогу!</a:t>
            </a:r>
          </a:p>
        </p:txBody>
      </p:sp>
      <p:pic>
        <p:nvPicPr>
          <p:cNvPr id="15363" name="Picture 9" descr="я здоровье берегу"/>
          <p:cNvPicPr>
            <a:picLocks noChangeAspect="1" noChangeArrowheads="1"/>
          </p:cNvPicPr>
          <p:nvPr/>
        </p:nvPicPr>
        <p:blipFill>
          <a:blip r:embed="rId2" cstate="print"/>
          <a:srcRect b="-9360"/>
          <a:stretch>
            <a:fillRect/>
          </a:stretch>
        </p:blipFill>
        <p:spPr bwMode="auto">
          <a:xfrm>
            <a:off x="611188" y="1455738"/>
            <a:ext cx="7488237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  <a:t>Привычки </a:t>
            </a:r>
            <a:endParaRPr lang="ru-RU" dirty="0">
              <a:solidFill>
                <a:schemeClr val="bg2">
                  <a:lumMod val="20000"/>
                  <a:lumOff val="80000"/>
                </a:schemeClr>
              </a:solidFill>
              <a:effectLst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   Полезные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       Вредные </a:t>
            </a:r>
            <a:endParaRPr lang="ru-RU" dirty="0"/>
          </a:p>
        </p:txBody>
      </p:sp>
      <p:pic>
        <p:nvPicPr>
          <p:cNvPr id="7" name="Picture 8" descr="Картинка 61 из 71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1" y="1988841"/>
            <a:ext cx="1152128" cy="1453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Картинка 65 из 23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2132856"/>
            <a:ext cx="182775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фрукты и овощ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645024"/>
            <a:ext cx="2051720" cy="1355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C:\Users\User\Desktop\Рисунок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2564904"/>
            <a:ext cx="1977075" cy="1484015"/>
          </a:xfrm>
          <a:prstGeom prst="rect">
            <a:avLst/>
          </a:prstGeom>
          <a:noFill/>
        </p:spPr>
      </p:pic>
      <p:pic>
        <p:nvPicPr>
          <p:cNvPr id="12" name="Picture 2" descr="C:\Users\User\Desktop\Рисунок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99784" y="2564904"/>
            <a:ext cx="1944216" cy="1459438"/>
          </a:xfrm>
          <a:prstGeom prst="rect">
            <a:avLst/>
          </a:prstGeom>
          <a:noFill/>
        </p:spPr>
      </p:pic>
      <p:pic>
        <p:nvPicPr>
          <p:cNvPr id="13" name="Picture 4" descr="режим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43608" y="5067094"/>
            <a:ext cx="1979712" cy="1790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0" descr="sports дети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67744" y="3645024"/>
            <a:ext cx="1728192" cy="1327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AutoShape 2" descr="http://im0-tub-ru.yandex.net/i?id=457619661-31-72&amp;n=21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9" name="Picture 3" descr="C:\Users\Макаркины\Pictures\сигарета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76056" y="4149080"/>
            <a:ext cx="1735873" cy="1152128"/>
          </a:xfrm>
          <a:prstGeom prst="rect">
            <a:avLst/>
          </a:prstGeom>
          <a:noFill/>
        </p:spPr>
      </p:pic>
      <p:pic>
        <p:nvPicPr>
          <p:cNvPr id="9220" name="Picture 4" descr="C:\Users\Макаркины\Downloads\Новая папка\i (6)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08304" y="4077072"/>
            <a:ext cx="1835696" cy="1268914"/>
          </a:xfrm>
          <a:prstGeom prst="rect">
            <a:avLst/>
          </a:prstGeom>
          <a:noFill/>
        </p:spPr>
      </p:pic>
      <p:pic>
        <p:nvPicPr>
          <p:cNvPr id="9221" name="Picture 5" descr="C:\Users\Макаркины\Downloads\Новая папка\i (1)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04048" y="5429250"/>
            <a:ext cx="1905000" cy="1428750"/>
          </a:xfrm>
          <a:prstGeom prst="rect">
            <a:avLst/>
          </a:prstGeom>
          <a:noFill/>
        </p:spPr>
      </p:pic>
      <p:pic>
        <p:nvPicPr>
          <p:cNvPr id="9222" name="Picture 6" descr="C:\Users\Макаркины\Downloads\Новая папка\i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53300" y="5429250"/>
            <a:ext cx="17907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20675"/>
            <a:ext cx="8172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FF9900"/>
                </a:solidFill>
              </a:rPr>
              <a:t> </a:t>
            </a:r>
            <a:r>
              <a:rPr lang="ru-RU" sz="60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lt"/>
              </a:rPr>
              <a:t> </a:t>
            </a:r>
            <a:r>
              <a:rPr lang="ru-RU" sz="8000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lt"/>
              </a:rPr>
              <a:t>Обжора</a:t>
            </a:r>
            <a:endParaRPr lang="ru-RU" sz="8000" dirty="0" smtClean="0"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+mn-lt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600200"/>
            <a:ext cx="8229600" cy="4708525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10244" name="Picture 4" descr="srdvd348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057400"/>
            <a:ext cx="32385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348880"/>
            <a:ext cx="3402013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808" y="381000"/>
            <a:ext cx="5472608" cy="1295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7200" dirty="0" smtClean="0">
                <a:solidFill>
                  <a:srgbClr val="993300"/>
                </a:solidFill>
              </a:rPr>
              <a:t>    </a:t>
            </a:r>
            <a:r>
              <a:rPr lang="ru-RU" sz="7200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lt"/>
              </a:rPr>
              <a:t>Неряха</a:t>
            </a:r>
            <a:endParaRPr lang="ru-RU" sz="7200" dirty="0" smtClean="0"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+mn-lt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11268" name="Picture 4" descr="1151760644_8288343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3131840" cy="2874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User\Desktop\801301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5950" y="2057400"/>
            <a:ext cx="3448050" cy="4800600"/>
          </a:xfrm>
          <a:prstGeom prst="rect">
            <a:avLst/>
          </a:prstGeom>
          <a:noFill/>
        </p:spPr>
      </p:pic>
      <p:pic>
        <p:nvPicPr>
          <p:cNvPr id="6" name="Picture 2" descr="C:\Users\User\Desktop\imgFu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3068960"/>
            <a:ext cx="2826324" cy="378904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smtClean="0">
                <a:solidFill>
                  <a:srgbClr val="CC3300"/>
                </a:solidFill>
              </a:rPr>
              <a:t/>
            </a:r>
            <a:br>
              <a:rPr lang="ru-RU" sz="6600" smtClean="0">
                <a:solidFill>
                  <a:srgbClr val="CC3300"/>
                </a:solidFill>
              </a:rPr>
            </a:br>
            <a:endParaRPr lang="ru-RU" sz="6600" smtClean="0">
              <a:solidFill>
                <a:srgbClr val="CC33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81000" y="1371600"/>
            <a:ext cx="82234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0" lang="ru-RU" sz="7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Вредные </a:t>
            </a:r>
          </a:p>
          <a:p>
            <a:pPr algn="ctr"/>
            <a:r>
              <a:rPr kumimoji="0" lang="ru-RU" sz="7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привычки-клички</a:t>
            </a:r>
            <a:endParaRPr kumimoji="0" lang="ru-RU" sz="72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8003232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lt"/>
              </a:rPr>
              <a:t>Ложь и обман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340769"/>
            <a:ext cx="8223250" cy="473777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ru-RU" b="1" dirty="0" smtClean="0"/>
              <a:t> </a:t>
            </a:r>
            <a:r>
              <a:rPr lang="ru-RU" sz="4000" b="1" dirty="0" smtClean="0">
                <a:solidFill>
                  <a:srgbClr val="CC3300"/>
                </a:solidFill>
              </a:rPr>
              <a:t>Запомните пословицы:</a:t>
            </a:r>
          </a:p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chemeClr val="tx2">
                    <a:lumMod val="10000"/>
                  </a:schemeClr>
                </a:solidFill>
              </a:rPr>
              <a:t>На обмане далеко не уедешь.</a:t>
            </a:r>
          </a:p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chemeClr val="tx2">
                    <a:lumMod val="10000"/>
                  </a:schemeClr>
                </a:solidFill>
              </a:rPr>
              <a:t>Ложь дружбу губит.</a:t>
            </a:r>
          </a:p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chemeClr val="tx2">
                    <a:lumMod val="10000"/>
                  </a:schemeClr>
                </a:solidFill>
              </a:rPr>
              <a:t>Маленькая ложь за собою большую ведёт.</a:t>
            </a:r>
          </a:p>
          <a:p>
            <a:pPr marL="0" lvl="0" indent="0" algn="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504950" algn="l"/>
              </a:tabLst>
            </a:pP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Ничего на свете нет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504950" algn="l"/>
              </a:tabLst>
            </a:pP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надолго можно скрыть.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504950" algn="l"/>
              </a:tabLst>
            </a:pP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поэтому не стоит 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504950" algn="l"/>
              </a:tabLst>
            </a:pPr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Всем неправду говорить.</a:t>
            </a:r>
            <a:endParaRPr lang="ru-RU" sz="4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ru-RU" sz="4000" b="1" dirty="0" smtClean="0">
              <a:solidFill>
                <a:srgbClr val="9933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</p:txBody>
      </p:sp>
      <p:pic>
        <p:nvPicPr>
          <p:cNvPr id="14340" name="Picture 4" descr="0_8c17_3ce6e5eb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3695700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0000039960-preview"/>
          <p:cNvPicPr>
            <a:picLocks noChangeAspect="1" noChangeArrowheads="1"/>
          </p:cNvPicPr>
          <p:nvPr/>
        </p:nvPicPr>
        <p:blipFill>
          <a:blip r:embed="rId3" cstate="print"/>
          <a:srcRect b="11787"/>
          <a:stretch>
            <a:fillRect/>
          </a:stretch>
        </p:blipFill>
        <p:spPr bwMode="auto">
          <a:xfrm>
            <a:off x="4114800" y="304800"/>
            <a:ext cx="47244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2571-l1"/>
          <p:cNvPicPr>
            <a:picLocks noChangeAspect="1" noChangeArrowheads="1"/>
          </p:cNvPicPr>
          <p:nvPr/>
        </p:nvPicPr>
        <p:blipFill>
          <a:blip r:embed="rId4" cstate="print"/>
          <a:srcRect t="15044" b="16519"/>
          <a:stretch>
            <a:fillRect/>
          </a:stretch>
        </p:blipFill>
        <p:spPr bwMode="auto">
          <a:xfrm>
            <a:off x="2895600" y="3505200"/>
            <a:ext cx="27590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3276600"/>
            <a:ext cx="3048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0"/>
            <a:ext cx="8805738" cy="6858000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6000" b="1" dirty="0" smtClean="0">
                <a:solidFill>
                  <a:srgbClr val="FF0066"/>
                </a:solidFill>
              </a:rPr>
              <a:t>  Это полезно помнить!</a:t>
            </a:r>
          </a:p>
          <a:p>
            <a:pPr marL="274320" indent="-274320" fontAlgn="auto">
              <a:spcAft>
                <a:spcPts val="0"/>
              </a:spcAft>
              <a:buNone/>
              <a:defRPr/>
            </a:pPr>
            <a:r>
              <a:rPr lang="ru-RU" sz="3200" b="1" dirty="0" smtClean="0"/>
              <a:t>1. Для ухода за носом существует носовой платок, его надо всегда носить с собой.</a:t>
            </a:r>
          </a:p>
          <a:p>
            <a:pPr marL="274320" indent="-274320" fontAlgn="auto">
              <a:spcAft>
                <a:spcPts val="0"/>
              </a:spcAft>
              <a:buNone/>
              <a:defRPr/>
            </a:pPr>
            <a:r>
              <a:rPr lang="ru-RU" sz="3200" b="1" dirty="0" smtClean="0"/>
              <a:t>2. Ногти необходимо один раз в неделю постригать ножницами.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504950" algn="l"/>
              </a:tabLst>
            </a:pPr>
            <a:r>
              <a:rPr lang="ru-RU" sz="3200" b="1" dirty="0" smtClean="0"/>
              <a:t>3. Остатки пищи между зубами удаляют зубочисткой.</a:t>
            </a:r>
            <a:r>
              <a:rPr lang="ru-RU" sz="3200" dirty="0" smtClean="0"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lvl="0" indent="0" algn="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504950" algn="l"/>
              </a:tabLst>
            </a:pPr>
            <a:r>
              <a:rPr lang="ru-RU" sz="3600" dirty="0" smtClean="0">
                <a:solidFill>
                  <a:schemeClr val="bg2">
                    <a:lumMod val="40000"/>
                    <a:lumOff val="60000"/>
                  </a:schemeClr>
                </a:solidFill>
                <a:ea typeface="Calibri" pitchFamily="34" charset="0"/>
                <a:cs typeface="Times New Roman" pitchFamily="18" charset="0"/>
              </a:rPr>
              <a:t>Пальцем ковырять в носу –</a:t>
            </a:r>
            <a:endParaRPr lang="ru-RU" sz="3600" dirty="0" smtClean="0">
              <a:solidFill>
                <a:schemeClr val="bg2">
                  <a:lumMod val="40000"/>
                  <a:lumOff val="60000"/>
                </a:schemeClr>
              </a:solidFill>
              <a:cs typeface="Arial" pitchFamily="34" charset="0"/>
            </a:endParaRP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504950" algn="l"/>
              </a:tabLst>
            </a:pPr>
            <a:r>
              <a:rPr lang="ru-RU" sz="3600" dirty="0" smtClean="0">
                <a:solidFill>
                  <a:schemeClr val="bg2">
                    <a:lumMod val="40000"/>
                    <a:lumOff val="60000"/>
                  </a:schemeClr>
                </a:solidFill>
                <a:ea typeface="Calibri" pitchFamily="34" charset="0"/>
                <a:cs typeface="Times New Roman" pitchFamily="18" charset="0"/>
              </a:rPr>
              <a:t>Это очень дурно</a:t>
            </a:r>
            <a:endParaRPr lang="ru-RU" sz="3600" dirty="0" smtClean="0">
              <a:solidFill>
                <a:schemeClr val="bg2">
                  <a:lumMod val="40000"/>
                  <a:lumOff val="60000"/>
                </a:schemeClr>
              </a:solidFill>
              <a:cs typeface="Arial" pitchFamily="34" charset="0"/>
            </a:endParaRP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504950" algn="l"/>
              </a:tabLst>
            </a:pPr>
            <a:r>
              <a:rPr lang="ru-RU" sz="3600" dirty="0" smtClean="0">
                <a:solidFill>
                  <a:schemeClr val="bg2">
                    <a:lumMod val="40000"/>
                    <a:lumOff val="60000"/>
                  </a:schemeClr>
                </a:solidFill>
                <a:ea typeface="Calibri" pitchFamily="34" charset="0"/>
                <a:cs typeface="Times New Roman" pitchFamily="18" charset="0"/>
              </a:rPr>
              <a:t>Можно выпачкать костюм, </a:t>
            </a:r>
            <a:endParaRPr lang="ru-RU" sz="3600" dirty="0" smtClean="0">
              <a:solidFill>
                <a:schemeClr val="bg2">
                  <a:lumMod val="40000"/>
                  <a:lumOff val="60000"/>
                </a:schemeClr>
              </a:solidFill>
              <a:cs typeface="Arial" pitchFamily="34" charset="0"/>
            </a:endParaRP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504950" algn="l"/>
              </a:tabLst>
            </a:pPr>
            <a:r>
              <a:rPr lang="ru-RU" sz="3600" dirty="0" smtClean="0">
                <a:solidFill>
                  <a:schemeClr val="bg2">
                    <a:lumMod val="40000"/>
                    <a:lumOff val="60000"/>
                  </a:schemeClr>
                </a:solidFill>
                <a:ea typeface="Calibri" pitchFamily="34" charset="0"/>
                <a:cs typeface="Times New Roman" pitchFamily="18" charset="0"/>
              </a:rPr>
              <a:t>Да и некультурно.</a:t>
            </a:r>
            <a:endParaRPr lang="ru-RU" sz="3600" dirty="0" smtClean="0">
              <a:solidFill>
                <a:schemeClr val="bg2">
                  <a:lumMod val="40000"/>
                  <a:lumOff val="60000"/>
                </a:schemeClr>
              </a:solidFill>
              <a:cs typeface="Arial" pitchFamily="34" charset="0"/>
            </a:endParaRPr>
          </a:p>
          <a:p>
            <a:pPr marL="274320" indent="-274320" fontAlgn="auto">
              <a:spcAft>
                <a:spcPts val="0"/>
              </a:spcAft>
              <a:buNone/>
              <a:defRPr/>
            </a:pPr>
            <a:endParaRPr lang="ru-RU" b="1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rPr>
              <a:t>Слова-паразиты</a:t>
            </a:r>
            <a:endParaRPr lang="ru-RU" sz="6000" dirty="0">
              <a:solidFill>
                <a:schemeClr val="accent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4716016" cy="4709160"/>
          </a:xfrm>
        </p:spPr>
        <p:txBody>
          <a:bodyPr>
            <a:normAutofit/>
          </a:bodyPr>
          <a:lstStyle/>
          <a:p>
            <a:pPr marL="0" indent="136525">
              <a:buNone/>
            </a:pPr>
            <a:r>
              <a:rPr lang="ru-RU" sz="3200" dirty="0" smtClean="0"/>
              <a:t>   Самые безобидные вредные привычки -это употребление в речи слов-паразитов, нецензурные выражения, сплевывание на пол и привычка грызть карандаш или ручку.</a:t>
            </a:r>
            <a:endParaRPr lang="ru-RU" sz="3200" dirty="0"/>
          </a:p>
        </p:txBody>
      </p:sp>
      <p:pic>
        <p:nvPicPr>
          <p:cNvPr id="5" name="Содержимое 4" descr="image"/>
          <p:cNvPicPr>
            <a:picLocks noGrp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628800"/>
            <a:ext cx="413995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203</TotalTime>
  <Words>421</Words>
  <Application>Microsoft Office PowerPoint</Application>
  <PresentationFormat>Экран (4:3)</PresentationFormat>
  <Paragraphs>82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Полезные и вредные привычки</vt:lpstr>
      <vt:lpstr>Привычки </vt:lpstr>
      <vt:lpstr>  Обжора</vt:lpstr>
      <vt:lpstr>    Неряха</vt:lpstr>
      <vt:lpstr> </vt:lpstr>
      <vt:lpstr>Ложь и обман</vt:lpstr>
      <vt:lpstr> </vt:lpstr>
      <vt:lpstr> </vt:lpstr>
      <vt:lpstr>Слова-паразиты</vt:lpstr>
      <vt:lpstr>Помни!</vt:lpstr>
      <vt:lpstr>Последствия</vt:lpstr>
      <vt:lpstr>Игровая зависимость</vt:lpstr>
      <vt:lpstr>Игровая зависимость</vt:lpstr>
      <vt:lpstr>Телевизионная зависимость</vt:lpstr>
      <vt:lpstr>Интернет-зависимость </vt:lpstr>
      <vt:lpstr>    Умей сказать : «Н Е Т!»</vt:lpstr>
      <vt:lpstr>Здоровье береги как ценный клад</vt:lpstr>
      <vt:lpstr>Я здоровье берегу. Сам себе я помогу!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и вредные привычки</dc:title>
  <dc:creator>Макаркины</dc:creator>
  <cp:lastModifiedBy>User</cp:lastModifiedBy>
  <cp:revision>21</cp:revision>
  <dcterms:created xsi:type="dcterms:W3CDTF">2013-04-06T16:36:34Z</dcterms:created>
  <dcterms:modified xsi:type="dcterms:W3CDTF">2018-02-08T15:24:52Z</dcterms:modified>
</cp:coreProperties>
</file>