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897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600BD1-76FC-4BF1-9699-4CEE3A34CE7D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22311-B660-408A-854C-EC9941D64B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941D79-4156-44AD-8EDA-5320AB5EB7AF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364A42-8F4E-458F-B5CC-CE24E9D9741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382C0F-186D-44C5-A06C-AFBCE0992A71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0FD1A-A8D7-4990-971C-245C3551A45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5128C3-32EA-4374-9455-E3896DCB61AE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4710C-E3F9-4C65-8F9E-E7D7A2FA9DF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DC60F3-5662-4E48-9FC6-9A06F537991C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F29B2-63A6-4734-B817-798C0618A8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1E8F48-6999-4B39-A0BA-1B1D7F0148E1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51438-7602-4873-94B7-36E17FB994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62B8CA-EB1D-43AB-8721-4669F7948FFB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71091-2337-48D7-9FC5-A8F3B77202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8385FA-2421-4B6E-84DC-AF29D1CD5369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093B35-C308-46A0-85CA-145726CA69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4E4F79-EF8D-414F-9F94-36B6699B2A93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A8B66A-4D29-49D3-8285-61BD292376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288384-CCF4-4389-BBE0-01C81974FDED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2BE7EB-8D22-4FDC-BA56-28C1CAC3633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386C84-E160-4F0C-89B5-6331C4CDBCFF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7EFDBA6-6106-4A47-B787-FC9D3EE1D11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C57F88F-959B-486A-86DA-860C215D2FC5}" type="datetimeFigureOut">
              <a:rPr lang="ru-RU" smtClean="0"/>
              <a:pPr>
                <a:defRPr/>
              </a:pPr>
              <a:t>23.03.2018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332AB7C-CCBE-400B-B6EF-51BE5ECF45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y-english-dictionary.com/" TargetMode="External"/><Relationship Id="rId3" Type="http://schemas.openxmlformats.org/officeDocument/2006/relationships/hyperlink" Target="http://edition.englishclub.com/survival/grocery-shopping/" TargetMode="External"/><Relationship Id="rId7" Type="http://schemas.openxmlformats.org/officeDocument/2006/relationships/hyperlink" Target="http://www.bbc.co.uk/russian/learning_english/" TargetMode="External"/><Relationship Id="rId2" Type="http://schemas.openxmlformats.org/officeDocument/2006/relationships/hyperlink" Target="http://list-english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ritishcouncil.org/learnenglish" TargetMode="External"/><Relationship Id="rId5" Type="http://schemas.openxmlformats.org/officeDocument/2006/relationships/hyperlink" Target="http://english03.ru/" TargetMode="External"/><Relationship Id="rId4" Type="http://schemas.openxmlformats.org/officeDocument/2006/relationships/hyperlink" Target="http://englishtips.org/" TargetMode="External"/><Relationship Id="rId9" Type="http://schemas.openxmlformats.org/officeDocument/2006/relationships/hyperlink" Target="http://www.englishforkids.ru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hyperlink" Target="http://real-english.com/" TargetMode="External"/><Relationship Id="rId7" Type="http://schemas.openxmlformats.org/officeDocument/2006/relationships/hyperlink" Target="http://www.alleng.ru/" TargetMode="External"/><Relationship Id="rId2" Type="http://schemas.openxmlformats.org/officeDocument/2006/relationships/hyperlink" Target="http://englishschool12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flaga.ru/" TargetMode="External"/><Relationship Id="rId5" Type="http://schemas.openxmlformats.org/officeDocument/2006/relationships/hyperlink" Target="http://www.study.ru/" TargetMode="External"/><Relationship Id="rId4" Type="http://schemas.openxmlformats.org/officeDocument/2006/relationships/hyperlink" Target="http://www.toefl.ru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://english.freevar.com/main/index.php?option=com_frontpage&amp;Itemid=1" TargetMode="External"/><Relationship Id="rId7" Type="http://schemas.openxmlformats.org/officeDocument/2006/relationships/hyperlink" Target="http://chatroulette.com/" TargetMode="External"/><Relationship Id="rId2" Type="http://schemas.openxmlformats.org/officeDocument/2006/relationships/hyperlink" Target="http://www.efl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bc-english-grammar.com/1/vid.htm" TargetMode="External"/><Relationship Id="rId5" Type="http://schemas.openxmlformats.org/officeDocument/2006/relationships/hyperlink" Target="http://abc-english-grammar.com/" TargetMode="External"/><Relationship Id="rId4" Type="http://schemas.openxmlformats.org/officeDocument/2006/relationships/hyperlink" Target="http://infoenglish.info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lllo.org/" TargetMode="External"/><Relationship Id="rId3" Type="http://schemas.openxmlformats.org/officeDocument/2006/relationships/hyperlink" Target="http://www.englisch-hilfen.de/en/inhalt_grammar.htm" TargetMode="External"/><Relationship Id="rId7" Type="http://schemas.openxmlformats.org/officeDocument/2006/relationships/hyperlink" Target="http://www.eslpod.com/website/index_new.html" TargetMode="External"/><Relationship Id="rId2" Type="http://schemas.openxmlformats.org/officeDocument/2006/relationships/hyperlink" Target="http://www.learn-english-onlin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ssons.englishgrammar101.com/EnglishGrammar101/Foreword.aspx" TargetMode="External"/><Relationship Id="rId11" Type="http://schemas.openxmlformats.org/officeDocument/2006/relationships/image" Target="../media/image27.jpeg"/><Relationship Id="rId5" Type="http://schemas.openxmlformats.org/officeDocument/2006/relationships/hyperlink" Target="http://www.qstudy.ru/cgi-bin/archiv.pl" TargetMode="External"/><Relationship Id="rId10" Type="http://schemas.openxmlformats.org/officeDocument/2006/relationships/hyperlink" Target="http://www.englishexercises.org/" TargetMode="External"/><Relationship Id="rId4" Type="http://schemas.openxmlformats.org/officeDocument/2006/relationships/hyperlink" Target="http://www.njnj.ru/" TargetMode="External"/><Relationship Id="rId9" Type="http://schemas.openxmlformats.org/officeDocument/2006/relationships/hyperlink" Target="http://www.efl.ru/links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../&#1052;&#1086;&#1080;%20&#1076;&#1086;&#1082;&#1091;&#1084;&#1077;&#1085;&#1090;&#1099;/&#1047;&#1072;&#1075;&#1088;&#1091;&#1079;&#1082;&#1080;/stranovedcheskaya_olimp(1).doc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andia.ru/text/category/gosudarstvennie_standarti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1Za-Nu2XW4" TargetMode="External"/><Relationship Id="rId2" Type="http://schemas.openxmlformats.org/officeDocument/2006/relationships/hyperlink" Target="1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vk.com/endail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2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3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4.mp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80174" cy="309634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социокультурного компонента в изучении английского  языка согласно ФГОС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Фильмы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2294" name="Picture 6" descr="C:\Documents and Settings\User\Рабочий стол\конференция\mgzbbGMHlf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3456384" cy="2592288"/>
          </a:xfrm>
          <a:prstGeom prst="rect">
            <a:avLst/>
          </a:prstGeom>
          <a:noFill/>
        </p:spPr>
      </p:pic>
      <p:pic>
        <p:nvPicPr>
          <p:cNvPr id="12295" name="Picture 7" descr="C:\Documents and Settings\User\Рабочий стол\конференция\z_42a4bb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3749297" cy="2592288"/>
          </a:xfrm>
          <a:prstGeom prst="rect">
            <a:avLst/>
          </a:prstGeom>
          <a:noFill/>
        </p:spPr>
      </p:pic>
      <p:pic>
        <p:nvPicPr>
          <p:cNvPr id="12298" name="Picture 10" descr="C:\Documents and Settings\User\Рабочий стол\конференция\RhzOwApgn3c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933056"/>
            <a:ext cx="2395416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C:\Documents and Settings\User\Рабочий стол\конференция\6bIgyz9zPh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2520280" cy="3658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6" name="Picture 4" descr="C:\Documents and Settings\User\Рабочий стол\конференция\fxyphmxoXP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844824"/>
            <a:ext cx="2520280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Англоязычная пресса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457200" y="6308725"/>
            <a:ext cx="8229600" cy="5492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9" name="Picture 7" descr="C:\Documents and Settings\User\Рабочий стол\конференция\bgB2jLuOcDo.jpg"/>
          <p:cNvPicPr>
            <a:picLocks noChangeAspect="1" noChangeArrowheads="1"/>
          </p:cNvPicPr>
          <p:nvPr/>
        </p:nvPicPr>
        <p:blipFill>
          <a:blip r:embed="rId4" cstate="print"/>
          <a:srcRect l="59880"/>
          <a:stretch>
            <a:fillRect/>
          </a:stretch>
        </p:blipFill>
        <p:spPr bwMode="auto">
          <a:xfrm>
            <a:off x="3059832" y="2204864"/>
            <a:ext cx="3015943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86409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Список бесплатных сайтов для тех, кто изучает английский язык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84576"/>
          </a:xfrm>
        </p:spPr>
        <p:txBody>
          <a:bodyPr>
            <a:normAutofit fontScale="70000" lnSpcReduction="20000"/>
          </a:bodyPr>
          <a:lstStyle/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2" tooltip="http://englishtips.org/"/>
              </a:rPr>
              <a:t>list-english.ru</a:t>
            </a:r>
            <a:r>
              <a:rPr lang="ru-RU" u="sng" dirty="0" smtClean="0">
                <a:solidFill>
                  <a:schemeClr val="tx2"/>
                </a:solidFill>
                <a:hlinkClick r:id="rId2" tooltip="http://englishtips.org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 подборка и классификация материалов по изучению английского: словари </a:t>
            </a:r>
            <a:r>
              <a:rPr lang="ru-RU" dirty="0" err="1" smtClean="0">
                <a:solidFill>
                  <a:schemeClr val="tx2"/>
                </a:solidFill>
              </a:rPr>
              <a:t>онлайн</a:t>
            </a:r>
            <a:r>
              <a:rPr lang="ru-RU" dirty="0" smtClean="0">
                <a:solidFill>
                  <a:schemeClr val="tx2"/>
                </a:solidFill>
              </a:rPr>
              <a:t>, школы, форумы,   тесты, школьные учебники, видео курсы, игры, программы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u="sng" dirty="0" smtClean="0">
                <a:solidFill>
                  <a:schemeClr val="tx2"/>
                </a:solidFill>
                <a:hlinkClick r:id="rId3"/>
              </a:rPr>
              <a:t>edition.englishclub.com/survival/grocery-shopping/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 </a:t>
            </a:r>
            <a:r>
              <a:rPr lang="en-US" dirty="0" smtClean="0">
                <a:solidFill>
                  <a:schemeClr val="tx2"/>
                </a:solidFill>
              </a:rPr>
              <a:t>–</a:t>
            </a:r>
            <a:r>
              <a:rPr lang="ru-RU" dirty="0" smtClean="0">
                <a:solidFill>
                  <a:schemeClr val="tx2"/>
                </a:solidFill>
              </a:rPr>
              <a:t>англоязычный сайт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r>
              <a:rPr lang="ru-RU" dirty="0" smtClean="0">
                <a:solidFill>
                  <a:schemeClr val="tx2"/>
                </a:solidFill>
              </a:rPr>
              <a:t>Разделы для учителей и тех, кто изучает английский язык.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4" tooltip="http://englishtips.org/"/>
              </a:rPr>
              <a:t>englishtips.org</a:t>
            </a:r>
            <a:r>
              <a:rPr lang="ru-RU" u="sng" dirty="0" smtClean="0">
                <a:solidFill>
                  <a:schemeClr val="tx2"/>
                </a:solidFill>
                <a:hlinkClick r:id="rId4" tooltip="http://englishtips.org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 учебники и книги для скачки. Хорошо работает поисковая система.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/>
                </a:solidFill>
                <a:hlinkClick r:id="rId5"/>
              </a:rPr>
              <a:t>english03.ru</a:t>
            </a:r>
            <a:r>
              <a:rPr lang="ru-RU" dirty="0" smtClean="0">
                <a:solidFill>
                  <a:schemeClr val="tx2"/>
                </a:solidFill>
              </a:rPr>
              <a:t> сайт самоучитель-справочник по учебнику </a:t>
            </a:r>
            <a:r>
              <a:rPr lang="ru-RU" b="1" dirty="0" err="1" smtClean="0">
                <a:solidFill>
                  <a:schemeClr val="tx2"/>
                </a:solidFill>
              </a:rPr>
              <a:t>Raymond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Murphy</a:t>
            </a:r>
            <a:r>
              <a:rPr lang="ru-RU" b="1" dirty="0" smtClean="0">
                <a:solidFill>
                  <a:schemeClr val="tx2"/>
                </a:solidFill>
              </a:rPr>
              <a:t> "</a:t>
            </a:r>
            <a:r>
              <a:rPr lang="ru-RU" b="1" dirty="0" err="1" smtClean="0">
                <a:solidFill>
                  <a:schemeClr val="tx2"/>
                </a:solidFill>
              </a:rPr>
              <a:t>Essential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Grammar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in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Use</a:t>
            </a:r>
            <a:r>
              <a:rPr lang="ru-RU" b="1" dirty="0" smtClean="0">
                <a:solidFill>
                  <a:schemeClr val="tx2"/>
                </a:solidFill>
              </a:rPr>
              <a:t>" (красный </a:t>
            </a:r>
            <a:r>
              <a:rPr lang="ru-RU" b="1" dirty="0" err="1" smtClean="0">
                <a:solidFill>
                  <a:schemeClr val="tx2"/>
                </a:solidFill>
              </a:rPr>
              <a:t>Мерфи</a:t>
            </a:r>
            <a:r>
              <a:rPr lang="ru-RU" b="1" dirty="0" smtClean="0">
                <a:solidFill>
                  <a:schemeClr val="tx2"/>
                </a:solidFill>
              </a:rPr>
              <a:t>)</a:t>
            </a:r>
            <a:r>
              <a:rPr lang="ru-RU" dirty="0" smtClean="0">
                <a:solidFill>
                  <a:schemeClr val="tx2"/>
                </a:solidFill>
              </a:rPr>
              <a:t> и </a:t>
            </a:r>
            <a:r>
              <a:rPr lang="ru-RU" b="1" dirty="0" smtClean="0">
                <a:solidFill>
                  <a:schemeClr val="tx2"/>
                </a:solidFill>
              </a:rPr>
              <a:t>видео разговорник</a:t>
            </a:r>
            <a:r>
              <a:rPr lang="ru-RU" dirty="0" smtClean="0">
                <a:solidFill>
                  <a:schemeClr val="tx2"/>
                </a:solidFill>
              </a:rPr>
              <a:t> английского языка.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u="sng" dirty="0" smtClean="0">
                <a:solidFill>
                  <a:schemeClr val="tx2"/>
                </a:solidFill>
                <a:hlinkClick r:id="rId6" tooltip="http://www.britishcouncil.org/learnenglish"/>
              </a:rPr>
              <a:t>britishcouncil.org/</a:t>
            </a:r>
            <a:r>
              <a:rPr lang="en-US" u="sng" dirty="0" err="1" smtClean="0">
                <a:solidFill>
                  <a:schemeClr val="tx2"/>
                </a:solidFill>
                <a:hlinkClick r:id="rId6" tooltip="http://www.britishcouncil.org/learnenglish"/>
              </a:rPr>
              <a:t>learnenglish</a:t>
            </a:r>
            <a:r>
              <a:rPr lang="en-US" dirty="0" smtClean="0">
                <a:solidFill>
                  <a:schemeClr val="tx2"/>
                </a:solidFill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сайт Британского Совета</a:t>
            </a:r>
            <a:r>
              <a:rPr lang="en-US" dirty="0" smtClean="0">
                <a:solidFill>
                  <a:schemeClr val="tx2"/>
                </a:solidFill>
              </a:rPr>
              <a:t>.  </a:t>
            </a:r>
            <a:r>
              <a:rPr lang="ru-RU" dirty="0" smtClean="0">
                <a:solidFill>
                  <a:schemeClr val="tx2"/>
                </a:solidFill>
              </a:rPr>
              <a:t>Прекрасные темы (podcast-радиопрограмма, которая может быть загружена из интернета) с возможностью скачать бесплатно. Тесты, грамматика, игры, детское.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u="sng" dirty="0" err="1" smtClean="0">
                <a:solidFill>
                  <a:schemeClr val="tx2"/>
                </a:solidFill>
                <a:hlinkClick r:id="rId7" tooltip="http://www.bbc.co.uk/russian/learning_english/"/>
              </a:rPr>
              <a:t>bbc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.</a:t>
            </a:r>
            <a:r>
              <a:rPr lang="en-US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co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.</a:t>
            </a:r>
            <a:r>
              <a:rPr lang="en-US" u="sng" dirty="0" err="1" smtClean="0">
                <a:solidFill>
                  <a:schemeClr val="tx2"/>
                </a:solidFill>
                <a:hlinkClick r:id="rId7" tooltip="http://www.bbc.co.uk/russian/learning_english/"/>
              </a:rPr>
              <a:t>uk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/</a:t>
            </a:r>
            <a:r>
              <a:rPr lang="en-US" u="sng" dirty="0" err="1" smtClean="0">
                <a:solidFill>
                  <a:schemeClr val="tx2"/>
                </a:solidFill>
                <a:hlinkClick r:id="rId7" tooltip="http://www.bbc.co.uk/russian/learning_english/"/>
              </a:rPr>
              <a:t>russian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/</a:t>
            </a:r>
            <a:r>
              <a:rPr lang="en-US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learning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_</a:t>
            </a:r>
            <a:r>
              <a:rPr lang="en-US" u="sng" dirty="0" err="1" smtClean="0">
                <a:solidFill>
                  <a:schemeClr val="tx2"/>
                </a:solidFill>
                <a:hlinkClick r:id="rId7" tooltip="http://www.bbc.co.uk/russian/learning_english/"/>
              </a:rPr>
              <a:t>english</a:t>
            </a:r>
            <a:r>
              <a:rPr lang="ru-RU" u="sng" dirty="0" smtClean="0">
                <a:solidFill>
                  <a:schemeClr val="tx2"/>
                </a:solidFill>
                <a:hlinkClick r:id="rId7" tooltip="http://www.bbc.co.uk/russian/learning_english/"/>
              </a:rPr>
              <a:t>/</a:t>
            </a:r>
            <a:r>
              <a:rPr lang="en-US" dirty="0" smtClean="0">
                <a:solidFill>
                  <a:schemeClr val="tx2"/>
                </a:solidFill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 Разнообразные  материалы для изучения современного, живого языка.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u="sng" dirty="0" smtClean="0">
                <a:solidFill>
                  <a:schemeClr val="tx2"/>
                </a:solidFill>
                <a:hlinkClick r:id="rId8"/>
              </a:rPr>
              <a:t>my</a:t>
            </a:r>
            <a:r>
              <a:rPr lang="ru-RU" u="sng" dirty="0" smtClean="0">
                <a:solidFill>
                  <a:schemeClr val="tx2"/>
                </a:solidFill>
                <a:hlinkClick r:id="rId8"/>
              </a:rPr>
              <a:t>-</a:t>
            </a:r>
            <a:r>
              <a:rPr lang="en-US" u="sng" dirty="0" err="1" smtClean="0">
                <a:solidFill>
                  <a:schemeClr val="tx2"/>
                </a:solidFill>
                <a:hlinkClick r:id="rId8"/>
              </a:rPr>
              <a:t>english</a:t>
            </a:r>
            <a:r>
              <a:rPr lang="ru-RU" u="sng" dirty="0" smtClean="0">
                <a:solidFill>
                  <a:schemeClr val="tx2"/>
                </a:solidFill>
                <a:hlinkClick r:id="rId8"/>
              </a:rPr>
              <a:t>-</a:t>
            </a:r>
            <a:r>
              <a:rPr lang="en-US" u="sng" dirty="0" smtClean="0">
                <a:solidFill>
                  <a:schemeClr val="tx2"/>
                </a:solidFill>
                <a:hlinkClick r:id="rId8"/>
              </a:rPr>
              <a:t>dictionary</a:t>
            </a:r>
            <a:r>
              <a:rPr lang="ru-RU" u="sng" dirty="0" smtClean="0">
                <a:solidFill>
                  <a:schemeClr val="tx2"/>
                </a:solidFill>
                <a:hlinkClick r:id="rId8"/>
              </a:rPr>
              <a:t>.</a:t>
            </a:r>
            <a:r>
              <a:rPr lang="en-US" u="sng" dirty="0" smtClean="0">
                <a:solidFill>
                  <a:schemeClr val="tx2"/>
                </a:solidFill>
                <a:hlinkClick r:id="rId8"/>
              </a:rPr>
              <a:t>com</a:t>
            </a:r>
            <a:r>
              <a:rPr lang="ru-RU" u="sng" dirty="0" smtClean="0">
                <a:solidFill>
                  <a:schemeClr val="tx2"/>
                </a:solidFill>
                <a:hlinkClick r:id="rId8"/>
              </a:rPr>
              <a:t>/</a:t>
            </a:r>
            <a:r>
              <a:rPr lang="en-US" dirty="0" smtClean="0">
                <a:solidFill>
                  <a:schemeClr val="tx2"/>
                </a:solidFill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Название – </a:t>
            </a:r>
            <a:r>
              <a:rPr lang="en-US" dirty="0" smtClean="0">
                <a:solidFill>
                  <a:schemeClr val="tx2"/>
                </a:solidFill>
              </a:rPr>
              <a:t>Learn English with Pictures and Audio</a:t>
            </a:r>
            <a:endParaRPr lang="ru-RU" dirty="0" smtClean="0">
              <a:solidFill>
                <a:schemeClr val="tx2"/>
              </a:solidFill>
            </a:endParaRP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u="sng" dirty="0" err="1" smtClean="0">
                <a:solidFill>
                  <a:schemeClr val="tx2"/>
                </a:solidFill>
                <a:hlinkClick r:id="rId9" tooltip="http://www.englishforkids.ru/"/>
              </a:rPr>
              <a:t>englishforkids.ru</a:t>
            </a:r>
            <a:r>
              <a:rPr lang="ru-RU" u="sng" dirty="0" smtClean="0">
                <a:solidFill>
                  <a:schemeClr val="tx2"/>
                </a:solidFill>
                <a:hlinkClick r:id="rId9" tooltip="http://www.englishforkids.ru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 –  большое количество информации , изучающим </a:t>
            </a:r>
            <a:r>
              <a:rPr lang="ru-RU" dirty="0" err="1" smtClean="0">
                <a:solidFill>
                  <a:schemeClr val="tx2"/>
                </a:solidFill>
              </a:rPr>
              <a:t>Еnglish</a:t>
            </a:r>
            <a:r>
              <a:rPr lang="ru-RU" dirty="0" smtClean="0">
                <a:solidFill>
                  <a:schemeClr val="tx2"/>
                </a:solidFill>
              </a:rPr>
              <a:t>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816424"/>
          </a:xfrm>
        </p:spPr>
        <p:txBody>
          <a:bodyPr>
            <a:normAutofit fontScale="92500" lnSpcReduction="10000"/>
          </a:bodyPr>
          <a:lstStyle/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/>
                </a:solidFill>
                <a:hlinkClick r:id="rId2" tooltip="http://englishschool12.ru/"/>
              </a:rPr>
              <a:t>englishschool12.ru</a:t>
            </a:r>
            <a:r>
              <a:rPr lang="ru-RU" dirty="0" smtClean="0">
                <a:solidFill>
                  <a:schemeClr val="tx2"/>
                </a:solidFill>
              </a:rPr>
              <a:t>  для начинающих изучать английский.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3" tooltip="http://real-english.com/"/>
              </a:rPr>
              <a:t>real-english.com</a:t>
            </a:r>
            <a:r>
              <a:rPr lang="ru-RU" u="sng" dirty="0" smtClean="0">
                <a:solidFill>
                  <a:schemeClr val="tx2"/>
                </a:solidFill>
                <a:hlinkClick r:id="rId3" tooltip="http://real-english.com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довольно продвинутый сайт, уроки, статьи, видео, </a:t>
            </a:r>
            <a:r>
              <a:rPr lang="ru-RU" dirty="0" err="1" smtClean="0">
                <a:solidFill>
                  <a:schemeClr val="tx2"/>
                </a:solidFill>
              </a:rPr>
              <a:t>подкасты</a:t>
            </a:r>
            <a:r>
              <a:rPr lang="ru-RU" dirty="0" smtClean="0">
                <a:solidFill>
                  <a:schemeClr val="tx2"/>
                </a:solidFill>
              </a:rPr>
              <a:t> и др.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4" tooltip="http://www.toefl.ru/"/>
              </a:rPr>
              <a:t>toefl.ru</a:t>
            </a:r>
            <a:r>
              <a:rPr lang="ru-RU" dirty="0" smtClean="0">
                <a:solidFill>
                  <a:schemeClr val="tx2"/>
                </a:solidFill>
              </a:rPr>
              <a:t> – русскоязычный сайт, посвящённый сдаче теста TOEFL.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5" tooltip="http://www.study.ru/"/>
              </a:rPr>
              <a:t>study.ru</a:t>
            </a:r>
            <a:r>
              <a:rPr lang="ru-RU" u="sng" dirty="0" smtClean="0">
                <a:solidFill>
                  <a:schemeClr val="tx2"/>
                </a:solidFill>
                <a:hlinkClick r:id="rId5" tooltip="http://www.study.ru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известный ресурс, без комментариев.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/>
                </a:solidFill>
                <a:hlinkClick r:id="rId6"/>
              </a:rPr>
              <a:t>4flaga.ru/</a:t>
            </a:r>
            <a:r>
              <a:rPr lang="ru-RU" dirty="0" smtClean="0">
                <a:solidFill>
                  <a:schemeClr val="tx2"/>
                </a:solidFill>
              </a:rPr>
              <a:t> –известный сайт. Популярный английский. Классные песни с переводами и многое другое.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7" tooltip="http://www.alleng.ru/"/>
              </a:rPr>
              <a:t>alleng.ru</a:t>
            </a:r>
            <a:r>
              <a:rPr lang="ru-RU" u="sng" dirty="0" smtClean="0">
                <a:solidFill>
                  <a:schemeClr val="tx2"/>
                </a:solidFill>
                <a:hlinkClick r:id="rId7" tooltip="http://www.alleng.ru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прекрасный каталог учебных ресурсов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5364" name="Picture 4" descr="C:\Documents and Settings\User\Рабочий стол\конференция\ynrXAlaXiDw.jpg"/>
          <p:cNvPicPr>
            <a:picLocks noChangeAspect="1" noChangeArrowheads="1"/>
          </p:cNvPicPr>
          <p:nvPr/>
        </p:nvPicPr>
        <p:blipFill>
          <a:blip r:embed="rId8" cstate="print"/>
          <a:srcRect t="-350" r="3686" b="4563"/>
          <a:stretch>
            <a:fillRect/>
          </a:stretch>
        </p:blipFill>
        <p:spPr bwMode="auto">
          <a:xfrm>
            <a:off x="3275856" y="4581128"/>
            <a:ext cx="1903976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3960439"/>
          </a:xfrm>
        </p:spPr>
        <p:txBody>
          <a:bodyPr>
            <a:normAutofit fontScale="77500" lnSpcReduction="20000"/>
          </a:bodyPr>
          <a:lstStyle/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u="sng" dirty="0" err="1" smtClean="0">
                <a:solidFill>
                  <a:schemeClr val="tx2"/>
                </a:solidFill>
                <a:hlinkClick r:id="rId2" tooltip="http://www.efl.ru/"/>
              </a:rPr>
              <a:t>efl.ru</a:t>
            </a:r>
            <a:r>
              <a:rPr lang="ru-RU" u="sng" dirty="0" smtClean="0">
                <a:solidFill>
                  <a:schemeClr val="tx2"/>
                </a:solidFill>
                <a:hlinkClick r:id="rId2" tooltip="http://www.efl.ru/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статьи, книги, истории, тесты, ссылки, форум, советы и т.д..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3"/>
              </a:rPr>
              <a:t>english.freevar.com</a:t>
            </a:r>
            <a:r>
              <a:rPr lang="ru-RU" u="sng" dirty="0" smtClean="0">
                <a:solidFill>
                  <a:schemeClr val="tx2"/>
                </a:solidFill>
                <a:hlinkClick r:id="rId3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собрание книг, учебников, словарей, программ и мн. др. 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4"/>
              </a:rPr>
              <a:t>infoenglish.info</a:t>
            </a:r>
            <a:r>
              <a:rPr lang="ru-RU" u="sng" dirty="0" smtClean="0">
                <a:solidFill>
                  <a:schemeClr val="tx2"/>
                </a:solidFill>
                <a:hlinkClick r:id="rId4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интересный </a:t>
            </a:r>
            <a:r>
              <a:rPr lang="ru-RU" dirty="0" err="1" smtClean="0">
                <a:solidFill>
                  <a:schemeClr val="tx2"/>
                </a:solidFill>
              </a:rPr>
              <a:t>сайт-блог</a:t>
            </a:r>
            <a:r>
              <a:rPr lang="ru-RU" dirty="0" smtClean="0">
                <a:solidFill>
                  <a:schemeClr val="tx2"/>
                </a:solidFill>
              </a:rPr>
              <a:t> "Изучаем английский язык",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5"/>
              </a:rPr>
              <a:t>abc-english-grammar.com</a:t>
            </a:r>
            <a:r>
              <a:rPr lang="ru-RU" u="sng" dirty="0" smtClean="0">
                <a:solidFill>
                  <a:schemeClr val="tx2"/>
                </a:solidFill>
                <a:hlinkClick r:id="rId5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 очень интересный ресурс. Там есть ссылка на собранные </a:t>
            </a:r>
            <a:r>
              <a:rPr lang="ru-RU" u="sng" dirty="0" err="1" smtClean="0">
                <a:solidFill>
                  <a:schemeClr val="tx2"/>
                </a:solidFill>
                <a:hlinkClick r:id="rId6"/>
              </a:rPr>
              <a:t>видеоуроки</a:t>
            </a:r>
            <a:r>
              <a:rPr lang="ru-RU" u="sng" dirty="0" smtClean="0">
                <a:solidFill>
                  <a:schemeClr val="tx2"/>
                </a:solidFill>
                <a:hlinkClick r:id="rId6"/>
              </a:rPr>
              <a:t> из </a:t>
            </a:r>
            <a:r>
              <a:rPr lang="ru-RU" u="sng" dirty="0" err="1" smtClean="0">
                <a:solidFill>
                  <a:schemeClr val="tx2"/>
                </a:solidFill>
                <a:hlinkClick r:id="rId6"/>
              </a:rPr>
              <a:t>YouTube</a:t>
            </a:r>
            <a:r>
              <a:rPr lang="ru-RU" dirty="0" smtClean="0">
                <a:solidFill>
                  <a:schemeClr val="tx2"/>
                </a:solidFill>
              </a:rPr>
              <a:t> в одном месте.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7"/>
              </a:rPr>
              <a:t>chatroulette.com</a:t>
            </a:r>
            <a:r>
              <a:rPr lang="ru-RU" dirty="0" smtClean="0">
                <a:solidFill>
                  <a:schemeClr val="tx2"/>
                </a:solidFill>
              </a:rPr>
              <a:t> –  полезен для разговорной практики английского. Если у вас есть </a:t>
            </a:r>
            <a:r>
              <a:rPr lang="ru-RU" dirty="0" err="1" smtClean="0">
                <a:solidFill>
                  <a:schemeClr val="tx2"/>
                </a:solidFill>
              </a:rPr>
              <a:t>веб-камера</a:t>
            </a:r>
            <a:r>
              <a:rPr lang="ru-RU" dirty="0" smtClean="0">
                <a:solidFill>
                  <a:schemeClr val="tx2"/>
                </a:solidFill>
              </a:rPr>
              <a:t> и </a:t>
            </a:r>
            <a:r>
              <a:rPr lang="ru-RU" dirty="0" err="1" smtClean="0">
                <a:solidFill>
                  <a:schemeClr val="tx2"/>
                </a:solidFill>
              </a:rPr>
              <a:t>Adobe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Flash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Player</a:t>
            </a:r>
            <a:r>
              <a:rPr lang="ru-RU" dirty="0" smtClean="0">
                <a:solidFill>
                  <a:schemeClr val="tx2"/>
                </a:solidFill>
              </a:rPr>
              <a:t> 10, то сайт находит  пользователя для общения с </a:t>
            </a:r>
            <a:r>
              <a:rPr lang="ru-RU" dirty="0" err="1" smtClean="0">
                <a:solidFill>
                  <a:schemeClr val="tx2"/>
                </a:solidFill>
              </a:rPr>
              <a:t>веб-камерой</a:t>
            </a:r>
            <a:r>
              <a:rPr lang="ru-RU" dirty="0" smtClean="0">
                <a:solidFill>
                  <a:schemeClr val="tx2"/>
                </a:solidFill>
              </a:rPr>
              <a:t>, по первому испытанию. Случайный поиск ведется по всем странам, где пользователь подключен к сайту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6388" name="Picture 4" descr="C:\Documents and Settings\User\Рабочий стол\конференция\vDCjSW05fy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4725144"/>
            <a:ext cx="2160240" cy="1597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4896544"/>
          </a:xfrm>
        </p:spPr>
        <p:txBody>
          <a:bodyPr>
            <a:normAutofit fontScale="77500" lnSpcReduction="20000"/>
          </a:bodyPr>
          <a:lstStyle/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u="sng" dirty="0" smtClean="0">
                <a:solidFill>
                  <a:schemeClr val="tx2"/>
                </a:solidFill>
                <a:hlinkClick r:id="rId2"/>
              </a:rPr>
              <a:t>learn-english-online.org/</a:t>
            </a:r>
            <a:r>
              <a:rPr lang="en-US" dirty="0" smtClean="0">
                <a:solidFill>
                  <a:schemeClr val="tx2"/>
                </a:solidFill>
              </a:rPr>
              <a:t> – </a:t>
            </a:r>
            <a:r>
              <a:rPr lang="ru-RU" dirty="0" smtClean="0">
                <a:solidFill>
                  <a:schemeClr val="tx2"/>
                </a:solidFill>
              </a:rPr>
              <a:t>уроки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ru-RU" dirty="0" smtClean="0">
                <a:solidFill>
                  <a:schemeClr val="tx2"/>
                </a:solidFill>
              </a:rPr>
              <a:t>тесты</a:t>
            </a:r>
            <a:r>
              <a:rPr lang="en-US" dirty="0" smtClean="0">
                <a:solidFill>
                  <a:schemeClr val="tx2"/>
                </a:solidFill>
              </a:rPr>
              <a:t>. </a:t>
            </a:r>
            <a:endParaRPr lang="ru-RU" dirty="0" smtClean="0">
              <a:solidFill>
                <a:schemeClr val="tx2"/>
              </a:solidFill>
            </a:endParaRP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3"/>
              </a:rPr>
              <a:t>englisch-hilfen.de</a:t>
            </a:r>
            <a:r>
              <a:rPr lang="ru-RU" u="sng" dirty="0" smtClean="0">
                <a:solidFill>
                  <a:schemeClr val="tx2"/>
                </a:solidFill>
                <a:hlinkClick r:id="rId3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3"/>
              </a:rPr>
              <a:t>en</a:t>
            </a:r>
            <a:r>
              <a:rPr lang="ru-RU" u="sng" dirty="0" smtClean="0">
                <a:solidFill>
                  <a:schemeClr val="tx2"/>
                </a:solidFill>
                <a:hlinkClick r:id="rId3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3"/>
              </a:rPr>
              <a:t>inhalt_grammar.htm</a:t>
            </a:r>
            <a:r>
              <a:rPr lang="ru-RU" dirty="0" smtClean="0">
                <a:solidFill>
                  <a:schemeClr val="tx2"/>
                </a:solidFill>
              </a:rPr>
              <a:t> – немецкий сайт, раздел посвящённый английскому.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4"/>
              </a:rPr>
              <a:t>njnj.ru</a:t>
            </a:r>
            <a:r>
              <a:rPr lang="ru-RU" u="sng" dirty="0" smtClean="0">
                <a:solidFill>
                  <a:schemeClr val="tx2"/>
                </a:solidFill>
                <a:hlinkClick r:id="rId4"/>
              </a:rPr>
              <a:t>/</a:t>
            </a:r>
            <a:r>
              <a:rPr lang="ru-RU" dirty="0" smtClean="0">
                <a:solidFill>
                  <a:schemeClr val="tx2"/>
                </a:solidFill>
                <a:hlinkClick r:id="rId4"/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– "учим английский от A до  Z", объёмный ресурс.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u="sng" dirty="0" err="1" smtClean="0">
                <a:solidFill>
                  <a:schemeClr val="tx2"/>
                </a:solidFill>
                <a:hlinkClick r:id="rId5" tooltip="http://www.qstudy.ru/cgi-bin/archiv.pl"/>
              </a:rPr>
              <a:t>qstudy.ru</a:t>
            </a:r>
            <a:r>
              <a:rPr lang="ru-RU" u="sng" dirty="0" smtClean="0">
                <a:solidFill>
                  <a:schemeClr val="tx2"/>
                </a:solidFill>
                <a:hlinkClick r:id="rId5" tooltip="http://www.qstudy.ru/cgi-bin/archiv.pl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5" tooltip="http://www.qstudy.ru/cgi-bin/archiv.pl"/>
              </a:rPr>
              <a:t>cgi-bin</a:t>
            </a:r>
            <a:r>
              <a:rPr lang="ru-RU" u="sng" dirty="0" smtClean="0">
                <a:solidFill>
                  <a:schemeClr val="tx2"/>
                </a:solidFill>
                <a:hlinkClick r:id="rId5" tooltip="http://www.qstudy.ru/cgi-bin/archiv.pl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5" tooltip="http://www.qstudy.ru/cgi-bin/archiv.pl"/>
              </a:rPr>
              <a:t>archiv.pl</a:t>
            </a:r>
            <a:r>
              <a:rPr lang="ru-RU" dirty="0" smtClean="0">
                <a:solidFill>
                  <a:schemeClr val="tx2"/>
                </a:solidFill>
                <a:hlinkClick r:id="rId5" tooltip="http://www.qstudy.ru/cgi-bin/archiv.pl"/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–  Архив идиом из фильмов с картинками и звуком.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smtClean="0">
                <a:solidFill>
                  <a:schemeClr val="tx2"/>
                </a:solidFill>
                <a:hlinkClick r:id="rId6"/>
              </a:rPr>
              <a:t>englishgrammar101.com/</a:t>
            </a:r>
            <a:r>
              <a:rPr lang="ru-RU" dirty="0" smtClean="0">
                <a:solidFill>
                  <a:schemeClr val="tx2"/>
                </a:solidFill>
                <a:hlinkClick r:id="rId6"/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–   Изучайте грамматику английского языка.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7"/>
              </a:rPr>
              <a:t>eslpod.com</a:t>
            </a:r>
            <a:r>
              <a:rPr lang="ru-RU" u="sng" dirty="0" smtClean="0">
                <a:solidFill>
                  <a:schemeClr val="tx2"/>
                </a:solidFill>
                <a:hlinkClick r:id="rId7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7"/>
              </a:rPr>
              <a:t>website</a:t>
            </a:r>
            <a:r>
              <a:rPr lang="ru-RU" u="sng" dirty="0" smtClean="0">
                <a:solidFill>
                  <a:schemeClr val="tx2"/>
                </a:solidFill>
                <a:hlinkClick r:id="rId7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7"/>
              </a:rPr>
              <a:t>index_new.html</a:t>
            </a:r>
            <a:r>
              <a:rPr lang="ru-RU" dirty="0" smtClean="0">
                <a:solidFill>
                  <a:schemeClr val="tx2"/>
                </a:solidFill>
                <a:hlinkClick r:id="rId7"/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–  обучение английскому как второму языку. Возможность скачать и поработать с огромным количеством </a:t>
            </a:r>
            <a:r>
              <a:rPr lang="ru-RU" dirty="0" err="1" smtClean="0">
                <a:solidFill>
                  <a:schemeClr val="tx2"/>
                </a:solidFill>
              </a:rPr>
              <a:t>подкастов</a:t>
            </a:r>
            <a:r>
              <a:rPr lang="ru-RU" dirty="0" smtClean="0">
                <a:solidFill>
                  <a:schemeClr val="tx2"/>
                </a:solidFill>
              </a:rPr>
              <a:t> . 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8"/>
              </a:rPr>
              <a:t>elllo.org</a:t>
            </a:r>
            <a:r>
              <a:rPr lang="ru-RU" u="sng" dirty="0" smtClean="0">
                <a:solidFill>
                  <a:schemeClr val="tx2"/>
                </a:solidFill>
                <a:hlinkClick r:id="rId8"/>
              </a:rPr>
              <a:t>/</a:t>
            </a:r>
            <a:r>
              <a:rPr lang="ru-RU" dirty="0" smtClean="0">
                <a:solidFill>
                  <a:schemeClr val="tx2"/>
                </a:solidFill>
              </a:rPr>
              <a:t> –Разнообразные темы. Живой язык с распечатками и объяснениями. Можно сравнить произношение из Канады, Англии, Австралии и т.д.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9"/>
              </a:rPr>
              <a:t>efl.ru</a:t>
            </a:r>
            <a:r>
              <a:rPr lang="ru-RU" u="sng" dirty="0" smtClean="0">
                <a:solidFill>
                  <a:schemeClr val="tx2"/>
                </a:solidFill>
                <a:hlinkClick r:id="rId9"/>
              </a:rPr>
              <a:t>/</a:t>
            </a:r>
            <a:r>
              <a:rPr lang="ru-RU" u="sng" dirty="0" err="1" smtClean="0">
                <a:solidFill>
                  <a:schemeClr val="tx2"/>
                </a:solidFill>
                <a:hlinkClick r:id="rId9"/>
              </a:rPr>
              <a:t>links</a:t>
            </a:r>
            <a:r>
              <a:rPr lang="ru-RU" u="sng" dirty="0" smtClean="0">
                <a:solidFill>
                  <a:schemeClr val="tx2"/>
                </a:solidFill>
                <a:hlinkClick r:id="rId9"/>
              </a:rPr>
              <a:t>/</a:t>
            </a:r>
            <a:r>
              <a:rPr lang="ru-RU" dirty="0" smtClean="0">
                <a:solidFill>
                  <a:schemeClr val="tx2"/>
                </a:solidFill>
                <a:hlinkClick r:id="rId9"/>
              </a:rPr>
              <a:t> </a:t>
            </a:r>
            <a:r>
              <a:rPr lang="ru-RU" dirty="0" smtClean="0">
                <a:solidFill>
                  <a:schemeClr val="tx2"/>
                </a:solidFill>
              </a:rPr>
              <a:t>– интересные ссылки. Детские аудио книги.</a:t>
            </a:r>
          </a:p>
          <a:p>
            <a:pPr marL="548640" indent="-411480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u="sng" dirty="0" err="1" smtClean="0">
                <a:solidFill>
                  <a:schemeClr val="tx2"/>
                </a:solidFill>
                <a:hlinkClick r:id="rId10"/>
              </a:rPr>
              <a:t>englishexercises.org</a:t>
            </a:r>
            <a:r>
              <a:rPr lang="ru-RU" dirty="0" smtClean="0">
                <a:solidFill>
                  <a:schemeClr val="tx2"/>
                </a:solidFill>
              </a:rPr>
              <a:t> –  Большое количество разнообразных упражнений . Для студентов и преподавателей.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7412" name="Picture 4" descr="C:\Documents and Settings\User\Рабочий стол\конференция\RZjKbgiSMeM.jpg"/>
          <p:cNvPicPr>
            <a:picLocks noChangeAspect="1" noChangeArrowheads="1"/>
          </p:cNvPicPr>
          <p:nvPr/>
        </p:nvPicPr>
        <p:blipFill>
          <a:blip r:embed="rId11" cstate="print"/>
          <a:srcRect t="25808" b="31856"/>
          <a:stretch>
            <a:fillRect/>
          </a:stretch>
        </p:blipFill>
        <p:spPr bwMode="auto">
          <a:xfrm>
            <a:off x="2123728" y="5229200"/>
            <a:ext cx="4422321" cy="16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6081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Городская лингвистическая конференция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The prevailing influence of today`s  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pop culture on teenagers.</a:t>
            </a:r>
          </a:p>
          <a:p>
            <a:pPr>
              <a:buNone/>
            </a:pPr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Why  stray  animals exist and </a:t>
            </a:r>
          </a:p>
          <a:p>
            <a:pPr>
              <a:buNone/>
            </a:pPr>
            <a:r>
              <a:rPr lang="en-US" sz="2800" dirty="0" smtClean="0">
                <a:solidFill>
                  <a:schemeClr val="tx2"/>
                </a:solidFill>
              </a:rPr>
              <a:t>why they have problems.</a:t>
            </a:r>
          </a:p>
          <a:p>
            <a:endParaRPr lang="en-US" sz="2800" dirty="0" smtClean="0">
              <a:solidFill>
                <a:schemeClr val="tx2"/>
              </a:solidFill>
            </a:endParaRPr>
          </a:p>
          <a:p>
            <a:r>
              <a:rPr lang="en-US" sz="2800" dirty="0" smtClean="0">
                <a:solidFill>
                  <a:schemeClr val="tx2"/>
                </a:solidFill>
              </a:rPr>
              <a:t>Proverbs and sayings as an international way of expressing the culture of peoples.</a:t>
            </a:r>
            <a:endParaRPr lang="ru-RU" sz="2800" dirty="0" smtClean="0">
              <a:solidFill>
                <a:schemeClr val="tx2"/>
              </a:solidFill>
            </a:endParaRPr>
          </a:p>
        </p:txBody>
      </p:sp>
      <p:pic>
        <p:nvPicPr>
          <p:cNvPr id="18437" name="Picture 5" descr="C:\Documents and Settings\User\Рабочий стол\конференция\l0-ZBo8Lt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420888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Городская страноведческая олимпиада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Documents and Settings\User\Рабочий стол\конференция\UmFO1ZbmZ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4827937"/>
            <a:ext cx="4896544" cy="203006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1844824"/>
            <a:ext cx="907300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1. What is the most important festival of Welsh poetry and music?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a) the Edinburgh Festival  b) the Rock festival in Liverpool  c) Eisteddfod 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2.  What is the Scottish national costume for men?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a) the tuxedo  b)the black uniform c) the kilt  d) the bearskin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3. What is the name of the river which flows through London?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a)  The Thames        b) the Severn          c)The Cam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4. Which of the following is a well known British food?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a) Frogs legs           b) Fish and chips       c) Pasta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5. Which of these writers was a sailor?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a) Charles Dickens      b) Mark Twain          c) Jack London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lvl="0" eaLnBrk="0" hangingPunct="0"/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6. What is the name of the Queen’s residence in London 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  <a:p>
            <a:pPr marL="342900" lvl="0" indent="-342900" eaLnBrk="0" hangingPunct="0">
              <a:buAutoNum type="alphaLcParenR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</a:rPr>
              <a:t>Westminster Abbey      b)  The Tower       c)  Buckingham Palace</a:t>
            </a:r>
          </a:p>
          <a:p>
            <a:pPr marL="342900" lvl="0" indent="-342900" eaLnBrk="0" hangingPunct="0"/>
            <a:r>
              <a:rPr lang="ru-RU" sz="1400" dirty="0" smtClean="0">
                <a:latin typeface="Times New Roman" pitchFamily="18" charset="0"/>
                <a:ea typeface="Times New Roman" pitchFamily="18" charset="0"/>
                <a:hlinkClick r:id="rId3" action="ppaction://hlinkfile"/>
              </a:rPr>
              <a:t>Файл </a:t>
            </a:r>
            <a:r>
              <a:rPr lang="en-US" sz="1400" dirty="0" smtClean="0">
                <a:latin typeface="Times New Roman" pitchFamily="18" charset="0"/>
                <a:ea typeface="Times New Roman" pitchFamily="18" charset="0"/>
                <a:hlinkClick r:id="rId3" action="ppaction://hlinkfile"/>
              </a:rPr>
              <a:t>word</a:t>
            </a: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184576"/>
          </a:xfrm>
        </p:spPr>
        <p:txBody>
          <a:bodyPr>
            <a:no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Социокультурный компонент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содержании обучения иностранному языку играет существенную роль в развитии личности обучающегося, так как дает возможность не только ознакомиться с наследием культуры страны изучаемого языка, но и сравнить его с культурными ценностями своей страны, что способствует формированию общей культуры . Данный компонент призван расширить общий, социальный, культурный кругозор обучающихся, стимулировать их познавательные и интеллектуальные процессы.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504056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2" tooltip="Государственные стандарты"/>
              </a:rPr>
              <a:t>государственном стандарте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уровня обученности по ИЯ отмечается, что формирование коммуникативной компетенции неразрывно связано с социокультурными и страноведческими знаниями, как бы с “вторичной социализацией”. Без знаний социокультурного фона нельзя сформировать коммуникативную компетенцию даже в ограниченных пределах.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680521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ru-RU" sz="3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Проблема формирование социокультурной компетенции нашла свое отражение в новом федеральном государственном образовательном стандарте среднего (полного) образования по иностранному языку. Более того, она является одной из основных целей обучения иностранным языкам</a:t>
            </a:r>
            <a:r>
              <a:rPr lang="ru-RU" sz="3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</a:pPr>
            <a:r>
              <a:rPr lang="ru-RU" sz="39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Видео</a:t>
            </a:r>
            <a:endParaRPr lang="ru-RU" sz="39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u="sng" dirty="0" smtClean="0">
              <a:hlinkClick r:id="rId3"/>
            </a:endParaRPr>
          </a:p>
          <a:p>
            <a:pPr>
              <a:buFont typeface="Wingdings 2" pitchFamily="18" charset="2"/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5125" name="Picture 5" descr="C:\Documents and Settings\User\Рабочий стол\конференция\ACrvSTu5u-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5157192"/>
            <a:ext cx="6264696" cy="15567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Группы в социальной сети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https://vk.com/endaily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https://vk.com/eng007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https://vk.com/english_is_fun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https://vk.com/learnenglish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https://vk.com/englishcrab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https://vk.com/enginform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6148" name="Picture 4" descr="C:\Documents and Settings\User\Рабочий стол\конференция\dYjxmILRTi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284984"/>
            <a:ext cx="2830066" cy="3186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невербальными формами, пословицами, идиоматическими выражениями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827088" y="2348879"/>
            <a:ext cx="7859712" cy="792089"/>
          </a:xfrm>
        </p:spPr>
        <p:txBody>
          <a:bodyPr/>
          <a:lstStyle/>
          <a:p>
            <a:pPr algn="ctr"/>
            <a:r>
              <a:rPr lang="ru-RU" u="sng" dirty="0" smtClean="0">
                <a:hlinkClick r:id="rId2" action="ppaction://hlinkfile"/>
              </a:rPr>
              <a:t>Видео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7172" name="Picture 4" descr="C:\Documents and Settings\User\Рабочий стол\конференция\dA-tUmhQH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56992"/>
            <a:ext cx="2257537" cy="3315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3" name="Picture 5" descr="C:\Documents and Settings\User\Рабочий стол\конференция\rKTZqgXhw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3284984"/>
            <a:ext cx="2278067" cy="3320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174" name="Picture 6" descr="C:\Documents and Settings\User\Рабочий стол\конференция\XL-BQsdlgE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3068960"/>
            <a:ext cx="2847772" cy="35633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Фразовые глаголы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C:\Documents and Settings\User\Рабочий стол\конференция\UGq633YVk6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2736304" cy="283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7" name="Picture 5" descr="C:\Documents and Settings\User\Рабочий стол\конференция\FAbQ3wkzC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052736"/>
            <a:ext cx="2812788" cy="2897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8" name="Picture 6" descr="C:\Documents and Settings\User\Рабочий стол\конференция\huvc9vbAIN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977680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9" name="Picture 7" descr="C:\Documents and Settings\User\Рабочий стол\конференция\XIO-yuSK2F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934198"/>
            <a:ext cx="2923802" cy="2923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0" name="Picture 8" descr="C:\Documents and Settings\User\Рабочий стол\конференция\Gmmee0l7dU0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2060848"/>
            <a:ext cx="36004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9220" name="Picture 4" descr="C:\Documents and Settings\User\Рабочий стол\конференция\v-vK8Bg4J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239921" cy="4588768"/>
          </a:xfrm>
          <a:prstGeom prst="rect">
            <a:avLst/>
          </a:prstGeom>
          <a:noFill/>
        </p:spPr>
      </p:pic>
      <p:pic>
        <p:nvPicPr>
          <p:cNvPr id="9221" name="Picture 5" descr="C:\Documents and Settings\User\Рабочий стол\конференция\IFonXsRpPT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3672408" cy="4536504"/>
          </a:xfrm>
          <a:prstGeom prst="rect">
            <a:avLst/>
          </a:prstGeom>
          <a:noFill/>
        </p:spPr>
      </p:pic>
      <p:pic>
        <p:nvPicPr>
          <p:cNvPr id="9223" name="Picture 7" descr="C:\Documents and Settings\User\Рабочий стол\конференция\DLc0ovm-HA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924944"/>
            <a:ext cx="2021458" cy="20214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одарёнными детьми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pPr algn="ctr"/>
            <a:r>
              <a:rPr lang="ru-RU" u="sng" dirty="0" smtClean="0">
                <a:hlinkClick r:id="rId2" action="ppaction://hlinkfile"/>
              </a:rPr>
              <a:t>Видео</a:t>
            </a:r>
            <a:endParaRPr lang="ru-RU" dirty="0" smtClean="0"/>
          </a:p>
        </p:txBody>
      </p:sp>
      <p:pic>
        <p:nvPicPr>
          <p:cNvPr id="10244" name="Picture 4" descr="C:\Documents and Settings\User\Рабочий стол\конференция\iO42yy7P5x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20888"/>
            <a:ext cx="3552395" cy="2664296"/>
          </a:xfrm>
          <a:prstGeom prst="rect">
            <a:avLst/>
          </a:prstGeom>
          <a:noFill/>
        </p:spPr>
      </p:pic>
      <p:pic>
        <p:nvPicPr>
          <p:cNvPr id="10245" name="Picture 5" descr="C:\Documents and Settings\User\Рабочий стол\конференция\GYRIuShbGB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789040"/>
            <a:ext cx="3599723" cy="2699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51216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Песни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u="sng" dirty="0" smtClean="0">
                <a:hlinkClick r:id="rId2" action="ppaction://hlinkfile"/>
              </a:rPr>
              <a:t>Видео</a:t>
            </a:r>
            <a:endParaRPr lang="ru-RU" sz="2800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248150"/>
          </a:xfrm>
        </p:spPr>
        <p:txBody>
          <a:bodyPr>
            <a:normAutofit lnSpcReduction="10000"/>
          </a:bodyPr>
          <a:lstStyle/>
          <a:p>
            <a:r>
              <a:rPr lang="en-US" sz="1200" smtClean="0"/>
              <a:t>He deals the cards as a meditation</a:t>
            </a:r>
            <a:br>
              <a:rPr lang="en-US" sz="1200" smtClean="0"/>
            </a:br>
            <a:r>
              <a:rPr lang="en-US" sz="1200" smtClean="0"/>
              <a:t>And those he plays never suspect</a:t>
            </a:r>
            <a:br>
              <a:rPr lang="en-US" sz="1200" smtClean="0"/>
            </a:br>
            <a:r>
              <a:rPr lang="en-US" sz="1200" smtClean="0"/>
              <a:t>He doesn't play for the money he wins</a:t>
            </a:r>
            <a:br>
              <a:rPr lang="en-US" sz="1200" smtClean="0"/>
            </a:br>
            <a:r>
              <a:rPr lang="en-US" sz="1200" smtClean="0"/>
              <a:t>He doesn't play for respect</a:t>
            </a:r>
            <a:br>
              <a:rPr lang="en-US" sz="1200" smtClean="0"/>
            </a:br>
            <a:r>
              <a:rPr lang="en-US" sz="1200" smtClean="0"/>
              <a:t/>
            </a:r>
            <a:br>
              <a:rPr lang="en-US" sz="1200" smtClean="0"/>
            </a:br>
            <a:r>
              <a:rPr lang="en-US" sz="1200" smtClean="0"/>
              <a:t>He deals the cards to find the answer</a:t>
            </a:r>
            <a:br>
              <a:rPr lang="en-US" sz="1200" smtClean="0"/>
            </a:br>
            <a:r>
              <a:rPr lang="en-US" sz="1200" smtClean="0"/>
              <a:t>The sacred geometry of chance</a:t>
            </a:r>
            <a:br>
              <a:rPr lang="en-US" sz="1200" smtClean="0"/>
            </a:br>
            <a:r>
              <a:rPr lang="en-US" sz="1200" smtClean="0"/>
              <a:t>The hidden law of a probable outcome</a:t>
            </a:r>
            <a:br>
              <a:rPr lang="en-US" sz="1200" smtClean="0"/>
            </a:br>
            <a:r>
              <a:rPr lang="en-US" sz="1200" smtClean="0"/>
              <a:t>The numbers lead a dance</a:t>
            </a:r>
            <a:br>
              <a:rPr lang="en-US" sz="1200" smtClean="0"/>
            </a:br>
            <a:r>
              <a:rPr lang="en-US" sz="1200" smtClean="0"/>
              <a:t/>
            </a:r>
            <a:br>
              <a:rPr lang="en-US" sz="1200" smtClean="0"/>
            </a:br>
            <a:r>
              <a:rPr lang="en-US" sz="1200" smtClean="0"/>
              <a:t>I know that the spades are the swords of a soldier</a:t>
            </a:r>
            <a:br>
              <a:rPr lang="en-US" sz="1200" smtClean="0"/>
            </a:br>
            <a:r>
              <a:rPr lang="en-US" sz="1200" smtClean="0"/>
              <a:t>I know that the clubs are weapons of war</a:t>
            </a:r>
            <a:br>
              <a:rPr lang="en-US" sz="1200" smtClean="0"/>
            </a:br>
            <a:r>
              <a:rPr lang="en-US" sz="1200" smtClean="0"/>
              <a:t>I know that diamonds mean money for this art</a:t>
            </a:r>
            <a:br>
              <a:rPr lang="en-US" sz="1200" smtClean="0"/>
            </a:br>
            <a:r>
              <a:rPr lang="en-US" sz="1200" smtClean="0"/>
              <a:t>But that's not the shape of my heart</a:t>
            </a:r>
            <a:br>
              <a:rPr lang="en-US" sz="1200" smtClean="0"/>
            </a:br>
            <a:r>
              <a:rPr lang="en-US" sz="1200" smtClean="0"/>
              <a:t/>
            </a:r>
            <a:br>
              <a:rPr lang="en-US" sz="1200" smtClean="0"/>
            </a:br>
            <a:r>
              <a:rPr lang="en-US" sz="1200" smtClean="0"/>
              <a:t>He may play the jack of diamonds</a:t>
            </a:r>
            <a:br>
              <a:rPr lang="en-US" sz="1200" smtClean="0"/>
            </a:br>
            <a:r>
              <a:rPr lang="en-US" sz="1200" smtClean="0"/>
              <a:t>He may lay the queen of spades</a:t>
            </a:r>
            <a:br>
              <a:rPr lang="en-US" sz="1200" smtClean="0"/>
            </a:br>
            <a:r>
              <a:rPr lang="en-US" sz="1200" smtClean="0"/>
              <a:t>He may conceal a king in his hand</a:t>
            </a:r>
            <a:br>
              <a:rPr lang="en-US" sz="1200" smtClean="0"/>
            </a:br>
            <a:r>
              <a:rPr lang="en-US" sz="1200" smtClean="0"/>
              <a:t>While the memory of it fades</a:t>
            </a:r>
            <a:br>
              <a:rPr lang="en-US" sz="1200" smtClean="0"/>
            </a:br>
            <a:r>
              <a:rPr lang="en-US" sz="1200" smtClean="0"/>
              <a:t/>
            </a:r>
            <a:br>
              <a:rPr lang="en-US" sz="1200" smtClean="0"/>
            </a:br>
            <a:r>
              <a:rPr lang="en-US" sz="1200" smtClean="0"/>
              <a:t>I know that the spades are the swords of a soldier </a:t>
            </a:r>
            <a:br>
              <a:rPr lang="en-US" sz="1200" smtClean="0"/>
            </a:br>
            <a:r>
              <a:rPr lang="en-US" sz="1200" smtClean="0"/>
              <a:t>I know that the clubs are weapons of war</a:t>
            </a:r>
            <a:br>
              <a:rPr lang="en-US" sz="1200" smtClean="0"/>
            </a:br>
            <a:r>
              <a:rPr lang="en-US" sz="1200" smtClean="0"/>
              <a:t>I know that diamonds mean money for this art</a:t>
            </a:r>
            <a:br>
              <a:rPr lang="en-US" sz="1200" smtClean="0"/>
            </a:br>
            <a:r>
              <a:rPr lang="en-US" sz="1200" smtClean="0"/>
              <a:t>But that's not the shape of my heart</a:t>
            </a:r>
            <a:br>
              <a:rPr lang="en-US" sz="1200" smtClean="0"/>
            </a:br>
            <a:endParaRPr lang="ru-RU" sz="1200" smtClean="0"/>
          </a:p>
        </p:txBody>
      </p:sp>
      <p:pic>
        <p:nvPicPr>
          <p:cNvPr id="11268" name="Picture 4" descr="C:\Documents and Settings\User\Рабочий стол\конференция\x_c0cf6af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00808"/>
            <a:ext cx="2638425" cy="2638425"/>
          </a:xfrm>
          <a:prstGeom prst="rect">
            <a:avLst/>
          </a:prstGeom>
          <a:noFill/>
        </p:spPr>
      </p:pic>
      <p:pic>
        <p:nvPicPr>
          <p:cNvPr id="11269" name="Picture 5" descr="C:\Documents and Settings\User\Рабочий стол\конференция\6WAubEbZTt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365104"/>
            <a:ext cx="4224469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398</TotalTime>
  <Words>240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Роль социокультурного компонента в изучении английского  языка согласно ФГОС</vt:lpstr>
      <vt:lpstr> В государственном стандарте уровня обученности по ИЯ отмечается, что формирование коммуникативной компетенции неразрывно связано с социокультурными и страноведческими знаниями, как бы с “вторичной социализацией”. Без знаний социокультурного фона нельзя сформировать коммуникативную компетенцию даже в ограниченных пределах. </vt:lpstr>
      <vt:lpstr>Презентация PowerPoint</vt:lpstr>
      <vt:lpstr>Группы в социальной сети Вконтакте</vt:lpstr>
      <vt:lpstr>Работа с невербальными формами, пословицами, идиоматическими выражениями</vt:lpstr>
      <vt:lpstr>Фразовые глаголы</vt:lpstr>
      <vt:lpstr>Пословицы и поговорки</vt:lpstr>
      <vt:lpstr>Работа с одарёнными детьми</vt:lpstr>
      <vt:lpstr>Песни  Видео</vt:lpstr>
      <vt:lpstr>Фильмы </vt:lpstr>
      <vt:lpstr>Англоязычная пресса</vt:lpstr>
      <vt:lpstr>Список бесплатных сайтов для тех, кто изучает английский язык</vt:lpstr>
      <vt:lpstr>Презентация PowerPoint</vt:lpstr>
      <vt:lpstr>Презентация PowerPoint</vt:lpstr>
      <vt:lpstr>Презентация PowerPoint</vt:lpstr>
      <vt:lpstr>Городская лингвистическая конференция </vt:lpstr>
      <vt:lpstr>Городская страноведческая олимпиада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51</cp:revision>
  <dcterms:created xsi:type="dcterms:W3CDTF">2017-04-05T09:02:48Z</dcterms:created>
  <dcterms:modified xsi:type="dcterms:W3CDTF">2018-03-23T08:28:02Z</dcterms:modified>
</cp:coreProperties>
</file>