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86" autoAdjust="0"/>
    <p:restoredTop sz="94660"/>
  </p:normalViewPr>
  <p:slideViewPr>
    <p:cSldViewPr>
      <p:cViewPr varScale="1">
        <p:scale>
          <a:sx n="91" d="100"/>
          <a:sy n="91" d="100"/>
        </p:scale>
        <p:origin x="-4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56702E-8376-473C-BDEF-47AC6395397C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6A88AD-B78C-45F7-8F7B-72B208726BD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681938" cy="1500198"/>
          </a:xfrm>
        </p:spPr>
        <p:txBody>
          <a:bodyPr>
            <a:no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СЕМИНАР-ПРАКТИКУМ     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«ПУТЕШЕСТВИЕ В МИР ЭМОЦИЙ»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Игра «Ауканье»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sz="1600" dirty="0" smtClean="0"/>
              <a:t>Представьте, что вы заблудились в лесу. Вы стоите и кричите: «Ау! Ау! Произносить звуки нужно сначала тихо, потом громче и затем еще громче. Чем больше ступенек вы осилите, тем больше у вас запас громкости.  </a:t>
            </a:r>
          </a:p>
          <a:p>
            <a:r>
              <a:rPr lang="ru-RU" sz="1600" dirty="0" smtClean="0"/>
              <a:t>Была Тишина, тишина, тишина (Очень тихо почти шепотом)</a:t>
            </a:r>
          </a:p>
          <a:p>
            <a:r>
              <a:rPr lang="ru-RU" sz="1600" dirty="0" smtClean="0"/>
              <a:t>Вдруг с грохотом грома смешалась она! (Очень громко)</a:t>
            </a:r>
          </a:p>
          <a:p>
            <a:r>
              <a:rPr lang="ru-RU" sz="1600" dirty="0" smtClean="0"/>
              <a:t>И вот уже дождик тихонько - ты слышишь?(Тихо)</a:t>
            </a:r>
          </a:p>
          <a:p>
            <a:r>
              <a:rPr lang="ru-RU" sz="1600" dirty="0" smtClean="0"/>
              <a:t>Закрапал, закрапал, закрапал по крыше…(Громче)</a:t>
            </a:r>
          </a:p>
          <a:p>
            <a:r>
              <a:rPr lang="ru-RU" sz="1600" dirty="0" smtClean="0"/>
              <a:t>Наверно, сейчас барабанить он станет(Еще громче)</a:t>
            </a:r>
          </a:p>
          <a:p>
            <a:r>
              <a:rPr lang="ru-RU" sz="1600" dirty="0" smtClean="0"/>
              <a:t>Уже барабанит! Уже барабанит! (Громко)</a:t>
            </a:r>
            <a:endParaRPr lang="ru-RU" sz="1600" dirty="0"/>
          </a:p>
        </p:txBody>
      </p:sp>
      <p:pic>
        <p:nvPicPr>
          <p:cNvPr id="5" name="Содержимое 4" descr="338294_fantasy-nature-forest-wallpapers-hd_1920x1080_h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28802"/>
            <a:ext cx="4038600" cy="442915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Игра «Рассеянный наборщик»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/>
              <a:t>Один рассеянный наборщик набрал стихотворение. Что он напутал?</a:t>
            </a:r>
          </a:p>
          <a:p>
            <a:r>
              <a:rPr lang="ru-RU" sz="1600" dirty="0" smtClean="0"/>
              <a:t>Очень-очень </a:t>
            </a:r>
          </a:p>
          <a:p>
            <a:r>
              <a:rPr lang="ru-RU" sz="1600" dirty="0" smtClean="0"/>
              <a:t>Странный вид</a:t>
            </a:r>
          </a:p>
          <a:p>
            <a:r>
              <a:rPr lang="ru-RU" sz="1600" dirty="0" smtClean="0"/>
              <a:t>Речка за окном </a:t>
            </a:r>
          </a:p>
          <a:p>
            <a:r>
              <a:rPr lang="ru-RU" sz="1600" dirty="0" smtClean="0"/>
              <a:t>Горит,</a:t>
            </a:r>
          </a:p>
          <a:p>
            <a:r>
              <a:rPr lang="ru-RU" sz="1600" dirty="0" smtClean="0"/>
              <a:t>Чей-то дом </a:t>
            </a:r>
          </a:p>
          <a:p>
            <a:r>
              <a:rPr lang="ru-RU" sz="1600" dirty="0" smtClean="0"/>
              <a:t>Хвостом виляет ,</a:t>
            </a:r>
          </a:p>
          <a:p>
            <a:r>
              <a:rPr lang="ru-RU" sz="1600" dirty="0" smtClean="0"/>
              <a:t>Песик </a:t>
            </a:r>
          </a:p>
          <a:p>
            <a:r>
              <a:rPr lang="ru-RU" sz="1600" dirty="0" smtClean="0"/>
              <a:t>Из ружья стреляет</a:t>
            </a:r>
          </a:p>
          <a:p>
            <a:r>
              <a:rPr lang="ru-RU" sz="1600" dirty="0" smtClean="0"/>
              <a:t>Мальчик</a:t>
            </a:r>
          </a:p>
          <a:p>
            <a:r>
              <a:rPr lang="ru-RU" sz="1600" dirty="0" smtClean="0"/>
              <a:t>Чуть не слопал </a:t>
            </a:r>
          </a:p>
          <a:p>
            <a:r>
              <a:rPr lang="ru-RU" sz="1600" dirty="0" smtClean="0"/>
              <a:t>Мышку,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/>
              <a:t>Кот в очках</a:t>
            </a:r>
          </a:p>
          <a:p>
            <a:r>
              <a:rPr lang="ru-RU" sz="1600" dirty="0" smtClean="0"/>
              <a:t>Читает книжку,</a:t>
            </a:r>
          </a:p>
          <a:p>
            <a:r>
              <a:rPr lang="ru-RU" sz="1600" dirty="0" smtClean="0"/>
              <a:t>Старый дед</a:t>
            </a:r>
          </a:p>
          <a:p>
            <a:r>
              <a:rPr lang="ru-RU" sz="1600" dirty="0" smtClean="0"/>
              <a:t>Влетел в окно,</a:t>
            </a:r>
          </a:p>
          <a:p>
            <a:r>
              <a:rPr lang="ru-RU" sz="1600" dirty="0" smtClean="0"/>
              <a:t>Воробей</a:t>
            </a:r>
          </a:p>
          <a:p>
            <a:r>
              <a:rPr lang="ru-RU" sz="1600" dirty="0" smtClean="0"/>
              <a:t>Схватил зерно</a:t>
            </a:r>
          </a:p>
          <a:p>
            <a:r>
              <a:rPr lang="ru-RU" sz="1600" dirty="0" smtClean="0"/>
              <a:t>Да как крикнет,</a:t>
            </a:r>
          </a:p>
          <a:p>
            <a:r>
              <a:rPr lang="ru-RU" sz="1600" dirty="0" smtClean="0"/>
              <a:t>Улетая:</a:t>
            </a:r>
          </a:p>
          <a:p>
            <a:r>
              <a:rPr lang="ru-RU" sz="1600" dirty="0" smtClean="0"/>
              <a:t>- Вот что значит </a:t>
            </a:r>
          </a:p>
          <a:p>
            <a:r>
              <a:rPr lang="ru-RU" sz="1600" dirty="0" smtClean="0"/>
              <a:t>Запятая!</a:t>
            </a:r>
          </a:p>
          <a:p>
            <a:r>
              <a:rPr lang="ru-RU" sz="1600" dirty="0" smtClean="0"/>
              <a:t>Правильное использование интонации в речи позволяет детям не только точно передать смысл высказывания, но и открывает возможности активно эмоционально - эстетически воздействовать на слушателя.</a:t>
            </a:r>
            <a:endParaRPr lang="ru-RU" sz="1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Станция                      «МИМИКА </a:t>
            </a:r>
            <a:r>
              <a:rPr lang="ru-RU" dirty="0" smtClean="0"/>
              <a:t>И</a:t>
            </a:r>
            <a:r>
              <a:rPr lang="ru-RU" dirty="0" smtClean="0"/>
              <a:t> ПАНТОМИМИКА»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Особенности внешнего проявления эмоциональных состояний определяются также по мимике и пантомимике - это мышцы лица и движения человека.</a:t>
            </a:r>
          </a:p>
          <a:p>
            <a:r>
              <a:rPr lang="ru-RU" sz="1600" dirty="0" smtClean="0"/>
              <a:t>Они являются результатом психического состояния каждого человека.  </a:t>
            </a:r>
            <a:endParaRPr lang="ru-RU" sz="1600" dirty="0" smtClean="0"/>
          </a:p>
          <a:p>
            <a:r>
              <a:rPr lang="ru-RU" sz="1600" dirty="0" smtClean="0"/>
              <a:t>Это может быть испуг, боль, удовольствие.</a:t>
            </a:r>
          </a:p>
          <a:p>
            <a:r>
              <a:rPr lang="ru-RU" sz="1600" dirty="0" smtClean="0"/>
              <a:t>Это универсальный язык для общения, который понятен и иностранцам и детям.</a:t>
            </a:r>
            <a:endParaRPr lang="ru-RU" sz="16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Тренируя мимику и пантомимику, вы научитесь держать под контролем проявление своих эмоций и научитесь лучше понимать состояние других людей.</a:t>
            </a:r>
          </a:p>
          <a:p>
            <a:r>
              <a:rPr lang="ru-RU" sz="1600" dirty="0" smtClean="0"/>
              <a:t>Участники игры «зеркало» разбиваются на пары, становятся или садятся лицом друг к другу. Один участник с помощью мимики и пантомимики передает разное настроение. Задача другого участника - быть его отражением, точно копировать его состояние, настроение. </a:t>
            </a:r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Игра «Зеркало»</a:t>
            </a:r>
            <a:endParaRPr lang="ru-RU" dirty="0"/>
          </a:p>
        </p:txBody>
      </p:sp>
      <p:pic>
        <p:nvPicPr>
          <p:cNvPr id="5" name="Содержимое 4" descr="mirror-girl-with-red-gloves%5B1%5D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92965"/>
            <a:ext cx="4038600" cy="2689708"/>
          </a:xfrm>
        </p:spPr>
      </p:pic>
      <p:pic>
        <p:nvPicPr>
          <p:cNvPr id="9" name="Содержимое 8" descr="72ba3da6ed00740504d95b5488f067d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786058"/>
            <a:ext cx="4214842" cy="271464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Станция «Театрализованная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деятельность»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Очень полезно для развития эмоционально-волевой сферы использование театрализованной деятельности. Театрализованные занятия развивают эмоциональную сферу ребенка, заставляют его сочувствовать персонажам, сопереживать разыгрываемым событиям. Ребенок познает мир не только умом, но и сердцем, выражает свое собственное отношение к добру и злу. Любимые герои становятся образцами для подражания. Такие игры помогают преодолевать робость, неуверенность в себе, застенчивость. Дети учатся мимикой, движениями передавать настроение и характер героев.</a:t>
            </a:r>
          </a:p>
          <a:p>
            <a:r>
              <a:rPr lang="ru-RU" sz="1600" dirty="0" smtClean="0"/>
              <a:t>Эмоциональная сфера является важной составляющей в развитии дошкольников, так как никакое общение, взаимодействие не будет эффективным, если его участники не способны, во-первых, «читать» эмоциональное состояние другого, а во-вторых, управлять своими эмоциями. Ведь, чем больше ребенок знает, какие бывают эмоции, чем больше владеет эмоциональной лексикой, тем точнее он поймет состояние другого человека. Поэтому развитию эмоционально-волевой сферы нужно уделять так много внимания. </a:t>
            </a:r>
            <a:endParaRPr lang="ru-RU" sz="1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228536"/>
            <a:ext cx="6215106" cy="170066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ДО СВИДАНИЯ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7967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186766" cy="521497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Цель: повышение психолого-педагогической компетенции родителей.</a:t>
            </a:r>
          </a:p>
          <a:p>
            <a:r>
              <a:rPr lang="ru-RU" sz="1600" dirty="0" smtClean="0"/>
              <a:t>Задачи: </a:t>
            </a:r>
          </a:p>
          <a:p>
            <a:r>
              <a:rPr lang="ru-RU" sz="1600" dirty="0" smtClean="0"/>
              <a:t> Показать родителям важность развития эмоционально-волевой сферы у детей дошкольного возраста.</a:t>
            </a:r>
          </a:p>
          <a:p>
            <a:r>
              <a:rPr lang="ru-RU" sz="1600" dirty="0" smtClean="0"/>
              <a:t>Познакомить родителей с методами и приемами развития эмоционально-волевой сферы у детей старшего дошкольного возраста.</a:t>
            </a:r>
          </a:p>
          <a:p>
            <a:r>
              <a:rPr lang="ru-RU" sz="1600" dirty="0" smtClean="0"/>
              <a:t>Показать родителям результат обучения, развития и воспитания детей старшей группы в ходе психолого-педагогического проекта «Развитие эмоционально-волевой сферы у детей старшего дошкольного возраста с нарушениями речи как одна из основ взаимодействия учителя-логопеда и педагога-психолога.</a:t>
            </a:r>
          </a:p>
          <a:p>
            <a:r>
              <a:rPr lang="ru-RU" sz="1600" dirty="0" smtClean="0"/>
              <a:t>Материалы: </a:t>
            </a:r>
            <a:r>
              <a:rPr lang="ru-RU" sz="1600" dirty="0" err="1" smtClean="0"/>
              <a:t>мультимедийная</a:t>
            </a:r>
            <a:r>
              <a:rPr lang="ru-RU" sz="1600" dirty="0" smtClean="0"/>
              <a:t> система, презентация (слайды); магнитная доска.</a:t>
            </a:r>
          </a:p>
          <a:p>
            <a:r>
              <a:rPr lang="ru-RU" sz="1600" dirty="0" smtClean="0"/>
              <a:t>Предлагаем вам совершить небольшое путешествие на нашем «волшебном» поезде в мир эмоций и чувств. Но для начала давайте вспомним, почему так важно и необходимо развитие эмоционально-волевой сферы.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7258072" cy="120417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ЭМОЦИИ И ВОЛЯ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372476" cy="478634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1600" dirty="0" smtClean="0"/>
              <a:t>Когда говорят об эмоциях, подразумевают душевные переживания человека-чувства радости, горя, восхищения и гнева, любви и ненависти. Эмоции занимают значительное место в нашей жизни, показывают внутреннее состояние организма, влияют на труд, отдых, здоровье. Положительные эмоции оказывают мощное благотворное влияние на жизнедеятельность организма, они заряжают нервную систему новыми порциями энергии, </a:t>
            </a:r>
            <a:r>
              <a:rPr lang="ru-RU" sz="1600" dirty="0" err="1" smtClean="0"/>
              <a:t>мобилизируют</a:t>
            </a:r>
            <a:r>
              <a:rPr lang="ru-RU" sz="1600" dirty="0" smtClean="0"/>
              <a:t> скрытые резервы организма, повышают умственную и физическую работоспособность и выносливость. Отрицательные эмоции выводят человека из состояния душевного равновесия, что можно заметить и по его внешнему виду.</a:t>
            </a:r>
          </a:p>
          <a:p>
            <a:r>
              <a:rPr lang="ru-RU" sz="1600" dirty="0" smtClean="0"/>
              <a:t>Характер эмоций во многом зависит от типа нервной деятельности человека, его темперамента, культуры, склонностей, привычек и состояния нервной системы. Однако человек должен уметь сознательно управлять эмоциями, так как эмоции поддаются и воспитанию и тренировке. Поэтому, кроме эмоций, необходимо развитие воли. Психологи определяют волю как способность человека управлять своим поведением, желанием, чувствами.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Станция «Эмоциональная лексика»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Сегодня наш «волшебный» поезд остановится на нескольких станциях, без которых невозможно развитие эмоционально-волевой сферы ребенка. </a:t>
            </a:r>
          </a:p>
          <a:p>
            <a:r>
              <a:rPr lang="ru-RU" sz="1600" dirty="0" smtClean="0"/>
              <a:t>Наиболее адекватное средство выражения чувств ребенка, эмоциональных </a:t>
            </a:r>
            <a:r>
              <a:rPr lang="ru-RU" sz="1600" dirty="0" err="1" smtClean="0"/>
              <a:t>переживаний-эмоциональная</a:t>
            </a:r>
            <a:r>
              <a:rPr lang="ru-RU" sz="1600" dirty="0" smtClean="0"/>
              <a:t> лексика. Эмоциональная лексика выражает чувства, настроения, переживания человека. Традиционно к сфере эмоциональной лексики принято относить:</a:t>
            </a:r>
          </a:p>
          <a:p>
            <a:r>
              <a:rPr lang="ru-RU" sz="1600" dirty="0" smtClean="0"/>
              <a:t>Слова, называющие чувства, переживаемые самим говорящим или другим лицом (радость, грусть, испуг, удивление)</a:t>
            </a:r>
          </a:p>
          <a:p>
            <a:r>
              <a:rPr lang="ru-RU" sz="1600" dirty="0" smtClean="0"/>
              <a:t>Слова-оценки, квалифицирующие вещь, предмет, явление с положительной или отрицательной стороны(веселый, грустный, злой, удивленный)</a:t>
            </a:r>
          </a:p>
          <a:p>
            <a:r>
              <a:rPr lang="ru-RU" sz="1600" dirty="0" smtClean="0"/>
              <a:t>Слова, в которых эмоциональное отношение к называемому выражается грамматически, т.е. особыми суффиксами (домик, стульчик, пальчик, домишко, усищи).</a:t>
            </a:r>
          </a:p>
          <a:p>
            <a:r>
              <a:rPr lang="ru-RU" sz="1600" dirty="0" smtClean="0"/>
              <a:t>Для расширения эмоционального словаря детей можно использовать разные игры.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«Что испытывает герой?»</a:t>
            </a:r>
            <a:endParaRPr lang="ru-RU" dirty="0"/>
          </a:p>
        </p:txBody>
      </p:sp>
      <p:pic>
        <p:nvPicPr>
          <p:cNvPr id="4" name="Содержимое 3" descr="depositphotos_89260702-stock-illustration-set-of-clou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87030" y="1935163"/>
            <a:ext cx="5769940" cy="43894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«Подбери слова-приятели»</a:t>
            </a:r>
            <a:endParaRPr lang="ru-RU" dirty="0"/>
          </a:p>
        </p:txBody>
      </p:sp>
      <p:pic>
        <p:nvPicPr>
          <p:cNvPr id="5" name="Содержимое 4" descr="img_56cab9029b1e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84176" y="1920875"/>
            <a:ext cx="3384647" cy="4433888"/>
          </a:xfrm>
        </p:spPr>
      </p:pic>
      <p:pic>
        <p:nvPicPr>
          <p:cNvPr id="6" name="Содержимое 5" descr="88306647e8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15350" y="1920875"/>
            <a:ext cx="3104300" cy="443388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Игра «Великаны и гномы»</a:t>
            </a:r>
            <a:endParaRPr lang="ru-RU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278" y="1935163"/>
            <a:ext cx="7803444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Игра «Прочитай письмо»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Очень эффективной является игра «Прочитай письмо». Письмо попало под дождь. Все слова стерлись, остались одни картинки. Давайте попробуем прочитать, что же было в нем написано. </a:t>
            </a:r>
          </a:p>
          <a:p>
            <a:r>
              <a:rPr lang="ru-RU" sz="1600" dirty="0" smtClean="0"/>
              <a:t>«Девочка радуется»</a:t>
            </a:r>
          </a:p>
          <a:p>
            <a:r>
              <a:rPr lang="ru-RU" sz="1600" dirty="0" smtClean="0"/>
              <a:t>«Мальчик грустит, потому что не пошел гулять».</a:t>
            </a:r>
          </a:p>
          <a:p>
            <a:r>
              <a:rPr lang="ru-RU" sz="1600" dirty="0" smtClean="0"/>
              <a:t>Сначала можно составлять предложения с использованием пиктограмм, а потом - рассказы. </a:t>
            </a:r>
          </a:p>
          <a:p>
            <a:r>
              <a:rPr lang="ru-RU" sz="1600" dirty="0" smtClean="0"/>
              <a:t>Все эти игры можно использовать и дома, и в поездках, и на прогулках. </a:t>
            </a:r>
            <a:endParaRPr lang="ru-RU" sz="1600" dirty="0"/>
          </a:p>
        </p:txBody>
      </p:sp>
      <p:pic>
        <p:nvPicPr>
          <p:cNvPr id="5" name="Содержимое 4" descr="9fbecbae7d7039e37b2ec7ab545b85962cba492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40662" y="1920875"/>
            <a:ext cx="3653676" cy="443388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84296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«Мальчик грустит» </a:t>
            </a:r>
            <a:br>
              <a:rPr lang="ru-RU" dirty="0" smtClean="0"/>
            </a:br>
            <a:r>
              <a:rPr lang="ru-RU" dirty="0" smtClean="0"/>
              <a:t>            «Девочка радуется»</a:t>
            </a:r>
            <a:endParaRPr lang="ru-RU" dirty="0"/>
          </a:p>
        </p:txBody>
      </p:sp>
      <p:pic>
        <p:nvPicPr>
          <p:cNvPr id="5" name="Содержимое 4" descr="art3_boy_by_window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91619"/>
            <a:ext cx="4038600" cy="2692400"/>
          </a:xfrm>
        </p:spPr>
      </p:pic>
      <p:pic>
        <p:nvPicPr>
          <p:cNvPr id="6" name="Содержимое 5" descr="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831584"/>
            <a:ext cx="4038600" cy="261246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193</TotalTime>
  <Words>1002</Words>
  <Application>Microsoft Office PowerPoint</Application>
  <PresentationFormat>Экран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  СЕМИНАР-ПРАКТИКУМ      </vt:lpstr>
      <vt:lpstr>Слайд 2</vt:lpstr>
      <vt:lpstr>ЭМОЦИИ И ВОЛЯ</vt:lpstr>
      <vt:lpstr>Станция «Эмоциональная лексика»</vt:lpstr>
      <vt:lpstr>    «Что испытывает герой?»</vt:lpstr>
      <vt:lpstr>Игра «Подбери слова-приятели»</vt:lpstr>
      <vt:lpstr>    Игра «Великаны и гномы»</vt:lpstr>
      <vt:lpstr>    Игра «Прочитай письмо»</vt:lpstr>
      <vt:lpstr>            «Мальчик грустит»              «Девочка радуется»</vt:lpstr>
      <vt:lpstr>               Игра «Ауканье»</vt:lpstr>
      <vt:lpstr>  Игра «Рассеянный наборщик»</vt:lpstr>
      <vt:lpstr>                   Станция                      «МИМИКА И ПАНТОМИМИКА»</vt:lpstr>
      <vt:lpstr>         Игра «Зеркало»</vt:lpstr>
      <vt:lpstr>    Станция «Театрализованная                     деятельность»</vt:lpstr>
      <vt:lpstr>СПАСИБО ЗА ВНИМАНИЕ</vt:lpstr>
    </vt:vector>
  </TitlesOfParts>
  <Company>Детсад34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Методический</dc:creator>
  <cp:lastModifiedBy>Методический</cp:lastModifiedBy>
  <cp:revision>21</cp:revision>
  <dcterms:created xsi:type="dcterms:W3CDTF">2018-10-30T10:10:14Z</dcterms:created>
  <dcterms:modified xsi:type="dcterms:W3CDTF">2018-11-08T11:12:42Z</dcterms:modified>
</cp:coreProperties>
</file>