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3" r:id="rId5"/>
    <p:sldId id="264" r:id="rId6"/>
    <p:sldId id="265" r:id="rId7"/>
    <p:sldId id="269" r:id="rId8"/>
    <p:sldId id="272" r:id="rId9"/>
    <p:sldId id="270" r:id="rId10"/>
    <p:sldId id="27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9F8CDA6-3A61-4F3D-9E8F-77C0888E925C}">
          <p14:sldIdLst>
            <p14:sldId id="258"/>
            <p14:sldId id="260"/>
            <p14:sldId id="261"/>
            <p14:sldId id="263"/>
            <p14:sldId id="264"/>
            <p14:sldId id="265"/>
            <p14:sldId id="269"/>
            <p14:sldId id="272"/>
            <p14:sldId id="270"/>
            <p14:sldId id="273"/>
          </p14:sldIdLst>
        </p14:section>
        <p14:section name="Раздел без заголовка" id="{280A05FE-72A3-4745-81B6-261029B798C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6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07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41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67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85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69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25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51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33C1E-9A56-473D-8231-D44530760496}" type="datetimeFigureOut">
              <a:rPr lang="ru-RU" smtClean="0"/>
              <a:t>17.12.2018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93F89-BC09-4791-B115-284D0B23E5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3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inflatableoffice.com/users/djuno150/ABC-Castles_files/ABC-Rentals-Backgrou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" y="0"/>
            <a:ext cx="12187881" cy="685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8" y="0"/>
            <a:ext cx="7768281" cy="79641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Муниципальное бюджетное дошкольное образовательное учреждение</a:t>
            </a:r>
            <a:br>
              <a:rPr lang="ru-RU" sz="1800" b="1" dirty="0" smtClean="0"/>
            </a:br>
            <a:r>
              <a:rPr lang="ru-RU" sz="1800" b="1" dirty="0" smtClean="0"/>
              <a:t>детский сад комбинированного вида № 3 «Зоренька»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582" y="922638"/>
            <a:ext cx="10951959" cy="576425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4400" b="1" dirty="0" smtClean="0"/>
          </a:p>
          <a:p>
            <a:pPr marL="0" indent="0" algn="ctr">
              <a:buNone/>
            </a:pPr>
            <a:endParaRPr lang="ru-RU" sz="6500" b="1" dirty="0" smtClean="0"/>
          </a:p>
          <a:p>
            <a:pPr marL="0" indent="0" algn="ctr">
              <a:buNone/>
            </a:pPr>
            <a:r>
              <a:rPr lang="ru-RU" sz="6500" b="1" dirty="0"/>
              <a:t>Мастер-класс </a:t>
            </a:r>
            <a:r>
              <a:rPr lang="ru-RU" sz="6500" b="1" dirty="0" smtClean="0"/>
              <a:t>«</a:t>
            </a:r>
            <a:r>
              <a:rPr lang="ru-RU" sz="6500" b="1" dirty="0"/>
              <a:t>Волшебные колечки» как метод развития связной </a:t>
            </a:r>
            <a:r>
              <a:rPr lang="ru-RU" sz="6500" b="1" dirty="0" smtClean="0"/>
              <a:t>речи</a:t>
            </a:r>
            <a:endParaRPr lang="ru-RU" dirty="0" smtClean="0"/>
          </a:p>
          <a:p>
            <a:pPr marL="0" indent="0" algn="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				</a:t>
            </a:r>
          </a:p>
          <a:p>
            <a:pPr marL="0" indent="0" algn="r">
              <a:buNone/>
            </a:pPr>
            <a:r>
              <a:rPr lang="ru-RU" dirty="0" smtClean="0"/>
              <a:t>					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Подготовила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                                       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	Воспитатель подготовительной группы </a:t>
            </a: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№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1 «Карапузы» </a:t>
            </a:r>
          </a:p>
          <a:p>
            <a:pPr marL="0" indent="0" algn="r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Кацевич Татьяна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Сергеевна</a:t>
            </a:r>
          </a:p>
          <a:p>
            <a:pPr marL="0" indent="0" algn="ctr">
              <a:buNone/>
            </a:pPr>
            <a:endParaRPr lang="ru-RU" sz="19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 algn="ctr">
              <a:buNone/>
            </a:pPr>
            <a:endParaRPr lang="ru-RU" sz="19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19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2300" dirty="0" smtClean="0">
                <a:solidFill>
                  <a:schemeClr val="bg1"/>
                </a:solidFill>
              </a:rPr>
              <a:t> </a:t>
            </a:r>
            <a:r>
              <a:rPr lang="ru-RU" sz="2300" b="1" dirty="0" smtClean="0"/>
              <a:t>Лобня 2018</a:t>
            </a:r>
            <a:endParaRPr lang="ru-RU" sz="2300" b="1" dirty="0"/>
          </a:p>
          <a:p>
            <a:pPr marL="0" indent="0" algn="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06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Объект 6"/>
          <p:cNvSpPr>
            <a:spLocks noGrp="1"/>
          </p:cNvSpPr>
          <p:nvPr>
            <p:ph idx="1"/>
          </p:nvPr>
        </p:nvSpPr>
        <p:spPr>
          <a:xfrm>
            <a:off x="1007653" y="250541"/>
            <a:ext cx="8548239" cy="4791727"/>
          </a:xfrm>
        </p:spPr>
        <p:txBody>
          <a:bodyPr>
            <a:normAutofit/>
          </a:bodyPr>
          <a:lstStyle/>
          <a:p>
            <a:r>
              <a:rPr lang="ru-RU" b="1" dirty="0"/>
              <a:t>Итог.</a:t>
            </a:r>
          </a:p>
          <a:p>
            <a:pPr marL="0" indent="0">
              <a:buNone/>
            </a:pPr>
            <a:r>
              <a:rPr lang="ru-RU" b="1" dirty="0"/>
              <a:t>Таким образом,</a:t>
            </a:r>
            <a:r>
              <a:rPr lang="ru-RU" dirty="0"/>
              <a:t> с помощью “Волшебных колечек” достигаем следующих результатов:</a:t>
            </a:r>
          </a:p>
          <a:p>
            <a:r>
              <a:rPr lang="ru-RU" dirty="0"/>
              <a:t>у детей появляется желание пересказывать сказки, заучивать стихи – как на занятии, так и в повседневной жизни;</a:t>
            </a:r>
          </a:p>
          <a:p>
            <a:r>
              <a:rPr lang="ru-RU" dirty="0"/>
              <a:t>расширяется кругозор знаний об окружающем мире;</a:t>
            </a:r>
          </a:p>
          <a:p>
            <a:r>
              <a:rPr lang="ru-RU" dirty="0"/>
              <a:t>активизируется словарный запас;</a:t>
            </a:r>
          </a:p>
          <a:p>
            <a:r>
              <a:rPr lang="ru-RU" dirty="0"/>
              <a:t>дети преодолевают робость, застенчивость, учатся свободно держаться перед аудиторией.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537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amki-vsem.ru/fon/sinij-fon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5373" y="403655"/>
            <a:ext cx="11623589" cy="6367848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/>
              <a:t>Цель мастер-класса:</a:t>
            </a:r>
            <a:r>
              <a:rPr lang="ru-RU" sz="3200" dirty="0"/>
              <a:t> ознакомление педагогов с системой методов и приемов, обеспечивающих эффективное запоминание текстов.</a:t>
            </a:r>
          </a:p>
          <a:p>
            <a:r>
              <a:rPr lang="ru-RU" sz="3200" b="1" dirty="0"/>
              <a:t>Задачи.</a:t>
            </a:r>
            <a:endParaRPr lang="ru-RU" sz="3200" dirty="0"/>
          </a:p>
          <a:p>
            <a:r>
              <a:rPr lang="ru-RU" sz="3200" b="1" dirty="0"/>
              <a:t>Обучающие:</a:t>
            </a:r>
            <a:endParaRPr lang="ru-RU" sz="3200" dirty="0"/>
          </a:p>
          <a:p>
            <a:r>
              <a:rPr lang="ru-RU" sz="3200" dirty="0"/>
              <a:t>дать понятие мнемотехники, раскрыть актуальность, познакомить с особенностями технологии;</a:t>
            </a:r>
          </a:p>
          <a:p>
            <a:r>
              <a:rPr lang="ru-RU" sz="3200" dirty="0"/>
              <a:t>дать рекомендации педагогам по использованию пособия “Волшебные колечки” при заучивании стихотворений.</a:t>
            </a:r>
          </a:p>
          <a:p>
            <a:r>
              <a:rPr lang="ru-RU" sz="3200" b="1" dirty="0"/>
              <a:t>Развивающие:</a:t>
            </a:r>
            <a:endParaRPr lang="ru-RU" sz="3200" dirty="0"/>
          </a:p>
          <a:p>
            <a:r>
              <a:rPr lang="ru-RU" sz="3200" dirty="0"/>
              <a:t>популяризация инновационных идей, технологий, находок педагога;</a:t>
            </a:r>
          </a:p>
          <a:p>
            <a:r>
              <a:rPr lang="ru-RU" sz="3200" dirty="0"/>
              <a:t>повышение эффективности образовательного процесса, путём использования инновационных методов работы;</a:t>
            </a:r>
          </a:p>
          <a:p>
            <a:r>
              <a:rPr lang="ru-RU" sz="3200" b="1" dirty="0"/>
              <a:t>Воспитательные:</a:t>
            </a:r>
            <a:endParaRPr lang="ru-RU" sz="3200" dirty="0"/>
          </a:p>
          <a:p>
            <a:r>
              <a:rPr lang="ru-RU" sz="3200" dirty="0"/>
              <a:t>активизировать деятельность педагогов по использованию эффективных технологий в работе с детьми в речевом развитии.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256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41197" y="576649"/>
            <a:ext cx="9559539" cy="53957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dirty="0"/>
              <a:t>Тема нашей встречи “Волшебные колечки” - как метод развития связной </a:t>
            </a:r>
            <a:r>
              <a:rPr lang="ru-RU" sz="3200" dirty="0" smtClean="0"/>
              <a:t>речи.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dirty="0"/>
              <a:t>Сегодня мне хотелось бы не просто рассказать, а показать и дать возможность практически опробовать некоторые методические приёмы, </a:t>
            </a:r>
            <a:r>
              <a:rPr lang="ru-RU" sz="3200" dirty="0" smtClean="0"/>
              <a:t>которые можно использовать </a:t>
            </a:r>
            <a:r>
              <a:rPr lang="ru-RU" sz="3200" dirty="0"/>
              <a:t>в речевой работе с детьми.</a:t>
            </a:r>
          </a:p>
          <a:p>
            <a:pPr marL="0" indent="0">
              <a:buNone/>
            </a:pPr>
            <a:endParaRPr lang="ru-RU" sz="1700" dirty="0"/>
          </a:p>
          <a:p>
            <a:pPr marL="0" indent="0">
              <a:buNone/>
            </a:pPr>
            <a:r>
              <a:rPr lang="ru-RU" sz="3200" dirty="0" smtClean="0"/>
              <a:t>			</a:t>
            </a:r>
            <a:r>
              <a:rPr lang="ru-RU" sz="2600" i="1" dirty="0" smtClean="0"/>
              <a:t>Прекрасна </a:t>
            </a:r>
            <a:r>
              <a:rPr lang="ru-RU" sz="2600" i="1" dirty="0"/>
              <a:t>речь, когда она как ручеек,</a:t>
            </a:r>
          </a:p>
          <a:p>
            <a:pPr marL="0" indent="0">
              <a:buNone/>
            </a:pPr>
            <a:r>
              <a:rPr lang="ru-RU" sz="2600" i="1" dirty="0" smtClean="0"/>
              <a:t>			Бежит </a:t>
            </a:r>
            <a:r>
              <a:rPr lang="ru-RU" sz="2600" i="1" dirty="0"/>
              <a:t>среди камней чиста, нетороплива, </a:t>
            </a:r>
          </a:p>
          <a:p>
            <a:pPr marL="0" indent="0">
              <a:buNone/>
            </a:pPr>
            <a:r>
              <a:rPr lang="ru-RU" sz="2600" i="1" dirty="0" smtClean="0"/>
              <a:t>			И </a:t>
            </a:r>
            <a:r>
              <a:rPr lang="ru-RU" sz="2600" i="1" dirty="0"/>
              <a:t>ты готов внимать ее поток, и восклицать:</a:t>
            </a:r>
          </a:p>
          <a:p>
            <a:pPr marL="0" indent="0">
              <a:buNone/>
            </a:pPr>
            <a:r>
              <a:rPr lang="ru-RU" sz="2600" i="1" dirty="0" smtClean="0"/>
              <a:t>			“</a:t>
            </a:r>
            <a:r>
              <a:rPr lang="ru-RU" sz="2600" i="1" dirty="0"/>
              <a:t>О, как же ты красива</a:t>
            </a:r>
            <a:r>
              <a:rPr lang="ru-RU" sz="2600" i="1" dirty="0" smtClean="0"/>
              <a:t>!”</a:t>
            </a:r>
            <a:endParaRPr lang="ru-RU" sz="2600" i="1" dirty="0"/>
          </a:p>
        </p:txBody>
      </p:sp>
    </p:spTree>
    <p:extLst>
      <p:ext uri="{BB962C8B-B14F-4D97-AF65-F5344CB8AC3E}">
        <p14:creationId xmlns:p14="http://schemas.microsoft.com/office/powerpoint/2010/main" val="406932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59027" y="141073"/>
            <a:ext cx="11063415" cy="3565954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/>
              <a:t>Одним из методов развития связной речи у детей </a:t>
            </a:r>
            <a:r>
              <a:rPr lang="ru-RU" sz="3200" dirty="0" smtClean="0"/>
              <a:t>является </a:t>
            </a:r>
            <a:r>
              <a:rPr lang="ru-RU" sz="3200" dirty="0"/>
              <a:t>использование мнемотехники.</a:t>
            </a:r>
          </a:p>
          <a:p>
            <a:r>
              <a:rPr lang="ru-RU" sz="3200" dirty="0"/>
              <a:t>Мнемотехника 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</a:t>
            </a:r>
          </a:p>
          <a:p>
            <a:r>
              <a:rPr lang="ru-RU" sz="3200" dirty="0"/>
              <a:t>МНЕМОТЕХНИКА – </a:t>
            </a:r>
            <a:r>
              <a:rPr lang="ru-RU" sz="3200" i="1" dirty="0" smtClean="0"/>
              <a:t> </a:t>
            </a:r>
            <a:r>
              <a:rPr lang="ru-RU" sz="3200" i="1" dirty="0"/>
              <a:t>от греческого </a:t>
            </a:r>
            <a:r>
              <a:rPr lang="ru-RU" sz="3200" i="1" dirty="0" err="1"/>
              <a:t>mnemonikon</a:t>
            </a:r>
            <a:r>
              <a:rPr lang="ru-RU" sz="3200" dirty="0"/>
              <a:t> - искусство запоминания, означает совокупность приемов и способов, облегчающих запоминание и увеличивающих объем памяти путем образования искусственных ассоциаций.</a:t>
            </a:r>
          </a:p>
          <a:p>
            <a:r>
              <a:rPr lang="ru-RU" sz="3200" dirty="0"/>
              <a:t>Мнемотехнику в дошкольной педагогике называют по-разному.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155" y="3637004"/>
            <a:ext cx="9144000" cy="322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3.infourok.ru/uploads/ex/0dab/0000f80a-fd941d15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47130" y="251446"/>
            <a:ext cx="9683107" cy="21045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Представляю вашему вниманию пособие “Волшебные колечки”.</a:t>
            </a:r>
          </a:p>
          <a:p>
            <a:pPr marL="0" indent="0">
              <a:buNone/>
            </a:pPr>
            <a:r>
              <a:rPr lang="ru-RU" sz="3200" dirty="0"/>
              <a:t>Колечки изготавливаются по количеству детей. Пример развёрнутых заготовок колечек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755" y="2430161"/>
            <a:ext cx="6069350" cy="412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6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20130" y="367483"/>
            <a:ext cx="10964562" cy="61230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Рассмотрим последовательность заучивания стихотворения с использованием пособия “Волшебные колечки”.</a:t>
            </a:r>
          </a:p>
          <a:p>
            <a:pPr marL="0" indent="0">
              <a:buNone/>
            </a:pPr>
            <a:r>
              <a:rPr lang="ru-RU" b="1" dirty="0"/>
              <a:t>1 этап.</a:t>
            </a:r>
            <a:r>
              <a:rPr lang="ru-RU" dirty="0"/>
              <a:t> Выбор стихотворения для заучивания.</a:t>
            </a:r>
          </a:p>
          <a:p>
            <a:pPr marL="0" indent="0">
              <a:buNone/>
            </a:pPr>
            <a:r>
              <a:rPr lang="ru-RU" dirty="0"/>
              <a:t>При подборе текста нужно выделить главные ключевые слова – опоры, на которые подбираются соответствующие колечки с картинками.</a:t>
            </a:r>
          </a:p>
          <a:p>
            <a:pPr marL="0" indent="0">
              <a:buNone/>
            </a:pPr>
            <a:r>
              <a:rPr lang="ru-RU" dirty="0"/>
              <a:t>Это могут быть слова – предметы,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слова </a:t>
            </a:r>
            <a:r>
              <a:rPr lang="ru-RU" dirty="0"/>
              <a:t>– действия или слова 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признаки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В нашем стихотворении 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существительные.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4287" y="2752854"/>
            <a:ext cx="5295900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6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288059" y="315570"/>
            <a:ext cx="7226644" cy="55510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2 этап.</a:t>
            </a:r>
            <a:r>
              <a:rPr lang="ru-RU" dirty="0"/>
              <a:t> Выразительное чтение стихотворения.</a:t>
            </a:r>
          </a:p>
        </p:txBody>
      </p:sp>
      <p:pic>
        <p:nvPicPr>
          <p:cNvPr id="8194" name="Picture 2" descr="http://900igr.net/up/datas/154854/02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0976" y="1318054"/>
            <a:ext cx="6438005" cy="4730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07957" y="963372"/>
            <a:ext cx="40694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Почему я в сапогах,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Зонт над головою?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Осень слякоть принесла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И дожди с собою.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Под ногами — лужи, грязь,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Ветер гонит листья,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Небо серое грустит —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Тучи в нем повисли.</a:t>
            </a:r>
            <a:endParaRPr lang="ru-RU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62485" y="4533674"/>
            <a:ext cx="45044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О каких признаках осени говорится в тексте?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К какому периоду осени подходит такое описание?</a:t>
            </a:r>
          </a:p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Как реагируют люди на изменение погоды?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62485" y="3579519"/>
            <a:ext cx="4486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Helvetica Neue"/>
              </a:rPr>
              <a:t>На этом же этапе проводится работа по уточнению и расширению словаря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63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Объект 6"/>
          <p:cNvSpPr>
            <a:spLocks noGrp="1"/>
          </p:cNvSpPr>
          <p:nvPr>
            <p:ph idx="1"/>
          </p:nvPr>
        </p:nvSpPr>
        <p:spPr>
          <a:xfrm>
            <a:off x="2375134" y="359692"/>
            <a:ext cx="8869515" cy="14279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3</a:t>
            </a:r>
            <a:r>
              <a:rPr lang="ru-RU" b="1" dirty="0" smtClean="0"/>
              <a:t> </a:t>
            </a:r>
            <a:r>
              <a:rPr lang="ru-RU" b="1" dirty="0"/>
              <a:t>этап.</a:t>
            </a:r>
            <a:r>
              <a:rPr lang="ru-RU" dirty="0"/>
              <a:t> Чтение строки для каждой части сопровождается надеванием “колечка” на палец левой руки, начиная с мизинца с лева направо. Рука лежит на столе ладонью вниз.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591" y="1573426"/>
            <a:ext cx="5503390" cy="50741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00216" y="3203634"/>
            <a:ext cx="40035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На этом этапе происходит повтор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и рассказывание стихотворения ребенком с помощью “колечек”.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8592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Объект 6"/>
          <p:cNvSpPr>
            <a:spLocks noGrp="1"/>
          </p:cNvSpPr>
          <p:nvPr>
            <p:ph idx="1"/>
          </p:nvPr>
        </p:nvSpPr>
        <p:spPr>
          <a:xfrm>
            <a:off x="1541794" y="694674"/>
            <a:ext cx="9571050" cy="24604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6 этап.</a:t>
            </a:r>
            <a:r>
              <a:rPr lang="ru-RU" dirty="0"/>
              <a:t> Заключительный этап - рассказывание стихотворения без помощи </a:t>
            </a:r>
            <a:r>
              <a:rPr lang="ru-RU" dirty="0" smtClean="0"/>
              <a:t>«колечек».</a:t>
            </a:r>
            <a:endParaRPr lang="ru-RU" dirty="0"/>
          </a:p>
          <a:p>
            <a:r>
              <a:rPr lang="ru-RU" dirty="0"/>
              <a:t>А кто из </a:t>
            </a:r>
            <a:r>
              <a:rPr lang="ru-RU" dirty="0" smtClean="0"/>
              <a:t>детей может </a:t>
            </a:r>
            <a:r>
              <a:rPr lang="ru-RU" dirty="0"/>
              <a:t>рассказать стихотворение без </a:t>
            </a:r>
            <a:r>
              <a:rPr lang="ru-RU" dirty="0" smtClean="0"/>
              <a:t>«колечек»?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074" y="3151593"/>
            <a:ext cx="3292455" cy="24393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46"/>
          <a:stretch/>
        </p:blipFill>
        <p:spPr>
          <a:xfrm>
            <a:off x="5914767" y="2111029"/>
            <a:ext cx="3496835" cy="452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</TotalTime>
  <Words>222</Words>
  <Application>Microsoft Office PowerPoint</Application>
  <PresentationFormat>Широкоэкранный</PresentationFormat>
  <Paragraphs>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Helvetica Neue</vt:lpstr>
      <vt:lpstr>Тема Office</vt:lpstr>
      <vt:lpstr>Муниципальное бюджетное дошкольное образовательное учреждение детский сад комбинированного вида № 3 «Зоренька»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комбинированного вида  № 3 «Зоренька»</dc:title>
  <dc:creator>Лена</dc:creator>
  <cp:lastModifiedBy>Лена</cp:lastModifiedBy>
  <cp:revision>137</cp:revision>
  <dcterms:created xsi:type="dcterms:W3CDTF">2017-04-22T16:27:38Z</dcterms:created>
  <dcterms:modified xsi:type="dcterms:W3CDTF">2018-12-17T16:15:03Z</dcterms:modified>
</cp:coreProperties>
</file>