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7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77" r:id="rId9"/>
    <p:sldId id="270" r:id="rId10"/>
    <p:sldId id="266" r:id="rId11"/>
    <p:sldId id="267" r:id="rId12"/>
    <p:sldId id="272" r:id="rId13"/>
    <p:sldId id="273" r:id="rId14"/>
    <p:sldId id="274" r:id="rId15"/>
    <p:sldId id="271" r:id="rId16"/>
    <p:sldId id="289" r:id="rId17"/>
    <p:sldId id="291" r:id="rId18"/>
    <p:sldId id="288" r:id="rId19"/>
    <p:sldId id="292" r:id="rId20"/>
    <p:sldId id="286" r:id="rId21"/>
    <p:sldId id="290" r:id="rId22"/>
    <p:sldId id="287" r:id="rId23"/>
    <p:sldId id="282" r:id="rId24"/>
    <p:sldId id="276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510C"/>
    <a:srgbClr val="FA950E"/>
    <a:srgbClr val="00CC99"/>
    <a:srgbClr val="D74003"/>
    <a:srgbClr val="FC713A"/>
    <a:srgbClr val="0F2741"/>
    <a:srgbClr val="001736"/>
    <a:srgbClr val="003374"/>
    <a:srgbClr val="173A8D"/>
    <a:srgbClr val="C9A09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77" autoAdjust="0"/>
    <p:restoredTop sz="94660"/>
  </p:normalViewPr>
  <p:slideViewPr>
    <p:cSldViewPr snapToGrid="0">
      <p:cViewPr>
        <p:scale>
          <a:sx n="69" d="100"/>
          <a:sy n="69" d="100"/>
        </p:scale>
        <p:origin x="-1974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autoTitleDeleted val="1"/>
    <c:plotArea>
      <c:layout>
        <c:manualLayout>
          <c:layoutTarget val="inner"/>
          <c:xMode val="edge"/>
          <c:yMode val="edge"/>
          <c:x val="0.25367767871845981"/>
          <c:y val="9.7424238361820181E-2"/>
          <c:w val="0.52265535751076475"/>
          <c:h val="0.8109722463797508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"/>
          <c:dPt>
            <c:idx val="2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9.8158136482940264E-2"/>
                  <c:y val="0.18359375000000044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>
                        <a:latin typeface="+mj-lt"/>
                      </a:rPr>
                      <a:t>НПДА
14%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0.18346368253035253"/>
                  <c:y val="-0.2212569141138557"/>
                </c:manualLayout>
              </c:layout>
              <c:tx>
                <c:rich>
                  <a:bodyPr/>
                  <a:lstStyle/>
                  <a:p>
                    <a:r>
                      <a:rPr lang="ru-RU" sz="3200" b="1" dirty="0">
                        <a:latin typeface="+mj-lt"/>
                      </a:rPr>
                      <a:t>СПДА
48%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0.21284494045487226"/>
                  <c:y val="0.10061532376397299"/>
                </c:manualLayout>
              </c:layout>
              <c:tx>
                <c:rich>
                  <a:bodyPr/>
                  <a:lstStyle/>
                  <a:p>
                    <a:r>
                      <a:rPr lang="ru-RU" sz="3200" b="1" dirty="0">
                        <a:latin typeface="+mj-lt"/>
                      </a:rPr>
                      <a:t>ВПДА
38%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НПДА</c:v>
                </c:pt>
                <c:pt idx="1">
                  <c:v>СПДА</c:v>
                </c:pt>
                <c:pt idx="2">
                  <c:v>ВПДА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10</c:v>
                </c:pt>
                <c:pt idx="2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0"/>
            <a:ext cx="9144000" cy="16328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2169580" y="1835210"/>
            <a:ext cx="4804843" cy="3187581"/>
          </a:xfrm>
          <a:prstGeom prst="rect">
            <a:avLst/>
          </a:pr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707" y="3098554"/>
            <a:ext cx="7628709" cy="788332"/>
          </a:xfrm>
        </p:spPr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/>
              <a:t>Характеристики мышления дошкольников с ограниченными возможностями здоровья и высокой привычной двигательной активностью</a:t>
            </a:r>
            <a:endParaRPr lang="en-US" sz="8800" b="1" dirty="0">
              <a:ln w="9525">
                <a:solidFill>
                  <a:schemeClr val="bg1"/>
                </a:solidFill>
                <a:prstDash val="solid"/>
              </a:ln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08469" y="4202950"/>
            <a:ext cx="3696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j-lt"/>
              </a:rPr>
              <a:t>Выполнил: учитель физической культуры </a:t>
            </a:r>
            <a:r>
              <a:rPr lang="ru-RU" b="1" dirty="0" err="1" smtClean="0">
                <a:latin typeface="+mj-lt"/>
              </a:rPr>
              <a:t>Абдрахимова</a:t>
            </a:r>
            <a:r>
              <a:rPr lang="ru-RU" b="1" dirty="0" smtClean="0">
                <a:latin typeface="+mj-lt"/>
              </a:rPr>
              <a:t> Л. Д.</a:t>
            </a:r>
            <a:endParaRPr lang="ru-RU" dirty="0" smtClean="0">
              <a:latin typeface="+mj-lt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05878" y="6301043"/>
            <a:ext cx="124264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Вата - 2018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Методы исследования</a:t>
            </a:r>
            <a:endParaRPr lang="ru-RU" b="1" dirty="0"/>
          </a:p>
        </p:txBody>
      </p:sp>
      <p:cxnSp>
        <p:nvCxnSpPr>
          <p:cNvPr id="12" name="Прямая со стрелкой 11"/>
          <p:cNvCxnSpPr>
            <a:endCxn id="22" idx="0"/>
          </p:cNvCxnSpPr>
          <p:nvPr/>
        </p:nvCxnSpPr>
        <p:spPr>
          <a:xfrm>
            <a:off x="5251272" y="1136472"/>
            <a:ext cx="1371597" cy="1284900"/>
          </a:xfrm>
          <a:prstGeom prst="straightConnector1">
            <a:avLst/>
          </a:prstGeom>
          <a:ln>
            <a:solidFill>
              <a:srgbClr val="FC510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21" idx="0"/>
          </p:cNvCxnSpPr>
          <p:nvPr/>
        </p:nvCxnSpPr>
        <p:spPr>
          <a:xfrm rot="5400000">
            <a:off x="2253353" y="1195243"/>
            <a:ext cx="1254035" cy="1162611"/>
          </a:xfrm>
          <a:prstGeom prst="straightConnector1">
            <a:avLst/>
          </a:prstGeom>
          <a:ln>
            <a:solidFill>
              <a:srgbClr val="FC510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5943" y="2403566"/>
            <a:ext cx="420624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+mj-lt"/>
              </a:rPr>
              <a:t>ПДА: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4800" dirty="0" smtClean="0">
                <a:latin typeface="+mj-lt"/>
              </a:rPr>
              <a:t> </a:t>
            </a:r>
            <a:r>
              <a:rPr lang="ru-RU" sz="4400" dirty="0" smtClean="0">
                <a:latin typeface="+mj-lt"/>
              </a:rPr>
              <a:t>метод шагометрии</a:t>
            </a:r>
            <a:r>
              <a:rPr lang="ru-RU" sz="3600" dirty="0" smtClean="0">
                <a:latin typeface="+mj-lt"/>
              </a:rPr>
              <a:t>;</a:t>
            </a:r>
            <a:r>
              <a:rPr lang="ru-RU" sz="4400" dirty="0" smtClean="0">
                <a:latin typeface="+mj-lt"/>
              </a:rPr>
              <a:t>  </a:t>
            </a:r>
            <a:endParaRPr lang="ru-RU" sz="6000" dirty="0">
              <a:latin typeface="+mj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101737" y="2421372"/>
            <a:ext cx="504226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+mj-lt"/>
              </a:rPr>
              <a:t>Характеристики мышления: 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2800" dirty="0" smtClean="0">
                <a:latin typeface="+mj-lt"/>
              </a:rPr>
              <a:t> тест «Прогрессивные матрицы Равена» ; 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2800" dirty="0" smtClean="0">
                <a:latin typeface="+mj-lt"/>
              </a:rPr>
              <a:t> методика «Аналогии»(</a:t>
            </a:r>
            <a:r>
              <a:rPr lang="ru-RU" sz="2800" dirty="0" err="1" smtClean="0">
                <a:latin typeface="+mj-lt"/>
              </a:rPr>
              <a:t>субтест</a:t>
            </a:r>
            <a:r>
              <a:rPr lang="ru-RU" sz="2800" dirty="0" smtClean="0">
                <a:latin typeface="+mj-lt"/>
              </a:rPr>
              <a:t> Векслера); 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2800" dirty="0" smtClean="0">
                <a:latin typeface="+mj-lt"/>
              </a:rPr>
              <a:t> методика «Классификация и обобщение» (</a:t>
            </a:r>
            <a:r>
              <a:rPr lang="ru-RU" sz="2800" dirty="0" err="1" smtClean="0">
                <a:latin typeface="+mj-lt"/>
              </a:rPr>
              <a:t>субтест</a:t>
            </a:r>
            <a:r>
              <a:rPr lang="ru-RU" sz="2800" dirty="0" smtClean="0">
                <a:latin typeface="+mj-lt"/>
              </a:rPr>
              <a:t> Векслера).</a:t>
            </a:r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Выборка исследуемых: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11" y="2207622"/>
            <a:ext cx="4898571" cy="407561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>
              <a:latin typeface="+mj-lt"/>
            </a:endParaRP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5900" dirty="0" smtClean="0">
                <a:latin typeface="+mj-lt"/>
              </a:rPr>
              <a:t>НПДА – (14%)- </a:t>
            </a:r>
            <a:r>
              <a:rPr lang="ru-RU" sz="5800" dirty="0" smtClean="0">
                <a:latin typeface="+mj-lt"/>
              </a:rPr>
              <a:t>8414</a:t>
            </a:r>
            <a:endParaRPr lang="ru-RU" sz="5900" dirty="0" smtClean="0">
              <a:latin typeface="+mj-lt"/>
            </a:endParaRP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5900" dirty="0" smtClean="0">
                <a:latin typeface="+mj-lt"/>
              </a:rPr>
              <a:t>СПДА – (48%) - </a:t>
            </a:r>
            <a:r>
              <a:rPr lang="ru-RU" sz="5800" dirty="0" smtClean="0">
                <a:latin typeface="+mj-lt"/>
              </a:rPr>
              <a:t>13159</a:t>
            </a:r>
            <a:r>
              <a:rPr lang="ru-RU" sz="5900" dirty="0" smtClean="0">
                <a:latin typeface="+mj-lt"/>
              </a:rPr>
              <a:t> </a:t>
            </a:r>
          </a:p>
          <a:p>
            <a:pPr algn="ctr">
              <a:buClr>
                <a:srgbClr val="FC510C"/>
              </a:buClr>
              <a:buNone/>
            </a:pPr>
            <a:endParaRPr lang="ru-RU" sz="3600" dirty="0" smtClean="0">
              <a:latin typeface="+mj-lt"/>
            </a:endParaRPr>
          </a:p>
          <a:p>
            <a:pPr algn="ctr">
              <a:buClr>
                <a:srgbClr val="FC510C"/>
              </a:buClr>
              <a:buNone/>
            </a:pPr>
            <a:r>
              <a:rPr lang="ru-RU" sz="5100" b="1" dirty="0" smtClean="0">
                <a:latin typeface="+mj-lt"/>
              </a:rPr>
              <a:t>контрольная группа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endParaRPr lang="ru-RU" sz="6000" dirty="0" smtClean="0">
              <a:latin typeface="+mj-lt"/>
            </a:endParaRP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5800" dirty="0" smtClean="0">
                <a:latin typeface="+mj-lt"/>
              </a:rPr>
              <a:t>ВПДА – (38%) - 15364 </a:t>
            </a:r>
            <a:r>
              <a:rPr lang="ru-RU" sz="5100" b="1" dirty="0" smtClean="0">
                <a:latin typeface="+mj-lt"/>
              </a:rPr>
              <a:t>экспериментальная группа</a:t>
            </a:r>
            <a:endParaRPr lang="ru-RU" sz="5800" b="1" dirty="0" smtClean="0">
              <a:latin typeface="+mj-lt"/>
            </a:endParaRPr>
          </a:p>
          <a:p>
            <a:pPr>
              <a:buClr>
                <a:srgbClr val="FC510C"/>
              </a:buClr>
              <a:buNone/>
            </a:pPr>
            <a:r>
              <a:rPr lang="ru-RU" sz="5800" dirty="0" smtClean="0">
                <a:latin typeface="+mj-lt"/>
              </a:rPr>
              <a:t> </a:t>
            </a:r>
            <a:endParaRPr lang="ru-RU" sz="58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760" y="1110345"/>
            <a:ext cx="80205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+mj-lt"/>
              </a:rPr>
              <a:t>Был обследован 21 ребенок старшего дошкольного   возраста. Из них выявлено: </a:t>
            </a:r>
            <a:endParaRPr lang="ru-RU" sz="4000" dirty="0">
              <a:latin typeface="+mj-lt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579223" y="1724298"/>
          <a:ext cx="6770915" cy="436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Левая фигурная скобка 5"/>
          <p:cNvSpPr/>
          <p:nvPr/>
        </p:nvSpPr>
        <p:spPr>
          <a:xfrm rot="16200000">
            <a:off x="2638701" y="1254034"/>
            <a:ext cx="261256" cy="4598127"/>
          </a:xfrm>
          <a:prstGeom prst="leftBrace">
            <a:avLst>
              <a:gd name="adj1" fmla="val 177051"/>
              <a:gd name="adj2" fmla="val 49153"/>
            </a:avLst>
          </a:prstGeom>
          <a:solidFill>
            <a:schemeClr val="bg1"/>
          </a:solidFill>
          <a:ln>
            <a:solidFill>
              <a:srgbClr val="FC51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69818"/>
            <a:ext cx="7839635" cy="13377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Тест «Прогрессивные матрицы Равена»: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Копия Scan200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122132">
            <a:off x="64516" y="1329649"/>
            <a:ext cx="2187664" cy="367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Scan200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70311" y="1440143"/>
            <a:ext cx="2122394" cy="345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can2002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39770" y="1439027"/>
            <a:ext cx="2059194" cy="358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Копия (2) Scan2002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38364" y="1529789"/>
            <a:ext cx="2075330" cy="365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649" y="339635"/>
            <a:ext cx="8746351" cy="13377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Методика «Классификация и обобщение»: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Копия Scan200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80" y="1475277"/>
            <a:ext cx="2950030" cy="375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 descr="Scan200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91440" y="1410789"/>
            <a:ext cx="2762659" cy="382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Scan200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74518" y="1541417"/>
            <a:ext cx="2966673" cy="373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pp.userapi.com/c831409/v831409905/bfd96/9Dp6L8v609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7147" y="434203"/>
            <a:ext cx="3126853" cy="43076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Методика «Аналогии»: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6754" y="1136470"/>
            <a:ext cx="7869891" cy="4389120"/>
          </a:xfrm>
        </p:spPr>
        <p:txBody>
          <a:bodyPr>
            <a:normAutofit/>
          </a:bodyPr>
          <a:lstStyle/>
          <a:p>
            <a:pPr>
              <a:buClr>
                <a:srgbClr val="FC510C"/>
              </a:buClr>
              <a:buNone/>
            </a:pPr>
            <a:endParaRPr lang="ru-RU" dirty="0" smtClean="0">
              <a:latin typeface="+mj-lt"/>
            </a:endParaRP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dirty="0" smtClean="0">
                <a:latin typeface="+mj-lt"/>
              </a:rPr>
              <a:t> </a:t>
            </a:r>
            <a:r>
              <a:rPr lang="ru-RU" sz="3200" b="1" dirty="0" smtClean="0">
                <a:latin typeface="+mj-lt"/>
              </a:rPr>
              <a:t>Произносятся слова: </a:t>
            </a:r>
          </a:p>
          <a:p>
            <a:pPr>
              <a:buClr>
                <a:srgbClr val="FC510C"/>
              </a:buClr>
              <a:buNone/>
            </a:pPr>
            <a:r>
              <a:rPr lang="ru-RU" sz="3200" dirty="0" smtClean="0">
                <a:latin typeface="+mj-lt"/>
              </a:rPr>
              <a:t>   1. Яблоко - фрукт; морковь - ... </a:t>
            </a:r>
          </a:p>
          <a:p>
            <a:pPr>
              <a:buNone/>
            </a:pPr>
            <a:r>
              <a:rPr lang="ru-RU" sz="3200" dirty="0" smtClean="0">
                <a:latin typeface="+mj-lt"/>
              </a:rPr>
              <a:t>   2. Горький - сладкий; толстый - ... </a:t>
            </a:r>
          </a:p>
          <a:p>
            <a:pPr>
              <a:buNone/>
            </a:pPr>
            <a:r>
              <a:rPr lang="ru-RU" sz="3200" dirty="0" smtClean="0">
                <a:latin typeface="+mj-lt"/>
              </a:rPr>
              <a:t>   3. Крыло - птица; плавник - ... </a:t>
            </a:r>
          </a:p>
          <a:p>
            <a:pPr>
              <a:buNone/>
            </a:pPr>
            <a:r>
              <a:rPr lang="ru-RU" sz="3200" dirty="0" smtClean="0">
                <a:latin typeface="+mj-lt"/>
              </a:rPr>
              <a:t>   4. Рыба - аквариум; птица - ... </a:t>
            </a:r>
          </a:p>
          <a:p>
            <a:pPr>
              <a:buNone/>
            </a:pPr>
            <a:r>
              <a:rPr lang="ru-RU" sz="3200" dirty="0" smtClean="0">
                <a:latin typeface="+mj-lt"/>
              </a:rPr>
              <a:t>   5. Понедельник - вторник; январь - ... 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endParaRPr lang="ru-RU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22960"/>
          <a:ext cx="9143999" cy="45003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35531"/>
                <a:gridCol w="2011680"/>
                <a:gridCol w="1834435"/>
                <a:gridCol w="1862353"/>
              </a:tblGrid>
              <a:tr h="115452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Показатели 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НПДА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СПДА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ВПДА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</a:tr>
              <a:tr h="101830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Аналогии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3±0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3,6±1,5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4±1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101830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+mj-lt"/>
                        </a:rPr>
                        <a:t>Классификации</a:t>
                      </a:r>
                      <a:r>
                        <a:rPr lang="ru-RU" sz="2800" b="1" baseline="0" dirty="0" smtClean="0">
                          <a:latin typeface="+mj-lt"/>
                        </a:rPr>
                        <a:t> и обобщение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7</a:t>
                      </a:r>
                      <a:r>
                        <a:rPr lang="ru-RU" sz="3200" b="1" kern="1200" dirty="0" smtClean="0">
                          <a:latin typeface="+mj-lt"/>
                        </a:rPr>
                        <a:t>±1,4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8,8±0,4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8,6±0,8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  <a:tr h="130925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Суммарный</a:t>
                      </a:r>
                      <a:r>
                        <a:rPr lang="ru-RU" sz="2400" b="1" baseline="0" dirty="0" smtClean="0">
                          <a:latin typeface="+mj-lt"/>
                        </a:rPr>
                        <a:t> балл (к</a:t>
                      </a:r>
                      <a:r>
                        <a:rPr lang="ru-RU" sz="2400" b="1" dirty="0" smtClean="0">
                          <a:latin typeface="+mj-lt"/>
                        </a:rPr>
                        <a:t>лассификации</a:t>
                      </a:r>
                      <a:r>
                        <a:rPr lang="ru-RU" sz="2400" b="1" baseline="0" dirty="0" smtClean="0">
                          <a:latin typeface="+mj-lt"/>
                        </a:rPr>
                        <a:t> и обобщение + аналогии)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10±1,4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12,4±1,9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12,6±1,8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326569" y="156754"/>
            <a:ext cx="96795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latin typeface="+mj-lt"/>
              </a:rPr>
              <a:t>Среднеарифметические показатели вербального компонента мышления:</a:t>
            </a:r>
            <a:endParaRPr lang="ru-RU" sz="23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Методика «Аналогии»: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3209" y="548641"/>
            <a:ext cx="7869891" cy="2090056"/>
          </a:xfrm>
        </p:spPr>
        <p:txBody>
          <a:bodyPr>
            <a:normAutofit/>
          </a:bodyPr>
          <a:lstStyle/>
          <a:p>
            <a:pPr>
              <a:buClr>
                <a:srgbClr val="FC510C"/>
              </a:buClr>
              <a:buNone/>
            </a:pPr>
            <a:endParaRPr lang="ru-RU" dirty="0" smtClean="0">
              <a:latin typeface="+mj-lt"/>
            </a:endParaRPr>
          </a:p>
          <a:p>
            <a:pPr>
              <a:buClr>
                <a:srgbClr val="FC510C"/>
              </a:buClr>
              <a:buNone/>
            </a:pPr>
            <a:r>
              <a:rPr lang="ru-RU" sz="4000" dirty="0" smtClean="0">
                <a:latin typeface="+mj-lt"/>
              </a:rPr>
              <a:t>Понедельник - вторник; январь - ..? 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endParaRPr lang="ru-RU" dirty="0">
              <a:latin typeface="+mj-lt"/>
            </a:endParaRPr>
          </a:p>
        </p:txBody>
      </p:sp>
      <p:pic>
        <p:nvPicPr>
          <p:cNvPr id="3074" name="Picture 2" descr="ÐÐ°ÑÑÐ¸Ð½ÐºÐ¸ Ð¿Ð¾ Ð·Ð°Ð¿ÑÐ¾ÑÑ Ð²ÑÐµÐ¼ÐµÐ½Ð° Ð³Ð¾Ð´Ð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870" y="1793442"/>
            <a:ext cx="5943525" cy="35552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22960"/>
          <a:ext cx="9143999" cy="45003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35531"/>
                <a:gridCol w="2011680"/>
                <a:gridCol w="1834435"/>
                <a:gridCol w="1862353"/>
              </a:tblGrid>
              <a:tr h="115452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Показатели 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НПДА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СПДА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ВПДА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</a:tr>
              <a:tr h="101830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Аналогии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3±0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3,6±1,5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4±1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101830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+mj-lt"/>
                        </a:rPr>
                        <a:t>Классификации</a:t>
                      </a:r>
                      <a:r>
                        <a:rPr lang="ru-RU" sz="2800" b="1" baseline="0" dirty="0" smtClean="0">
                          <a:latin typeface="+mj-lt"/>
                        </a:rPr>
                        <a:t> и обобщение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7</a:t>
                      </a:r>
                      <a:r>
                        <a:rPr lang="ru-RU" sz="3200" b="1" kern="1200" dirty="0" smtClean="0">
                          <a:latin typeface="+mj-lt"/>
                        </a:rPr>
                        <a:t>±1,4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8,8±0,4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8,6±0,8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  <a:tr h="130925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Суммарный</a:t>
                      </a:r>
                      <a:r>
                        <a:rPr lang="ru-RU" sz="2400" b="1" baseline="0" dirty="0" smtClean="0">
                          <a:latin typeface="+mj-lt"/>
                        </a:rPr>
                        <a:t> балл (к</a:t>
                      </a:r>
                      <a:r>
                        <a:rPr lang="ru-RU" sz="2400" b="1" dirty="0" smtClean="0">
                          <a:latin typeface="+mj-lt"/>
                        </a:rPr>
                        <a:t>лассификации</a:t>
                      </a:r>
                      <a:r>
                        <a:rPr lang="ru-RU" sz="2400" b="1" baseline="0" dirty="0" smtClean="0">
                          <a:latin typeface="+mj-lt"/>
                        </a:rPr>
                        <a:t> и обобщение + аналогии)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10±1,4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12,4±1,9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12,6±1,8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326569" y="156754"/>
            <a:ext cx="96795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latin typeface="+mj-lt"/>
              </a:rPr>
              <a:t>Среднеарифметические показатели вербального компонента мышления:</a:t>
            </a:r>
            <a:endParaRPr lang="ru-RU" sz="23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649" y="339635"/>
            <a:ext cx="8746351" cy="13377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Методика «Классификация и обобщение»: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" name="Picture 2" descr="Копия Scan200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10789" y="1228215"/>
            <a:ext cx="2914378" cy="408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Scan2000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757" y="1151299"/>
            <a:ext cx="2884900" cy="420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22960"/>
          <a:ext cx="9143999" cy="45003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35531"/>
                <a:gridCol w="2011680"/>
                <a:gridCol w="1834435"/>
                <a:gridCol w="1862353"/>
              </a:tblGrid>
              <a:tr h="115452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Показатели 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НПДА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СПДА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j-lt"/>
                        </a:rPr>
                        <a:t>ВПДА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</a:tr>
              <a:tr h="101830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Аналогии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3±0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3,6±1,5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4±1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  <a:tr h="101830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+mj-lt"/>
                        </a:rPr>
                        <a:t>Классификации</a:t>
                      </a:r>
                      <a:r>
                        <a:rPr lang="ru-RU" sz="2800" b="1" baseline="0" dirty="0" smtClean="0">
                          <a:latin typeface="+mj-lt"/>
                        </a:rPr>
                        <a:t> и обобщение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7</a:t>
                      </a:r>
                      <a:r>
                        <a:rPr lang="ru-RU" sz="3200" b="1" kern="1200" dirty="0" smtClean="0">
                          <a:latin typeface="+mj-lt"/>
                        </a:rPr>
                        <a:t>±1,4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8,8±0,4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8,6±0,8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  <a:tr h="130925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Суммарный</a:t>
                      </a:r>
                      <a:r>
                        <a:rPr lang="ru-RU" sz="2400" b="1" baseline="0" dirty="0" smtClean="0">
                          <a:latin typeface="+mj-lt"/>
                        </a:rPr>
                        <a:t> балл (к</a:t>
                      </a:r>
                      <a:r>
                        <a:rPr lang="ru-RU" sz="2400" b="1" dirty="0" smtClean="0">
                          <a:latin typeface="+mj-lt"/>
                        </a:rPr>
                        <a:t>лассификации</a:t>
                      </a:r>
                      <a:r>
                        <a:rPr lang="ru-RU" sz="2400" b="1" baseline="0" dirty="0" smtClean="0">
                          <a:latin typeface="+mj-lt"/>
                        </a:rPr>
                        <a:t> и обобщение + аналогии)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10±1,4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12,4±1,9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kern="1200" dirty="0" smtClean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12,6±1,8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326569" y="156754"/>
            <a:ext cx="96795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latin typeface="+mj-lt"/>
              </a:rPr>
              <a:t>Среднеарифметические показатели вербального компонента мышления:</a:t>
            </a:r>
            <a:endParaRPr lang="ru-RU" sz="23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031" y="0"/>
            <a:ext cx="7839635" cy="13377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Проблема исследования: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" y="1097281"/>
            <a:ext cx="8961120" cy="4898572"/>
          </a:xfrm>
        </p:spPr>
        <p:txBody>
          <a:bodyPr>
            <a:normAutofit lnSpcReduction="10000"/>
          </a:bodyPr>
          <a:lstStyle/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dirty="0" smtClean="0">
                <a:latin typeface="+mj-lt"/>
              </a:rPr>
              <a:t>Дети дошкольного возраста с высокой привычной двигательной активностью (далее ВПДА) воспринимаются взрослыми как трудные и шаловливые непоседы. 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dirty="0" smtClean="0">
                <a:latin typeface="+mj-lt"/>
              </a:rPr>
              <a:t>А если они еще и с ограниченными возможностями здоровья (слабовидящие дети или дети с пониженным зрением и с сохранным интеллектом, МКБ-10: Н53), то это патология предопределяет их ограниченный запас знаний и представлений. 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dirty="0" smtClean="0">
                <a:latin typeface="+mj-lt"/>
              </a:rPr>
              <a:t>Если вовремя исследовать характеристики мышления таких детей, то появится возможность создать благоприятные условия для их формирования.</a:t>
            </a:r>
            <a:endParaRPr lang="ru-RU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-182879"/>
            <a:ext cx="9914709" cy="1337732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Среднеарифметические показатели невербального компонента мышления: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" y="666206"/>
          <a:ext cx="9143998" cy="46887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31028"/>
                <a:gridCol w="1976076"/>
                <a:gridCol w="1757082"/>
                <a:gridCol w="2079812"/>
              </a:tblGrid>
              <a:tr h="87862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+mj-lt"/>
                        </a:rPr>
                        <a:t>Показатели 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+mj-lt"/>
                        </a:rPr>
                        <a:t>НПДА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+mj-lt"/>
                        </a:rPr>
                        <a:t>СПДА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+mj-lt"/>
                        </a:rPr>
                        <a:t>ВПДА</a:t>
                      </a:r>
                      <a:endParaRPr lang="ru-RU" sz="3600" b="1" dirty="0">
                        <a:latin typeface="+mj-lt"/>
                      </a:endParaRPr>
                    </a:p>
                  </a:txBody>
                  <a:tcPr anchor="ctr"/>
                </a:tc>
              </a:tr>
              <a:tr h="14936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Прогрессивные</a:t>
                      </a:r>
                      <a:r>
                        <a:rPr lang="ru-RU" sz="2400" b="1" baseline="0" dirty="0" smtClean="0">
                          <a:latin typeface="+mj-lt"/>
                        </a:rPr>
                        <a:t> матрицы Равена (суммарный показатель)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14,5±0,7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14,8±1,3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i="0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15,6±1,14</a:t>
                      </a:r>
                      <a:endParaRPr lang="ru-RU" sz="3600" b="1" i="0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  <a:tr h="55646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Серия А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7,5</a:t>
                      </a:r>
                      <a:r>
                        <a:rPr lang="ru-RU" sz="3200" b="1" kern="1200" dirty="0" smtClean="0">
                          <a:latin typeface="+mj-lt"/>
                        </a:rPr>
                        <a:t>±0,7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7,2±1,3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7,6±0,894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  <a:tr h="556461">
                <a:tc>
                  <a:txBody>
                    <a:bodyPr/>
                    <a:lstStyle/>
                    <a:p>
                      <a:pPr algn="ctr"/>
                      <a:r>
                        <a:rPr lang="ru-RU" sz="3200" b="1" baseline="0" dirty="0" smtClean="0">
                          <a:latin typeface="+mj-lt"/>
                        </a:rPr>
                        <a:t>Серия В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4,2±0,7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3,4±1,1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3,4±0,57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  <a:tr h="55646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+mj-lt"/>
                        </a:rPr>
                        <a:t>Серия С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1,5±0,7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2±0,83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2,6±0,57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  <a:tr h="556461">
                <a:tc>
                  <a:txBody>
                    <a:bodyPr/>
                    <a:lstStyle/>
                    <a:p>
                      <a:pPr algn="ctr"/>
                      <a:r>
                        <a:rPr lang="ru-RU" sz="3200" b="1" baseline="0" dirty="0" smtClean="0">
                          <a:latin typeface="+mj-lt"/>
                        </a:rPr>
                        <a:t>Серия </a:t>
                      </a:r>
                      <a:r>
                        <a:rPr lang="en-US" sz="3200" b="1" baseline="0" dirty="0" smtClean="0">
                          <a:latin typeface="+mj-lt"/>
                        </a:rPr>
                        <a:t>D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1,3±0,7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2±1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kern="1200" dirty="0" smtClean="0">
                          <a:latin typeface="+mj-lt"/>
                        </a:rPr>
                        <a:t>2±0</a:t>
                      </a:r>
                      <a:endParaRPr lang="ru-RU" sz="3200" b="1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69818"/>
            <a:ext cx="7839635" cy="13377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Тест «Прогрессивные матрицы Равена»: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Scan200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83061" y="981593"/>
            <a:ext cx="2548860" cy="443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Копия (2) Scan200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7130" y="1059526"/>
            <a:ext cx="2505636" cy="4416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53142" y="1580606"/>
          <a:ext cx="7746275" cy="3709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1"/>
                <a:gridCol w="2612570"/>
                <a:gridCol w="2847704"/>
              </a:tblGrid>
              <a:tr h="1434257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+mj-lt"/>
                        </a:rPr>
                        <a:t>НПДА</a:t>
                      </a:r>
                      <a:endParaRPr lang="ru-RU" sz="48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+mj-lt"/>
                        </a:rPr>
                        <a:t>СПДА</a:t>
                      </a:r>
                      <a:endParaRPr lang="ru-RU" sz="48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+mj-lt"/>
                        </a:rPr>
                        <a:t>ВПДА</a:t>
                      </a:r>
                      <a:endParaRPr lang="ru-RU" sz="4800" b="1" dirty="0">
                        <a:latin typeface="+mj-lt"/>
                      </a:endParaRPr>
                    </a:p>
                  </a:txBody>
                  <a:tcPr anchor="ctr"/>
                </a:tc>
              </a:tr>
              <a:tr h="2275594">
                <a:tc>
                  <a:txBody>
                    <a:bodyPr/>
                    <a:lstStyle/>
                    <a:p>
                      <a:pPr algn="ctr"/>
                      <a:r>
                        <a:rPr lang="ru-RU" sz="4800" b="1" kern="1200" dirty="0" smtClean="0">
                          <a:latin typeface="+mj-lt"/>
                        </a:rPr>
                        <a:t>25±2,8</a:t>
                      </a:r>
                      <a:endParaRPr lang="ru-RU" sz="48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kern="1200" dirty="0" smtClean="0">
                          <a:latin typeface="+mj-lt"/>
                        </a:rPr>
                        <a:t>28,2±3,4</a:t>
                      </a:r>
                      <a:endParaRPr lang="ru-RU" sz="48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kern="12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29,3±1,57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362635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Суммарные среднеарифметические показатели вербального и невербального компонентов мышления: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132" y="950258"/>
            <a:ext cx="8686800" cy="47810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500" dirty="0" smtClean="0"/>
          </a:p>
          <a:p>
            <a:pPr marL="514350" indent="-514350">
              <a:buClr>
                <a:srgbClr val="FC510C"/>
              </a:buClr>
              <a:buFont typeface="+mj-lt"/>
              <a:buAutoNum type="arabicPeriod"/>
            </a:pPr>
            <a:r>
              <a:rPr lang="ru-RU" sz="4000" dirty="0" smtClean="0">
                <a:latin typeface="+mj-lt"/>
              </a:rPr>
              <a:t>Наименьший уровень компонентов вербального мышления отмечался у детей с НПДА, а наибольший у детей с ВПДА. </a:t>
            </a:r>
          </a:p>
          <a:p>
            <a:pPr marL="514350" indent="-514350">
              <a:buClr>
                <a:srgbClr val="FC510C"/>
              </a:buClr>
              <a:buFont typeface="+mj-lt"/>
              <a:buAutoNum type="arabicPeriod"/>
            </a:pPr>
            <a:r>
              <a:rPr lang="ru-RU" sz="4000" dirty="0" smtClean="0">
                <a:latin typeface="+mj-lt"/>
              </a:rPr>
              <a:t>Показатели невербального компонента мышления имели такую же направленность.</a:t>
            </a:r>
            <a:endParaRPr lang="ru-RU" sz="32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7529" y="261258"/>
            <a:ext cx="8516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j-lt"/>
              </a:rPr>
              <a:t>Особенности мышления у старших </a:t>
            </a:r>
          </a:p>
          <a:p>
            <a:pPr algn="ctr"/>
            <a:r>
              <a:rPr lang="ru-RU" sz="3600" b="1" dirty="0" smtClean="0">
                <a:latin typeface="+mj-lt"/>
              </a:rPr>
              <a:t>дошкольников с ВПДА и ОВЗ:</a:t>
            </a:r>
            <a:endParaRPr lang="ru-RU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074" y="431075"/>
            <a:ext cx="8712926" cy="5159827"/>
          </a:xfrm>
        </p:spPr>
        <p:txBody>
          <a:bodyPr>
            <a:noAutofit/>
          </a:bodyPr>
          <a:lstStyle/>
          <a:p>
            <a:pPr marL="514350" indent="-514350">
              <a:buClr>
                <a:srgbClr val="FC510C"/>
              </a:buClr>
              <a:buNone/>
            </a:pPr>
            <a:endParaRPr lang="ru-RU" sz="3200" dirty="0" smtClean="0">
              <a:latin typeface="+mj-lt"/>
            </a:endParaRPr>
          </a:p>
          <a:p>
            <a:pPr marL="514350" indent="-514350">
              <a:buClr>
                <a:srgbClr val="FC510C"/>
              </a:buClr>
              <a:buFont typeface="+mj-lt"/>
              <a:buAutoNum type="arabicPeriod"/>
            </a:pPr>
            <a:r>
              <a:rPr lang="ru-RU" sz="3200" dirty="0" smtClean="0">
                <a:latin typeface="+mj-lt"/>
              </a:rPr>
              <a:t>В экспериментальной группе </a:t>
            </a:r>
            <a:r>
              <a:rPr lang="ru-RU" sz="3200" b="1" dirty="0" smtClean="0">
                <a:latin typeface="+mj-lt"/>
              </a:rPr>
              <a:t>дети с ВПДА </a:t>
            </a:r>
            <a:r>
              <a:rPr lang="ru-RU" sz="3200" dirty="0" smtClean="0">
                <a:latin typeface="+mj-lt"/>
              </a:rPr>
              <a:t>имеют следующие </a:t>
            </a:r>
            <a:r>
              <a:rPr lang="ru-RU" sz="3200" b="1" dirty="0" smtClean="0">
                <a:latin typeface="+mj-lt"/>
              </a:rPr>
              <a:t>характеристики мышления: </a:t>
            </a:r>
            <a:r>
              <a:rPr lang="ru-RU" sz="3200" dirty="0" smtClean="0">
                <a:latin typeface="+mj-lt"/>
              </a:rPr>
              <a:t>уровень компонентов </a:t>
            </a:r>
            <a:r>
              <a:rPr lang="ru-RU" sz="3200" b="1" dirty="0" smtClean="0">
                <a:latin typeface="+mj-lt"/>
              </a:rPr>
              <a:t>вербального </a:t>
            </a:r>
            <a:r>
              <a:rPr lang="ru-RU" sz="3200" dirty="0" smtClean="0">
                <a:latin typeface="+mj-lt"/>
              </a:rPr>
              <a:t>и </a:t>
            </a:r>
            <a:r>
              <a:rPr lang="ru-RU" sz="3200" b="1" dirty="0" smtClean="0">
                <a:latin typeface="+mj-lt"/>
              </a:rPr>
              <a:t>невербального</a:t>
            </a:r>
            <a:r>
              <a:rPr lang="ru-RU" sz="3200" dirty="0" smtClean="0">
                <a:latin typeface="+mj-lt"/>
              </a:rPr>
              <a:t> мышления </a:t>
            </a:r>
            <a:r>
              <a:rPr lang="ru-RU" sz="3200" b="1" dirty="0" smtClean="0">
                <a:latin typeface="+mj-lt"/>
              </a:rPr>
              <a:t>выше среднего.</a:t>
            </a:r>
          </a:p>
          <a:p>
            <a:pPr marL="514350" indent="-514350">
              <a:buClr>
                <a:srgbClr val="FC510C"/>
              </a:buClr>
              <a:buFont typeface="+mj-lt"/>
              <a:buAutoNum type="arabicPeriod"/>
            </a:pPr>
            <a:r>
              <a:rPr lang="ru-RU" sz="3200" b="1" dirty="0" smtClean="0">
                <a:latin typeface="+mj-lt"/>
              </a:rPr>
              <a:t>Наша гипотеза </a:t>
            </a:r>
            <a:r>
              <a:rPr lang="ru-RU" sz="3200" dirty="0" smtClean="0">
                <a:latin typeface="+mj-lt"/>
              </a:rPr>
              <a:t>-"если </a:t>
            </a:r>
            <a:r>
              <a:rPr lang="ru-RU" sz="3200" b="1" dirty="0" smtClean="0">
                <a:latin typeface="+mj-lt"/>
              </a:rPr>
              <a:t>ребенок с ОВЗ и ВПДА, </a:t>
            </a:r>
            <a:r>
              <a:rPr lang="ru-RU" sz="3200" dirty="0" smtClean="0">
                <a:latin typeface="+mj-lt"/>
              </a:rPr>
              <a:t>то характеристиками его мышления будут: </a:t>
            </a:r>
            <a:r>
              <a:rPr lang="ru-RU" sz="3200" b="1" dirty="0" smtClean="0">
                <a:latin typeface="+mj-lt"/>
              </a:rPr>
              <a:t>высокий вербальный </a:t>
            </a:r>
            <a:r>
              <a:rPr lang="ru-RU" sz="3200" dirty="0" smtClean="0">
                <a:latin typeface="+mj-lt"/>
              </a:rPr>
              <a:t>(аналогия, классификация, обобщение) и </a:t>
            </a:r>
            <a:r>
              <a:rPr lang="ru-RU" sz="3200" b="1" dirty="0" smtClean="0">
                <a:latin typeface="+mj-lt"/>
              </a:rPr>
              <a:t>низкий невербальный компоненты</a:t>
            </a:r>
            <a:r>
              <a:rPr lang="ru-RU" sz="3200" dirty="0" smtClean="0">
                <a:latin typeface="+mj-lt"/>
              </a:rPr>
              <a:t>" - </a:t>
            </a:r>
            <a:r>
              <a:rPr lang="ru-RU" sz="3200" b="1" u="sng" dirty="0" smtClean="0">
                <a:latin typeface="+mj-lt"/>
              </a:rPr>
              <a:t>подтвердилась частично.</a:t>
            </a:r>
            <a:endParaRPr lang="ru-RU" sz="3200" b="1" u="sng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2103121"/>
            <a:ext cx="7839635" cy="1337732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-182879"/>
            <a:ext cx="7839635" cy="13377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Актуальность исследования: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509" y="862147"/>
            <a:ext cx="8830491" cy="5447213"/>
          </a:xfrm>
        </p:spPr>
        <p:txBody>
          <a:bodyPr>
            <a:normAutofit/>
          </a:bodyPr>
          <a:lstStyle/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3200" dirty="0" smtClean="0">
                <a:latin typeface="+mj-lt"/>
              </a:rPr>
              <a:t>Согласно концепции Л.С. Выгодского, в переходный период от дошкольного к младшему школьному возрасту происходит перестройка структуры сознания, и благодаря этому все другие психические процессы интеллектуализируются.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3200" dirty="0" smtClean="0">
                <a:latin typeface="+mj-lt"/>
              </a:rPr>
              <a:t>Результаты данного исследования имеют прикладной характер: они будут ценными как для педиатров, так и для педагогов работающих с особыми детьми.</a:t>
            </a:r>
            <a:endParaRPr lang="ru-RU" sz="3200" dirty="0">
              <a:latin typeface="+mj-lt"/>
            </a:endParaRPr>
          </a:p>
        </p:txBody>
      </p:sp>
      <p:pic>
        <p:nvPicPr>
          <p:cNvPr id="4" name="Picture 2" descr="ÐÐ°ÑÑÐ¸Ð½ÐºÐ¸ Ð¿Ð¾ Ð·Ð°Ð¿ÑÐ¾ÑÑ Ð¿ÑÐ¾Ð±Ð»ÐµÐ¼Ð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662329">
            <a:off x="6389590" y="4922592"/>
            <a:ext cx="1776159" cy="1502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131" y="182878"/>
            <a:ext cx="8608423" cy="5773785"/>
          </a:xfrm>
        </p:spPr>
        <p:txBody>
          <a:bodyPr>
            <a:normAutofit lnSpcReduction="10000"/>
          </a:bodyPr>
          <a:lstStyle/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4000" b="1" dirty="0" smtClean="0">
                <a:solidFill>
                  <a:prstClr val="black"/>
                </a:solidFill>
                <a:latin typeface="+mj-lt"/>
              </a:rPr>
              <a:t>Объект исследования: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4000" dirty="0" smtClean="0">
                <a:latin typeface="+mj-lt"/>
              </a:rPr>
              <a:t>привычная двигательная активность дошкольников с ограниченными возможностями здоровья</a:t>
            </a:r>
          </a:p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Clr>
                <a:srgbClr val="FC510C"/>
              </a:buClr>
              <a:buNone/>
            </a:pPr>
            <a:r>
              <a:rPr lang="ru-RU" sz="4000" b="1" dirty="0" smtClean="0">
                <a:solidFill>
                  <a:prstClr val="black"/>
                </a:solidFill>
                <a:latin typeface="+mj-lt"/>
              </a:rPr>
              <a:t>Предмет исследования: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4000" dirty="0" smtClean="0">
                <a:latin typeface="+mj-lt"/>
              </a:rPr>
              <a:t>особенности мышления (сравнение, анализ, обобщение, классификация) старших дошкольников с ОВЗ и ВПДА.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Гипотеза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2697" y="1465729"/>
            <a:ext cx="8464732" cy="4203551"/>
          </a:xfrm>
        </p:spPr>
        <p:txBody>
          <a:bodyPr>
            <a:normAutofit lnSpcReduction="10000"/>
          </a:bodyPr>
          <a:lstStyle/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4400" dirty="0" smtClean="0">
                <a:latin typeface="+mj-lt"/>
              </a:rPr>
              <a:t>если ребенок с ОВЗ и ВПДА, то характеристиками его мышления будут: высокий уровень развития вербального (аналогия, классификация, обобщение) и низкий уровень развития невербального компонентов.</a:t>
            </a:r>
            <a:endParaRPr lang="ru-RU" sz="4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Ð°ÑÑÐ¸Ð½ÐºÐ¸ Ð¿Ð¾ Ð·Ð°Ð¿ÑÐ¾ÑÑ ÑÐµÐ»Ñ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7291" y="2709516"/>
            <a:ext cx="3056709" cy="3056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843" y="509453"/>
            <a:ext cx="7839635" cy="92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Цель исследования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" y="1387352"/>
            <a:ext cx="8961120" cy="4711234"/>
          </a:xfrm>
        </p:spPr>
        <p:txBody>
          <a:bodyPr>
            <a:normAutofit/>
          </a:bodyPr>
          <a:lstStyle/>
          <a:p>
            <a:pPr>
              <a:buClr>
                <a:srgbClr val="FC510C"/>
              </a:buClr>
              <a:buSzPct val="100000"/>
              <a:buFont typeface="Courier New" pitchFamily="49" charset="0"/>
              <a:buChar char="o"/>
            </a:pPr>
            <a:r>
              <a:rPr lang="ru-RU" sz="6000" dirty="0" smtClean="0">
                <a:latin typeface="+mj-lt"/>
              </a:rPr>
              <a:t>выявить особенности мышления дошкольников с ОВЗ и ВПДА.</a:t>
            </a:r>
            <a:endParaRPr lang="ru-RU" sz="6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Ð°ÑÑÐ¸Ð½ÐºÐ¸ Ð¿Ð¾ Ð·Ð°Ð¿ÑÐ¾ÑÑ Ð·Ð°Ð´Ð°ÑÐ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580045">
            <a:off x="6037800" y="4332014"/>
            <a:ext cx="2927272" cy="17783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781" y="-209005"/>
            <a:ext cx="7839635" cy="133773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Задачи: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130" y="877899"/>
            <a:ext cx="8725990" cy="4281929"/>
          </a:xfrm>
        </p:spPr>
        <p:txBody>
          <a:bodyPr>
            <a:noAutofit/>
          </a:bodyPr>
          <a:lstStyle/>
          <a:p>
            <a:pPr marL="742950" indent="-742950">
              <a:buClr>
                <a:srgbClr val="FC510C"/>
              </a:buClr>
              <a:buFont typeface="+mj-lt"/>
              <a:buAutoNum type="arabicPeriod"/>
            </a:pPr>
            <a:r>
              <a:rPr lang="ru-RU" sz="3400" dirty="0" smtClean="0">
                <a:latin typeface="+mj-lt"/>
              </a:rPr>
              <a:t>Изучить литературу о ПДА и характеристиках мышления;</a:t>
            </a:r>
          </a:p>
          <a:p>
            <a:pPr marL="742950" indent="-742950">
              <a:buClr>
                <a:srgbClr val="FC510C"/>
              </a:buClr>
              <a:buFont typeface="+mj-lt"/>
              <a:buAutoNum type="arabicPeriod"/>
            </a:pPr>
            <a:r>
              <a:rPr lang="ru-RU" sz="3400" dirty="0" smtClean="0">
                <a:latin typeface="+mj-lt"/>
              </a:rPr>
              <a:t>Выделить экспериментальную (ВПДА) и контрольные (НПДА и СПДА) группы;</a:t>
            </a:r>
          </a:p>
          <a:p>
            <a:pPr marL="742950" indent="-742950">
              <a:buClr>
                <a:srgbClr val="FC510C"/>
              </a:buClr>
              <a:buFont typeface="+mj-lt"/>
              <a:buAutoNum type="arabicPeriod"/>
            </a:pPr>
            <a:r>
              <a:rPr lang="ru-RU" sz="3400" dirty="0" smtClean="0">
                <a:solidFill>
                  <a:srgbClr val="000000"/>
                </a:solidFill>
                <a:latin typeface="+mj-lt"/>
              </a:rPr>
              <a:t>Исследовать вербальный и невербальный компонент мышления у детей с ВПДА;</a:t>
            </a:r>
            <a:endParaRPr lang="ru-RU" sz="3400" dirty="0" smtClean="0">
              <a:latin typeface="+mj-lt"/>
            </a:endParaRPr>
          </a:p>
          <a:p>
            <a:pPr marL="742950" indent="-742950">
              <a:buClr>
                <a:srgbClr val="FC510C"/>
              </a:buClr>
              <a:buFont typeface="+mj-lt"/>
              <a:buAutoNum type="arabicPeriod"/>
            </a:pPr>
            <a:r>
              <a:rPr lang="ru-RU" sz="3400" dirty="0" smtClean="0">
                <a:solidFill>
                  <a:srgbClr val="000000"/>
                </a:solidFill>
                <a:latin typeface="+mj-lt"/>
              </a:rPr>
              <a:t>Выявить особенности мышления у дошкольников с ОВЗ и ВПДА.</a:t>
            </a:r>
            <a:endParaRPr lang="ru-RU" sz="3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" y="0"/>
            <a:ext cx="8895806" cy="1337732"/>
          </a:xfrm>
        </p:spPr>
        <p:txBody>
          <a:bodyPr/>
          <a:lstStyle/>
          <a:p>
            <a:pPr algn="ctr"/>
            <a:r>
              <a:rPr lang="ru-RU" b="1" dirty="0" smtClean="0"/>
              <a:t>Методологическая база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199" y="1254034"/>
            <a:ext cx="8294914" cy="4532812"/>
          </a:xfrm>
        </p:spPr>
        <p:txBody>
          <a:bodyPr>
            <a:normAutofit lnSpcReduction="10000"/>
          </a:bodyPr>
          <a:lstStyle/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3500" b="1" dirty="0" smtClean="0">
                <a:latin typeface="+mj-lt"/>
              </a:rPr>
              <a:t>«Концепция типологической вариабельности физиологической индивидуальности» </a:t>
            </a:r>
            <a:r>
              <a:rPr lang="ru-RU" sz="3500" dirty="0" smtClean="0">
                <a:latin typeface="+mj-lt"/>
              </a:rPr>
              <a:t>(</a:t>
            </a:r>
            <a:r>
              <a:rPr lang="ru-RU" sz="3500" dirty="0" smtClean="0">
                <a:solidFill>
                  <a:srgbClr val="1F2021"/>
                </a:solidFill>
                <a:latin typeface="+mj-lt"/>
              </a:rPr>
              <a:t>В. В. Колпаков и соавторы);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3600" dirty="0" smtClean="0"/>
              <a:t>«Культурно-историческая концепция» </a:t>
            </a:r>
            <a:r>
              <a:rPr lang="ru-RU" sz="3500" dirty="0" smtClean="0">
                <a:latin typeface="+mj-lt"/>
              </a:rPr>
              <a:t>(</a:t>
            </a:r>
            <a:r>
              <a:rPr lang="ru-RU" sz="3500" dirty="0" err="1" smtClean="0">
                <a:latin typeface="+mj-lt"/>
              </a:rPr>
              <a:t>Л.С.Выготский</a:t>
            </a:r>
            <a:r>
              <a:rPr lang="ru-RU" sz="3500" dirty="0" smtClean="0">
                <a:latin typeface="+mj-lt"/>
              </a:rPr>
              <a:t>);</a:t>
            </a: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3500" b="1" dirty="0" smtClean="0">
                <a:latin typeface="+mj-lt"/>
              </a:rPr>
              <a:t>t-Критерий Стьюдента  </a:t>
            </a:r>
            <a:r>
              <a:rPr lang="ru-RU" sz="3500" dirty="0" smtClean="0">
                <a:latin typeface="+mj-lt"/>
              </a:rPr>
              <a:t>- метод оценки значимости различных средних величин.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latin typeface="+mj-lt"/>
            </a:endParaRPr>
          </a:p>
          <a:p>
            <a:pPr>
              <a:buClr>
                <a:srgbClr val="FC510C"/>
              </a:buClr>
              <a:buFont typeface="Courier New" pitchFamily="49" charset="0"/>
              <a:buChar char="o"/>
            </a:pPr>
            <a:endParaRPr lang="ru-RU" dirty="0" smtClean="0">
              <a:solidFill>
                <a:srgbClr val="1F2021"/>
              </a:solidFill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-195942"/>
            <a:ext cx="7839635" cy="1337732"/>
          </a:xfrm>
        </p:spPr>
        <p:txBody>
          <a:bodyPr/>
          <a:lstStyle/>
          <a:p>
            <a:pPr algn="ctr"/>
            <a:r>
              <a:rPr lang="ru-RU" b="1" dirty="0" smtClean="0"/>
              <a:t>Организация эксперимента: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5021"/>
            <a:ext cx="9144000" cy="1891426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rgbClr val="FC510C"/>
              </a:buClr>
              <a:buFont typeface="Courier New" pitchFamily="49" charset="0"/>
              <a:buChar char="o"/>
            </a:pPr>
            <a:r>
              <a:rPr lang="ru-RU" sz="2400" b="1" dirty="0" smtClean="0">
                <a:solidFill>
                  <a:prstClr val="black"/>
                </a:solidFill>
                <a:latin typeface="+mj-lt"/>
              </a:rPr>
              <a:t>База исследования </a:t>
            </a:r>
            <a:r>
              <a:rPr lang="ru-RU" sz="3200" dirty="0" smtClean="0">
                <a:solidFill>
                  <a:prstClr val="black"/>
                </a:solidFill>
                <a:latin typeface="+mj-lt"/>
              </a:rPr>
              <a:t>– </a:t>
            </a:r>
            <a:r>
              <a:rPr lang="ru-RU" sz="2400" dirty="0" smtClean="0">
                <a:latin typeface="+mj-lt"/>
              </a:rPr>
              <a:t>Муниципальное бюджетное общеобразовательное учреждение для обучающихся с ограниченными возможностями здоровья начальная школа - детский сад №76 города Тюмени.</a:t>
            </a:r>
            <a:r>
              <a:rPr lang="ru-RU" sz="2400" b="1" dirty="0" smtClean="0">
                <a:solidFill>
                  <a:prstClr val="black"/>
                </a:solidFill>
                <a:latin typeface="Calibri Light"/>
              </a:rPr>
              <a:t> </a:t>
            </a:r>
          </a:p>
        </p:txBody>
      </p:sp>
      <p:pic>
        <p:nvPicPr>
          <p:cNvPr id="7169" name="Picture 1" descr="C:\Users\Sony\Desktop\Безымянны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3375" y="2612571"/>
            <a:ext cx="3542602" cy="3031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C:\Users\Sony\Desktop\Безымянныйкуп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2549" y="2836695"/>
            <a:ext cx="4828958" cy="256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1787</TotalTime>
  <Words>754</Words>
  <Application>Microsoft Office PowerPoint</Application>
  <PresentationFormat>Экран (4:3)</PresentationFormat>
  <Paragraphs>160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  Характеристики мышления дошкольников с ограниченными возможностями здоровья и высокой привычной двигательной активностью</vt:lpstr>
      <vt:lpstr>Проблема исследования:</vt:lpstr>
      <vt:lpstr>Актуальность исследования:</vt:lpstr>
      <vt:lpstr>Слайд 4</vt:lpstr>
      <vt:lpstr>Гипотеза исследования:</vt:lpstr>
      <vt:lpstr>Цель исследования : </vt:lpstr>
      <vt:lpstr>Задачи:</vt:lpstr>
      <vt:lpstr>Методологическая база исследования:</vt:lpstr>
      <vt:lpstr>Организация эксперимента:</vt:lpstr>
      <vt:lpstr>Методы исследования</vt:lpstr>
      <vt:lpstr>Выборка исследуемых:</vt:lpstr>
      <vt:lpstr>Тест «Прогрессивные матрицы Равена»: </vt:lpstr>
      <vt:lpstr>Методика «Классификация и обобщение»: </vt:lpstr>
      <vt:lpstr>Методика «Аналогии»:</vt:lpstr>
      <vt:lpstr>Слайд 15</vt:lpstr>
      <vt:lpstr>Методика «Аналогии»:</vt:lpstr>
      <vt:lpstr>Слайд 17</vt:lpstr>
      <vt:lpstr>Методика «Классификация и обобщение»: </vt:lpstr>
      <vt:lpstr>Слайд 19</vt:lpstr>
      <vt:lpstr>Среднеарифметические показатели невербального компонента мышления: </vt:lpstr>
      <vt:lpstr>Тест «Прогрессивные матрицы Равена»: </vt:lpstr>
      <vt:lpstr>Слайд 22</vt:lpstr>
      <vt:lpstr>Слайд 23</vt:lpstr>
      <vt:lpstr>Выводы:</vt:lpstr>
      <vt:lpstr>СПАСИБО ЗА ВНИМАНИЕ!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усвер</cp:lastModifiedBy>
  <cp:revision>246</cp:revision>
  <dcterms:created xsi:type="dcterms:W3CDTF">2016-11-18T14:12:19Z</dcterms:created>
  <dcterms:modified xsi:type="dcterms:W3CDTF">2018-12-18T15:19:21Z</dcterms:modified>
</cp:coreProperties>
</file>