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63" r:id="rId5"/>
    <p:sldId id="265" r:id="rId6"/>
    <p:sldId id="259" r:id="rId7"/>
    <p:sldId id="260" r:id="rId8"/>
    <p:sldId id="261" r:id="rId9"/>
    <p:sldId id="262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49765" y="852706"/>
            <a:ext cx="527420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Книжный уголок </a:t>
            </a:r>
          </a:p>
          <a:p>
            <a:pPr algn="ctr"/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в детском саду</a:t>
            </a:r>
            <a:endParaRPr lang="ru-RU" sz="6000" b="1" dirty="0">
              <a:solidFill>
                <a:schemeClr val="tx2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8196" name="Picture 4" descr="https://png.pngtree.com/element_origin_min_pic/17/08/14/742dbdacb89940412f4d12ab361d1b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634" y="2791698"/>
            <a:ext cx="3736461" cy="3736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096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20688"/>
            <a:ext cx="7848872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Monotype Corsiva" panose="03010101010201010101" pitchFamily="66" charset="0"/>
              </a:rPr>
              <a:t>Главной задачей педагогов является</a:t>
            </a:r>
          </a:p>
          <a:p>
            <a:endParaRPr lang="ru-RU" dirty="0" smtClean="0"/>
          </a:p>
          <a:p>
            <a:pPr algn="just">
              <a:lnSpc>
                <a:spcPct val="150000"/>
              </a:lnSpc>
            </a:pPr>
            <a:r>
              <a:rPr lang="ru-RU" sz="2800" b="1" dirty="0" smtClean="0">
                <a:latin typeface="Monotype Corsiva" panose="03010101010201010101" pitchFamily="66" charset="0"/>
              </a:rPr>
              <a:t>привитие детям любви к художественному слову, уважения к книге, развитие стремления общаться с ней, т.е. всего того, что составляет фундамент воспитания будущего «талантливого читателя».</a:t>
            </a:r>
            <a:endParaRPr lang="ru-RU" sz="2800" b="1" dirty="0">
              <a:latin typeface="Monotype Corsiva" panose="03010101010201010101" pitchFamily="66" charset="0"/>
            </a:endParaRPr>
          </a:p>
        </p:txBody>
      </p:sp>
      <p:pic>
        <p:nvPicPr>
          <p:cNvPr id="3" name="Picture 2" descr="http://mdou1priozersk.ru/portals/230/72065c3f2a7464486fb2e129de9f999f.JPG?ver=2017-10-13-114137-14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280548"/>
            <a:ext cx="3816424" cy="2239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135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24" y="260648"/>
            <a:ext cx="5472608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latin typeface="Monotype Corsiva" panose="03010101010201010101" pitchFamily="66" charset="0"/>
              </a:rPr>
              <a:t>С</a:t>
            </a:r>
            <a:r>
              <a:rPr lang="ru-RU" sz="3200" b="1" dirty="0">
                <a:latin typeface="Monotype Corsiva" panose="03010101010201010101" pitchFamily="66" charset="0"/>
              </a:rPr>
              <a:t>. Маршак </a:t>
            </a:r>
            <a:r>
              <a:rPr lang="ru-RU" sz="3200" b="1" dirty="0" smtClean="0">
                <a:latin typeface="Monotype Corsiva" panose="03010101010201010101" pitchFamily="66" charset="0"/>
              </a:rPr>
              <a:t> говорил</a:t>
            </a:r>
            <a:r>
              <a:rPr lang="ru-RU" sz="3200" b="1" dirty="0">
                <a:latin typeface="Monotype Corsiva" panose="03010101010201010101" pitchFamily="66" charset="0"/>
              </a:rPr>
              <a:t>, </a:t>
            </a:r>
            <a:r>
              <a:rPr lang="ru-RU" sz="3200" b="1" dirty="0" smtClean="0">
                <a:latin typeface="Monotype Corsiva" panose="03010101010201010101" pitchFamily="66" charset="0"/>
              </a:rPr>
              <a:t>что </a:t>
            </a:r>
            <a:r>
              <a:rPr lang="ru-RU" sz="3200" b="1" dirty="0">
                <a:latin typeface="Monotype Corsiva" panose="03010101010201010101" pitchFamily="66" charset="0"/>
              </a:rPr>
              <a:t>есть талант писателя, а есть талант читателя. </a:t>
            </a:r>
            <a:endParaRPr lang="ru-RU" sz="3200" b="1" dirty="0" smtClean="0">
              <a:latin typeface="Monotype Corsiva" panose="03010101010201010101" pitchFamily="66" charset="0"/>
            </a:endParaRPr>
          </a:p>
          <a:p>
            <a:pPr algn="just"/>
            <a:r>
              <a:rPr lang="ru-RU" sz="3200" b="1" dirty="0" smtClean="0">
                <a:latin typeface="Monotype Corsiva" panose="03010101010201010101" pitchFamily="66" charset="0"/>
              </a:rPr>
              <a:t>Как</a:t>
            </a:r>
            <a:r>
              <a:rPr lang="ru-RU" sz="3200" b="1" dirty="0">
                <a:latin typeface="Monotype Corsiva" panose="03010101010201010101" pitchFamily="66" charset="0"/>
              </a:rPr>
              <a:t> </a:t>
            </a:r>
            <a:r>
              <a:rPr lang="ru-RU" sz="3200" b="1" dirty="0" smtClean="0">
                <a:latin typeface="Monotype Corsiva" panose="03010101010201010101" pitchFamily="66" charset="0"/>
              </a:rPr>
              <a:t>любой </a:t>
            </a:r>
            <a:r>
              <a:rPr lang="ru-RU" sz="3200" b="1" dirty="0">
                <a:latin typeface="Monotype Corsiva" panose="03010101010201010101" pitchFamily="66" charset="0"/>
              </a:rPr>
              <a:t>талант (он спрятан в каждом), его надо открыть, вырастить и </a:t>
            </a:r>
            <a:r>
              <a:rPr lang="ru-RU" sz="3200" b="1" dirty="0" smtClean="0">
                <a:latin typeface="Monotype Corsiva" panose="03010101010201010101" pitchFamily="66" charset="0"/>
              </a:rPr>
              <a:t>воспитать. </a:t>
            </a:r>
          </a:p>
          <a:p>
            <a:pPr algn="just"/>
            <a:r>
              <a:rPr lang="ru-RU" sz="3200" b="1" dirty="0" smtClean="0">
                <a:latin typeface="Monotype Corsiva" panose="03010101010201010101" pitchFamily="66" charset="0"/>
              </a:rPr>
              <a:t>Истоки читательского таланта, как  и многих других способностей, лежат в раннем детстве.</a:t>
            </a:r>
          </a:p>
          <a:p>
            <a:endParaRPr lang="ru-RU" dirty="0"/>
          </a:p>
        </p:txBody>
      </p:sp>
      <p:pic>
        <p:nvPicPr>
          <p:cNvPr id="2050" name="Picture 2" descr="http://900igr.net/up/datai/237580/0002-001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451011"/>
            <a:ext cx="2354793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d2m45rmogydaao.cloudfront.net/7ff542be33d2416cc25e4d95648363c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797152"/>
            <a:ext cx="180020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6049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7710" y="988712"/>
            <a:ext cx="73448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i="1" dirty="0" smtClean="0">
                <a:latin typeface="Monotype Corsiva" panose="03010101010201010101" pitchFamily="66" charset="0"/>
              </a:rPr>
              <a:t>«Чтение – вот лучшее учение!»</a:t>
            </a:r>
          </a:p>
          <a:p>
            <a:pPr algn="r"/>
            <a:r>
              <a:rPr lang="ru-RU" sz="3600" i="1" dirty="0" smtClean="0">
                <a:latin typeface="Monotype Corsiva" panose="03010101010201010101" pitchFamily="66" charset="0"/>
              </a:rPr>
              <a:t>А. С. Пушкин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pic>
        <p:nvPicPr>
          <p:cNvPr id="1026" name="Picture 2" descr="http://itd2.mycdn.me/image?id=816845032605&amp;t=20&amp;plc=WEB&amp;tkn=*C6E-qKrqzdGrqBRN-YgoI1x4aa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606" y="2636912"/>
            <a:ext cx="3907524" cy="3907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410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08719"/>
            <a:ext cx="841652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Monotype Corsiva" panose="03010101010201010101" pitchFamily="66" charset="0"/>
              </a:rPr>
              <a:t>Требования к оформлению книжного уголка</a:t>
            </a:r>
          </a:p>
          <a:p>
            <a:pPr algn="ctr"/>
            <a:endParaRPr lang="ru-RU" sz="3600" b="1" dirty="0">
              <a:latin typeface="Monotype Corsiva" panose="03010101010201010101" pitchFamily="66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b="1" dirty="0" smtClean="0">
                <a:latin typeface="Monotype Corsiva" panose="03010101010201010101" pitchFamily="66" charset="0"/>
              </a:rPr>
              <a:t>рациональное размещение,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b="1" dirty="0" smtClean="0">
                <a:latin typeface="Monotype Corsiva" panose="03010101010201010101" pitchFamily="66" charset="0"/>
              </a:rPr>
              <a:t>соответствие возрасту, индивидуальным </a:t>
            </a:r>
          </a:p>
          <a:p>
            <a:r>
              <a:rPr lang="ru-RU" sz="3600" b="1" dirty="0" smtClean="0">
                <a:latin typeface="Monotype Corsiva" panose="03010101010201010101" pitchFamily="66" charset="0"/>
              </a:rPr>
              <a:t>     особенностям детей,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b="1" dirty="0" smtClean="0">
                <a:latin typeface="Monotype Corsiva" panose="03010101010201010101" pitchFamily="66" charset="0"/>
              </a:rPr>
              <a:t>соответствие интересам детей,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b="1" dirty="0" smtClean="0">
                <a:latin typeface="Monotype Corsiva" panose="03010101010201010101" pitchFamily="66" charset="0"/>
              </a:rPr>
              <a:t>постоянная сменяемость,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b="1" dirty="0" smtClean="0">
                <a:latin typeface="Monotype Corsiva" panose="03010101010201010101" pitchFamily="66" charset="0"/>
              </a:rPr>
              <a:t>эстетическое оформление,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b="1" dirty="0" smtClean="0">
                <a:latin typeface="Monotype Corsiva" panose="03010101010201010101" pitchFamily="66" charset="0"/>
              </a:rPr>
              <a:t>Востребованность,</a:t>
            </a:r>
            <a:endParaRPr lang="ru-RU" sz="3600" b="1" dirty="0">
              <a:latin typeface="Monotype Corsiva" panose="03010101010201010101" pitchFamily="66" charset="0"/>
            </a:endParaRPr>
          </a:p>
        </p:txBody>
      </p:sp>
      <p:pic>
        <p:nvPicPr>
          <p:cNvPr id="2052" name="Picture 4" descr="https://ds04.infourok.ru/uploads/ex/0e16/00146ced-ffbfa7f4/hello_html_51ceaed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509120"/>
            <a:ext cx="187220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6430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20688"/>
            <a:ext cx="7632848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Monotype Corsiva" panose="03010101010201010101" pitchFamily="66" charset="0"/>
              </a:rPr>
              <a:t>Педагогические принципы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 должна отвечать задачам воспитания (умственного, эстетического, нравственного), иначе она теряет свою педагогическую ценность;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учитывать возрастные особенности детей;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книга должна быть занимательной (открытие нового в знакомом и знакомого в новом);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книге должна быть четко выражена позиция автора;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книги должны отличаться композиционной облегченностью (иметь одну сюжетную линию).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2" name="Picture 4" descr="http://rylik.ru/uploads/posts/2015-07/1437543319_vector-school-children-collection-2-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941168"/>
            <a:ext cx="1864603" cy="1399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5166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64014"/>
            <a:ext cx="864096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>
                <a:latin typeface="Monotype Corsiva" panose="03010101010201010101" pitchFamily="66" charset="0"/>
              </a:rPr>
              <a:t>Воспитательно</a:t>
            </a:r>
            <a:r>
              <a:rPr lang="ru-RU" sz="3200" b="1" dirty="0" smtClean="0">
                <a:latin typeface="Monotype Corsiva" panose="03010101010201010101" pitchFamily="66" charset="0"/>
              </a:rPr>
              <a:t>-образовательная работа с детьми</a:t>
            </a:r>
          </a:p>
          <a:p>
            <a:endParaRPr lang="ru-RU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детей с уголком книги;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самостоятельно и аккуратно рассматривать книги;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обращать внимание на хрупкость книг, показывать способы ухода за ними, привлекать к починке книг;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умение воспринимать книгу в единстве словесного и изобразительного искусства;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гражданские черты личности, патриотические чувства.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 descr="https://png.pngtree.com/element_origin_min_pic/16/08/14/1157afea0df037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943" y="4457442"/>
            <a:ext cx="1780097" cy="2149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0909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20688"/>
            <a:ext cx="8136904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Monotype Corsiva" panose="03010101010201010101" pitchFamily="66" charset="0"/>
              </a:rPr>
              <a:t>Оснащение  книжного уголка в младшей группе</a:t>
            </a:r>
          </a:p>
          <a:p>
            <a:endParaRPr lang="ru-RU" sz="2400" b="1" dirty="0" smtClean="0">
              <a:latin typeface="Monotype Corsiva" panose="03010101010201010101" pitchFamily="66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уголке должно находиться 4 – 5 наименований книг.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книги с твердыми листами;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книги с обычной листовой структурой;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эстампы на темы русских народных сказок.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Сюжетные картинки по сказкам, программным произведениям.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https://st2.depositphotos.com/2945617/8802/v/950/depositphotos_88023448-stock-illustration-little-boy-reading-a-boo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437112"/>
            <a:ext cx="2076250" cy="2105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1502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8680"/>
            <a:ext cx="828092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Monotype Corsiva" panose="03010101010201010101" pitchFamily="66" charset="0"/>
              </a:rPr>
              <a:t>Оснащение книжного уголка в средней группе</a:t>
            </a:r>
          </a:p>
          <a:p>
            <a:pPr algn="ctr"/>
            <a:endParaRPr lang="ru-RU" sz="2800" b="1" dirty="0">
              <a:latin typeface="Monotype Corsiva" panose="03010101010201010101" pitchFamily="66" charset="0"/>
            </a:endParaRP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книжном уголке необходимо помещать знакомые сказки, рассказы о природе, животных и т.п. (4 – 6 книг, остальные в шкафу):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книги с одним и тем же произведением, но иллюстрированные разными художниками;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альбомы дополняются по темам: «Наша Армия», «Времена года», «Профессии»;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портреты писателей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оформляются тематические выставки.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www.sak-info.ru/loadfiles/moduls/catalog/bigfoto/22ce1533c5b6d620f5ea25ccbd4ff6d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221088"/>
            <a:ext cx="2513856" cy="251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42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3188" y="292006"/>
            <a:ext cx="8367284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Monotype Corsiva" panose="03010101010201010101" pitchFamily="66" charset="0"/>
              </a:rPr>
              <a:t>Оснащение книжного уголка в старшей группе</a:t>
            </a:r>
          </a:p>
          <a:p>
            <a:pPr algn="ctr"/>
            <a:endParaRPr lang="ru-RU" sz="1600" b="1" dirty="0">
              <a:latin typeface="Monotype Corsiva" panose="03010101010201010101" pitchFamily="66" charset="0"/>
            </a:endParaRP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– 12 книг различной тематики и жанров (может быть книги одного наименования, но иллюстрированные разными художниками);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портреты писателей и художников – иллюстраторов;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книги по программе;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книги – самоделки, состоящие из рассказов детей, записанных взрослыми, иллюстрированные самими детьми;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энциклопедии, словари;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альбомы или иллюстрации дополняются о космосе, Великой отечественной войне, о Родине;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наборы открыток, связанных по содержанию с тематикой сказок, литературных произведений, мультфильмов;</a:t>
            </a:r>
          </a:p>
          <a:p>
            <a:pPr marL="457200" indent="-4572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периодически оформляются тематические выставки.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st2.depositphotos.com/1967477/8545/v/950/depositphotos_85455946-stock-illustration-cartoon-school-children-with-boo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471" y="4941168"/>
            <a:ext cx="2123602" cy="1623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959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85760"/>
            <a:ext cx="813690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latin typeface="Monotype Corsiva" panose="03010101010201010101" pitchFamily="66" charset="0"/>
              </a:rPr>
              <a:t>Оснащение книжного уголка в подготовительной группе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книг в уголке не регламентировано.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2 -3 сказочных произведения, стихи, рассказы (история и современность);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2 -3 книги о животных и растениях;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книги, с которыми детей знакомят на занятиях;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книги для расширения сюжета детских игр;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юмористические книги с яркими смешными картинками;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«Умные» книги;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книги, которые дети приносят из дома.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ds04.infourok.ru/uploads/ex/0859/001159f0-44a4bae0/hello_html_m29dbb30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8788" y="4437112"/>
            <a:ext cx="1747668" cy="2206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077846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255</TotalTime>
  <Words>514</Words>
  <Application>Microsoft Office PowerPoint</Application>
  <PresentationFormat>Экран (4:3)</PresentationFormat>
  <Paragraphs>65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USER874365</dc:creator>
  <cp:lastModifiedBy>USER874365</cp:lastModifiedBy>
  <cp:revision>13</cp:revision>
  <dcterms:created xsi:type="dcterms:W3CDTF">2018-12-14T12:58:47Z</dcterms:created>
  <dcterms:modified xsi:type="dcterms:W3CDTF">2018-12-18T08:17:09Z</dcterms:modified>
</cp:coreProperties>
</file>