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BC0000"/>
    <a:srgbClr val="FF4343"/>
    <a:srgbClr val="FF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EF01-D2E6-4647-9068-BA16F7F557F2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27D6D-497E-4029-9BCC-90F6CC515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419872" y="1916832"/>
            <a:ext cx="511256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rgbClr val="A20000"/>
                  </a:gs>
                  <a:gs pos="78000">
                    <a:srgbClr val="BC0000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9998" y="4000504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Старший воспитатель Белова О.Н.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857232"/>
            <a:ext cx="5429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Мастер класс</a:t>
            </a:r>
          </a:p>
          <a:p>
            <a:pPr algn="ctr"/>
            <a:r>
              <a:rPr lang="ru-RU" sz="2800" b="1" dirty="0" smtClean="0"/>
              <a:t>«Изготовление сувенирного панно из природного материала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-2643230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Государственное бюджетное дошкольное образовательное учреждение детский сад №37 Калининского района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14546" y="5643578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 2013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75439" y="1285860"/>
            <a:ext cx="9894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643050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Цель: Раскрыть формы и методы работы педагога, способствующие активизации детей на занятиях, повышению результативности, развитию навыков самостоятельности  при изготовлении панно из природного материала.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32765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atin typeface="+mn-lt"/>
              </a:rPr>
              <a:t>Задачи:</a:t>
            </a:r>
          </a:p>
          <a:p>
            <a:r>
              <a:rPr lang="ru-RU" sz="2400" b="1" dirty="0" smtClean="0">
                <a:latin typeface="+mn-lt"/>
              </a:rPr>
              <a:t>1.  Познакомить   с   технологией   изготовления   панно из природного материала  при помощи технологической карты.</a:t>
            </a:r>
          </a:p>
          <a:p>
            <a:r>
              <a:rPr lang="ru-RU" sz="2400" b="1" dirty="0" smtClean="0">
                <a:latin typeface="+mn-lt"/>
              </a:rPr>
              <a:t>2.  Познакомить с особенностями работы с природным материалом, правилами его заготовки.</a:t>
            </a:r>
          </a:p>
          <a:p>
            <a:r>
              <a:rPr lang="ru-RU" sz="2400" b="1" dirty="0" smtClean="0">
                <a:latin typeface="+mn-lt"/>
              </a:rPr>
              <a:t>3.   Расширять и закреплять знания о традициях русского народа.</a:t>
            </a:r>
          </a:p>
          <a:p>
            <a:r>
              <a:rPr lang="ru-RU" sz="2400" b="1" dirty="0" smtClean="0">
                <a:latin typeface="+mn-lt"/>
              </a:rPr>
              <a:t>4.  Развивать навыки сотрудничества, общения.</a:t>
            </a:r>
          </a:p>
          <a:p>
            <a:r>
              <a:rPr lang="ru-RU" sz="2400" b="1" dirty="0" smtClean="0">
                <a:latin typeface="+mn-lt"/>
              </a:rPr>
              <a:t>5.   Развивать аккуратность, трудолюбие, моторику мелких мышц рук.</a:t>
            </a:r>
          </a:p>
          <a:p>
            <a:r>
              <a:rPr lang="ru-RU" sz="2400" b="1" dirty="0" smtClean="0">
                <a:latin typeface="+mn-lt"/>
              </a:rPr>
              <a:t>6.  Формировать навыки самостоятельности.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+mn-lt"/>
              </a:rPr>
              <a:t>Материалы и оборудование:  основа для панно, семена фасоли, чечевицы, гороха, дыни, рис, греча,  клей ПВА, технологическая карта, образец изделия.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Технические  средства:  мультимедиа проектор, музыкальное сопровождение.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Дата проведения: 25. 10. 2013 г.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Место проведения: ГБДОУ </a:t>
            </a:r>
            <a:r>
              <a:rPr lang="ru-RU" sz="2700" dirty="0" err="1" smtClean="0">
                <a:latin typeface="+mn-lt"/>
              </a:rPr>
              <a:t>д</a:t>
            </a:r>
            <a:r>
              <a:rPr lang="ru-RU" sz="2700" dirty="0" smtClean="0">
                <a:latin typeface="+mn-lt"/>
              </a:rPr>
              <a:t>/с №37 Калининского района.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Литература: приложение к журналу «Методист»,  И. А. Лыкова «Лесные поделки», журнал «</a:t>
            </a:r>
            <a:r>
              <a:rPr lang="ru-RU" sz="2700" dirty="0" err="1" smtClean="0">
                <a:latin typeface="+mn-lt"/>
              </a:rPr>
              <a:t>Мастерилка</a:t>
            </a:r>
            <a:r>
              <a:rPr lang="ru-RU" sz="2700" dirty="0" smtClean="0">
                <a:latin typeface="+mn-lt"/>
              </a:rPr>
              <a:t>», </a:t>
            </a:r>
            <a:r>
              <a:rPr lang="ru-RU" sz="2700" dirty="0" err="1" smtClean="0">
                <a:latin typeface="+mn-lt"/>
              </a:rPr>
              <a:t>pedsovet.su</a:t>
            </a:r>
            <a:r>
              <a:rPr lang="ru-RU" sz="2700" dirty="0" smtClean="0">
                <a:latin typeface="+mn-lt"/>
              </a:rPr>
              <a:t>/</a:t>
            </a:r>
            <a:r>
              <a:rPr lang="ru-RU" sz="2700" dirty="0" err="1" smtClean="0">
                <a:latin typeface="+mn-lt"/>
              </a:rPr>
              <a:t>publ</a:t>
            </a:r>
            <a:r>
              <a:rPr lang="ru-RU" sz="2700" dirty="0" smtClean="0">
                <a:latin typeface="+mn-lt"/>
              </a:rPr>
              <a:t>/70-1-0-1607.         </a:t>
            </a:r>
            <a:br>
              <a:rPr lang="ru-RU" sz="2700" dirty="0" smtClean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428604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Ход мастер-класса: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+mn-lt"/>
              </a:rPr>
              <a:t>1.Организационная часть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59817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429132"/>
            <a:ext cx="28725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929066"/>
            <a:ext cx="287258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8" name="Рисунок 7" descr="Изображение 1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857496"/>
            <a:ext cx="534445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428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 Теоретическая часть(Сообщение нового материала).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Изображение 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3744" y="3000372"/>
            <a:ext cx="6232966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857232"/>
            <a:ext cx="7772400" cy="1470025"/>
          </a:xfrm>
        </p:spPr>
        <p:txBody>
          <a:bodyPr/>
          <a:lstStyle/>
          <a:p>
            <a:r>
              <a:rPr lang="ru-RU" dirty="0" smtClean="0"/>
              <a:t>3.Знакомство с технологической картой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214554"/>
            <a:ext cx="6400800" cy="1752600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928927" y="2143116"/>
          <a:ext cx="1928826" cy="3819356"/>
        </p:xfrm>
        <a:graphic>
          <a:graphicData uri="http://schemas.openxmlformats.org/drawingml/2006/table">
            <a:tbl>
              <a:tblPr/>
              <a:tblGrid>
                <a:gridCol w="980130"/>
                <a:gridCol w="44541"/>
                <a:gridCol w="904155"/>
              </a:tblGrid>
              <a:tr h="27738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оригинальное цветное  панно своими руками</a:t>
                      </a:r>
                      <a:b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700" b="1" dirty="0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МАТЕРИАЛЫ И ИНСТРУМЕНТЫ. 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225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Для выполнения поделки потребуются 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следующие </a:t>
                      </a:r>
                      <a:r>
                        <a:rPr lang="ru-RU" sz="7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материалы:пшено</a:t>
                      </a:r>
                      <a:r>
                        <a:rPr lang="ru-RU" sz="700" dirty="0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разного цвета </a:t>
                      </a:r>
                      <a:endParaRPr lang="ru-RU" sz="7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7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Клей;Карандаш;гуашь;лак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endParaRPr lang="ru-RU" sz="7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700" dirty="0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Рамка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700" dirty="0">
                        <a:solidFill>
                          <a:srgbClr val="3333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06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ПОДГОТОВИТЕЛЬНЫЙ ЭТАП.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Нарисовать или перевести понравившийся рисунок на основу. </a:t>
                      </a:r>
                      <a:r>
                        <a:rPr lang="ru-RU" sz="5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06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ОСНОВНОЙ ЭТАП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8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Затем раскрасить все обычной гуашью.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7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ЗАКЛЮЧИТЕЛЬНЫЙ ЭТАП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Покрыть рисунок клеем по частям. Сначала выложить цветок, а затем листики. И в последнюю очередь — фон. . Сверху всё покрыла два раза </a:t>
                      </a:r>
                      <a:r>
                        <a:rPr lang="ru-RU" sz="700" dirty="0" err="1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аквалаком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911" marR="5911" marT="5911" marB="591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ТЕХНОЛОГИЧЕСКАЯ КАРТА ИЗГОТОВЛЕНИЯ ПАННО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Цветок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C:\Documents and Settings\методист\Мои документы\Мои рисунки\Изображение\Изображение 1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4071934" y="3571875"/>
            <a:ext cx="714381" cy="42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методист\Мои документы\Мои рисунки\Изображение\Изображение 1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357694"/>
            <a:ext cx="560471" cy="37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g2.s3.forblabla.com/u38/photo3662/20436767063-0/large.jpg#20436767063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071934" y="5214950"/>
            <a:ext cx="576758" cy="4304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000628" y="2214554"/>
          <a:ext cx="2227204" cy="3484300"/>
        </p:xfrm>
        <a:graphic>
          <a:graphicData uri="http://schemas.openxmlformats.org/drawingml/2006/table">
            <a:tbl>
              <a:tblPr/>
              <a:tblGrid>
                <a:gridCol w="1093711"/>
                <a:gridCol w="30158"/>
                <a:gridCol w="1103335"/>
              </a:tblGrid>
              <a:tr h="11051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оригинальное  панно своими руками</a:t>
                      </a:r>
                      <a:br>
                        <a:rPr lang="ru-RU" sz="5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600" b="1" dirty="0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МАТЕРИАЛЫ И ИНСТРУМЕНТЫ. 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148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Для выполнения поделки потребуются </a:t>
                      </a: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следующие материалы: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фасоль белая (мелкая</a:t>
                      </a:r>
                      <a:r>
                        <a:rPr lang="ru-RU" sz="600" dirty="0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);фасоль </a:t>
                      </a: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черная (мелкая);</a:t>
                      </a:r>
                      <a:endParaRPr lang="ru-RU" sz="5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6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горохгреча</a:t>
                      </a:r>
                      <a:endParaRPr lang="ru-RU" sz="5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6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Рисклей;Карандаш;гуашь;морилка;лак</a:t>
                      </a: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endParaRPr lang="ru-RU" sz="5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600" dirty="0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Рамка</a:t>
                      </a: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500" dirty="0">
                        <a:solidFill>
                          <a:srgbClr val="3333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9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ПОДГОТОВИТЕЛЬНЫЙ ЭТАП.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Нарисовать или перевести понравившийся рисунок на основу. </a:t>
                      </a:r>
                      <a:r>
                        <a:rPr lang="ru-RU" sz="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9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ОСНОВНОЙ ЭТАП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48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Затем раскрасить все обычной гуашью</a:t>
                      </a:r>
                      <a:r>
                        <a:rPr lang="ru-RU" sz="500">
                          <a:solidFill>
                            <a:srgbClr val="444444"/>
                          </a:solidFill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5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ЗАКЛЮЧИТЕЛЬНЫЙ ЭТАП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Покрыть рисунок клеем по частям. Сначала выложить цветок, а затем листики. И в последнюю очередь украсить лучиками. Сверху всё покрыть два раза аквалаком.</a:t>
                      </a: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758" marR="4758" marT="4758" marB="4758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0" name="Рисунок 4" descr="Изображение 1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500570"/>
            <a:ext cx="728651" cy="409683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ТЕХНОЛОГИЧЕСКАЯ КАРТА ИЗГОТОВЛЕНИЯ ПАННО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" name="Рисунок 3" descr="Картина панно рисунок Аппликация Насыпание Панно из природного материала 2 Кру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5143512"/>
            <a:ext cx="766059" cy="571504"/>
          </a:xfrm>
          <a:prstGeom prst="rect">
            <a:avLst/>
          </a:prstGeom>
          <a:noFill/>
        </p:spPr>
      </p:pic>
      <p:pic>
        <p:nvPicPr>
          <p:cNvPr id="26" name="Picture 13" descr="Изображение 1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000504"/>
            <a:ext cx="637339" cy="357190"/>
          </a:xfrm>
          <a:prstGeom prst="rect">
            <a:avLst/>
          </a:prstGeom>
          <a:noFill/>
        </p:spPr>
      </p:pic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28596" y="2285992"/>
          <a:ext cx="2443945" cy="3647345"/>
        </p:xfrm>
        <a:graphic>
          <a:graphicData uri="http://schemas.openxmlformats.org/drawingml/2006/table">
            <a:tbl>
              <a:tblPr/>
              <a:tblGrid>
                <a:gridCol w="1161508"/>
                <a:gridCol w="30789"/>
                <a:gridCol w="1251648"/>
              </a:tblGrid>
              <a:tr h="22874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оригинальное черно-белое панно своими руками</a:t>
                      </a:r>
                      <a:br>
                        <a:rPr lang="ru-RU" sz="6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700" b="1" dirty="0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МАТЕРИАЛЫ И ИНСТРУМЕНТЫ. 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846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Для выполнения поделки потребуются 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следующие материалы: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фасоль белая (мелкая</a:t>
                      </a:r>
                      <a:r>
                        <a:rPr lang="ru-RU" sz="700" dirty="0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);фасоль 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черная (мелкая);</a:t>
                      </a:r>
                      <a:endParaRPr lang="ru-RU" sz="6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7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Клей;карандаш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endParaRPr lang="ru-RU" sz="600" dirty="0">
                        <a:solidFill>
                          <a:srgbClr val="444444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ts val="147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700" dirty="0" err="1" smtClean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Гуашь;морилка;лак;рамка</a:t>
                      </a:r>
                      <a:r>
                        <a:rPr lang="ru-RU" sz="700" dirty="0">
                          <a:solidFill>
                            <a:srgbClr val="4444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solidFill>
                          <a:srgbClr val="3333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49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ПОДГОТОВИТЕЛЬНЫЙ ЭТАП.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454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Нарисовать или перевести понравившийся рисунок на основу. </a:t>
                      </a:r>
                      <a:r>
                        <a:rPr lang="ru-RU" sz="5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99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ОСНОВНОЙ ЭТАП</a:t>
                      </a:r>
                      <a:endParaRPr lang="ru-RU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76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Затем раскрасить все обычной гуашью</a:t>
                      </a:r>
                      <a:r>
                        <a:rPr lang="ru-RU" sz="600">
                          <a:solidFill>
                            <a:srgbClr val="444444"/>
                          </a:solidFill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74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8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ЗАКЛЮЧИТЕЛЬНЫЙ ЭТАП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72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Покрыть клеем  часть рисунка Наклеить</a:t>
                      </a:r>
                      <a:r>
                        <a:rPr lang="ru-RU" sz="7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>
                          <a:solidFill>
                            <a:srgbClr val="444444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фасоль на клей , начиная с котиков. Затем — луна. И в последнюю очередь — фон. Сверху всё покрыла два раза аквалаком.</a:t>
                      </a:r>
                      <a:endParaRPr lang="ru-RU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389" marR="5389" marT="5389" marB="538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66" name="Рисунок 15" descr="http://crazy-hand.ru/wp-content/gallery/panno/4_thum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56" y="3929066"/>
            <a:ext cx="687952" cy="500066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ТЕХНОЛОГИЧЕСКАЯ КАРТА ИЗГОТОВЛЕНИЯ ПАННО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Коты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8B451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" name="Рисунок 31" descr="http://crazy-hand.ru/wp-content/gallery/panno/5_thumb.jpg"/>
          <p:cNvPicPr/>
          <p:nvPr/>
        </p:nvPicPr>
        <p:blipFill>
          <a:blip r:embed="rId9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00233" y="4572008"/>
            <a:ext cx="571503" cy="428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 descr="http://crazy-hand.ru/wp-content/gallery/panno/6_thumb.jpg"/>
          <p:cNvPicPr/>
          <p:nvPr/>
        </p:nvPicPr>
        <p:blipFill>
          <a:blip r:embed="rId10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14480" y="5143512"/>
            <a:ext cx="1047535" cy="714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928670"/>
            <a:ext cx="7772400" cy="1470025"/>
          </a:xfrm>
        </p:spPr>
        <p:txBody>
          <a:bodyPr/>
          <a:lstStyle/>
          <a:p>
            <a:r>
              <a:rPr lang="ru-RU" dirty="0" smtClean="0"/>
              <a:t>4. Практическая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14488"/>
            <a:ext cx="6400800" cy="5143512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IMG_06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2214554"/>
            <a:ext cx="2536017" cy="1423729"/>
          </a:xfrm>
          <a:prstGeom prst="rect">
            <a:avLst/>
          </a:prstGeom>
        </p:spPr>
      </p:pic>
      <p:pic>
        <p:nvPicPr>
          <p:cNvPr id="5" name="Рисунок 4" descr="IMG_0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214554"/>
            <a:ext cx="2544978" cy="1428760"/>
          </a:xfrm>
          <a:prstGeom prst="rect">
            <a:avLst/>
          </a:prstGeom>
        </p:spPr>
      </p:pic>
      <p:pic>
        <p:nvPicPr>
          <p:cNvPr id="6" name="Рисунок 5" descr="IMG_06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214554"/>
            <a:ext cx="2663266" cy="1495167"/>
          </a:xfrm>
          <a:prstGeom prst="rect">
            <a:avLst/>
          </a:prstGeom>
        </p:spPr>
      </p:pic>
      <p:pic>
        <p:nvPicPr>
          <p:cNvPr id="7" name="Рисунок 6" descr="IMG_06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 flipH="1">
            <a:off x="1757746" y="3957238"/>
            <a:ext cx="2408768" cy="1923795"/>
          </a:xfrm>
          <a:prstGeom prst="rect">
            <a:avLst/>
          </a:prstGeom>
        </p:spPr>
      </p:pic>
      <p:pic>
        <p:nvPicPr>
          <p:cNvPr id="8" name="Рисунок 7" descr="IMG_062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4429124" y="3857628"/>
            <a:ext cx="2546764" cy="2214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928670"/>
            <a:ext cx="7772400" cy="1470025"/>
          </a:xfrm>
        </p:spPr>
        <p:txBody>
          <a:bodyPr/>
          <a:lstStyle/>
          <a:p>
            <a:r>
              <a:rPr lang="ru-RU" dirty="0" smtClean="0"/>
              <a:t>5. Анализ работ. Итог занятия.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_06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4286248" cy="2406315"/>
          </a:xfrm>
          <a:prstGeom prst="rect">
            <a:avLst/>
          </a:prstGeom>
        </p:spPr>
      </p:pic>
      <p:pic>
        <p:nvPicPr>
          <p:cNvPr id="6" name="Рисунок 5" descr="IMG_06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86190"/>
            <a:ext cx="4190253" cy="2352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F2DCD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292</Words>
  <Application>Microsoft Office PowerPoint</Application>
  <PresentationFormat>Экран (4:3)</PresentationFormat>
  <Paragraphs>99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 Задачи: 1.  Познакомить   с   технологией   изготовления   панно из природного материала  при помощи технологической карты. 2.  Познакомить с особенностями работы с природным материалом, правилами его заготовки. 3.   Расширять и закреплять знания о традициях русского народа. 4.  Развивать навыки сотрудничества, общения. 5.   Развивать аккуратность, трудолюбие, моторику мелких мышц рук. 6.  Формировать навыки самостоятельности.</vt:lpstr>
      <vt:lpstr>        Материалы и оборудование:  основа для панно, семена фасоли, чечевицы, гороха, дыни, рис, греча,  клей ПВА, технологическая карта, образец изделия.  Технические  средства:  мультимедиа проектор, музыкальное сопровождение. Дата проведения: 25. 10. 2013 г. Место проведения: ГБДОУ д/с №37 Калининского района. Литература: приложение к журналу «Методист»,  И. А. Лыкова «Лесные поделки», журнал «Мастерилка», pedsovet.su/publ/70-1-0-1607.          </vt:lpstr>
      <vt:lpstr>           Ход мастер-класса:  1.Организационная часть  </vt:lpstr>
      <vt:lpstr>2 Теоретическая часть(Сообщение нового материала).  </vt:lpstr>
      <vt:lpstr>3.Знакомство с технологической картой</vt:lpstr>
      <vt:lpstr>4. Практическая работа</vt:lpstr>
      <vt:lpstr>5. Анализ работ. Итог занятия.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10</cp:revision>
  <dcterms:created xsi:type="dcterms:W3CDTF">2013-08-23T19:01:23Z</dcterms:created>
  <dcterms:modified xsi:type="dcterms:W3CDTF">2014-01-14T16:02:01Z</dcterms:modified>
</cp:coreProperties>
</file>